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6"/>
  </p:notesMasterIdLst>
  <p:sldIdLst>
    <p:sldId id="256" r:id="rId2"/>
    <p:sldId id="303" r:id="rId3"/>
    <p:sldId id="257" r:id="rId4"/>
    <p:sldId id="258" r:id="rId5"/>
    <p:sldId id="260" r:id="rId6"/>
    <p:sldId id="261" r:id="rId7"/>
    <p:sldId id="264" r:id="rId8"/>
    <p:sldId id="266" r:id="rId9"/>
    <p:sldId id="262" r:id="rId10"/>
    <p:sldId id="267" r:id="rId11"/>
    <p:sldId id="263" r:id="rId12"/>
    <p:sldId id="274" r:id="rId13"/>
    <p:sldId id="270" r:id="rId14"/>
    <p:sldId id="268" r:id="rId15"/>
    <p:sldId id="269" r:id="rId16"/>
    <p:sldId id="273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9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4" r:id="rId43"/>
    <p:sldId id="306" r:id="rId44"/>
    <p:sldId id="30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52" autoAdjust="0"/>
    <p:restoredTop sz="94660"/>
  </p:normalViewPr>
  <p:slideViewPr>
    <p:cSldViewPr>
      <p:cViewPr varScale="1">
        <p:scale>
          <a:sx n="65" d="100"/>
          <a:sy n="65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59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49FBDB-929D-4742-B0AF-86E3CB80EAC1}" type="datetimeFigureOut">
              <a:rPr lang="en-US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6BC749-0CDF-46B2-A0E2-AEA238710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9BE8-2B48-44C8-9EBF-FB09127BE311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2E5C-9A55-4515-AD50-1EF5E8BD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0AA6-15EE-487F-B5E5-04299886AAA3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D668-05DC-485E-B5B3-C55FE323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1301-CC1C-41A1-9BD4-274F28384078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1207-8172-485A-8C9D-8FB5A3AA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3F5F-7283-4EE1-BEDC-DB84C55B2679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0B0C-2E85-499C-92D6-2810DC280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7DE0-2550-4025-B528-F7F3D01DC8F4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95FCB-389C-4F4C-93B4-50BBD62E9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5CFA2-34DB-465D-8F31-6275C9FF4CBF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6B43-F8CD-43FB-B675-900D20517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67E9-ED66-4C32-8F25-419120B54E55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33B3-0DF1-4046-9450-59BB06EB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5C4B-637E-4A52-A4BF-39CF134C6387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2198-845C-4E79-8B42-A422CC41A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1353-7044-4056-A168-6D987587C533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0BF0-A486-4623-AE87-C09478E16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93FB-540E-482A-ABD0-F286A5216553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6879-CF49-475E-A6F4-5A741201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4B61-57F2-4320-9D6C-2FD356D7EF0A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2B32-AC01-437E-BD73-831D054B4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B97642-7144-4788-A4A8-FD9C5E51BD8D}" type="datetime1">
              <a:rPr lang="en-US" smtClean="0"/>
              <a:pPr>
                <a:defRPr/>
              </a:pPr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F31C98-8862-4F82-805D-885ADB65C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8.png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1.png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hyperlink" Target="http://www.math.umd.edu/~wphooper/pappus/java/intro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7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/>
          <a:lstStyle/>
          <a:p>
            <a:r>
              <a:rPr lang="en-US" dirty="0" smtClean="0"/>
              <a:t>Number of Faces in Arrangements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Omar Shibli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12E5C-9A55-4515-AD50-1EF5E8BDB75F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Counting the cells in a hyperplane arrangement</a:t>
            </a:r>
            <a:endParaRPr lang="en-US" dirty="0"/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r>
              <a:rPr lang="en-US" dirty="0" smtClean="0"/>
              <a:t>Proposition:</a:t>
            </a:r>
          </a:p>
          <a:p>
            <a:pPr lvl="1"/>
            <a:r>
              <a:rPr lang="en-US" dirty="0" smtClean="0"/>
              <a:t>The number of cells (d-faces) in a simple arrangement of n hyperplanes in        equals</a:t>
            </a:r>
          </a:p>
          <a:p>
            <a:pPr lvl="1"/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  <a:p>
            <a:r>
              <a:rPr lang="en-US" sz="1800" dirty="0" smtClean="0"/>
              <a:t>Note:  Steiner (1826) had earlier derived this formula for </a:t>
            </a:r>
            <a:r>
              <a:rPr lang="en-US" sz="1800" dirty="0" err="1" smtClean="0"/>
              <a:t>d≤3</a:t>
            </a:r>
            <a:r>
              <a:rPr lang="en-US" sz="1800" dirty="0" smtClean="0"/>
              <a:t>. Buck (1943) extended the formula to the total number of k-dimensional 'cells' formed (k = 0, ..., d).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19800" y="2057400"/>
          <a:ext cx="609600" cy="609600"/>
        </p:xfrm>
        <a:graphic>
          <a:graphicData uri="http://schemas.openxmlformats.org/presentationml/2006/ole">
            <p:oleObj spid="_x0000_s7170" name="Equation" r:id="rId3" imgW="228600" imgH="203040" progId="Equation.DSMT4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752600" y="3124200"/>
          <a:ext cx="5029200" cy="1266825"/>
        </p:xfrm>
        <a:graphic>
          <a:graphicData uri="http://schemas.openxmlformats.org/presentationml/2006/ole">
            <p:oleObj spid="_x0000_s7171" name="Equation" r:id="rId4" imgW="1815840" imgH="457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First proof.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We proceed by induction on both the dimension d and the number of hyperplanes n, </a:t>
            </a:r>
            <a:r>
              <a:rPr lang="en-US" dirty="0" smtClean="0">
                <a:latin typeface="Times New Roman"/>
              </a:rPr>
              <a:t>assume both {d-1, n-1} and {d, n-1} are true.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Now suppose that we are in dimension d, we have n-1 hyperplanes, and we insert another one. The n-1 previous hyperplanes divide the newly inserted </a:t>
            </a:r>
            <a:r>
              <a:rPr lang="en-US" dirty="0" err="1" smtClean="0"/>
              <a:t>hyperplane</a:t>
            </a:r>
            <a:r>
              <a:rPr lang="en-US" dirty="0" smtClean="0"/>
              <a:t> h into                    cells by the inductive hypothesis.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Each such (d-1)-dimensional cell within h partitions one d-dimensional cell into exactly two new cells. The total increase in the number of cells caused by inserting h is thus                     , and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so  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276600" y="182880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953000" y="2895600"/>
          <a:ext cx="1752600" cy="574675"/>
        </p:xfrm>
        <a:graphic>
          <a:graphicData uri="http://schemas.openxmlformats.org/presentationml/2006/ole">
            <p:oleObj spid="_x0000_s8195" name="Equation" r:id="rId4" imgW="698400" imgH="228600" progId="Equation.DSMT4">
              <p:embed/>
            </p:oleObj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6019800" y="4876800"/>
          <a:ext cx="1752600" cy="574675"/>
        </p:xfrm>
        <a:graphic>
          <a:graphicData uri="http://schemas.openxmlformats.org/presentationml/2006/ole">
            <p:oleObj spid="_x0000_s8196" name="Equation" r:id="rId5" imgW="698400" imgH="228600" progId="Equation.DSMT4">
              <p:embed/>
            </p:oleObj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1371600" y="5257800"/>
          <a:ext cx="5181600" cy="617538"/>
        </p:xfrm>
        <a:graphic>
          <a:graphicData uri="http://schemas.openxmlformats.org/presentationml/2006/ole">
            <p:oleObj spid="_x0000_s8197" name="Equation" r:id="rId6" imgW="1917360" imgH="228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First proof.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So it remains to check that formula satisfies the recurrence. We have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276600" y="1828800"/>
          <a:ext cx="914400" cy="198438"/>
        </p:xfrm>
        <a:graphic>
          <a:graphicData uri="http://schemas.openxmlformats.org/presentationml/2006/ole">
            <p:oleObj spid="_x0000_s2867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304800" y="1931988"/>
          <a:ext cx="8578850" cy="4529137"/>
        </p:xfrm>
        <a:graphic>
          <a:graphicData uri="http://schemas.openxmlformats.org/presentationml/2006/ole">
            <p:oleObj spid="_x0000_s28677" name="Equation" r:id="rId4" imgW="3174840" imgH="16761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Second proof.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We proceed by induction on d, the case d = 0 being trivial. Let H be a set of n hyperplanes in </a:t>
            </a:r>
            <a:r>
              <a:rPr lang="en-US" dirty="0" smtClean="0"/>
              <a:t>R</a:t>
            </a:r>
            <a:r>
              <a:rPr lang="en-US" baseline="30000" dirty="0" smtClean="0"/>
              <a:t>d</a:t>
            </a:r>
            <a:r>
              <a:rPr lang="en-US" i="1" dirty="0" smtClean="0"/>
              <a:t> in general position; in particular, we assume that no </a:t>
            </a:r>
            <a:r>
              <a:rPr lang="en-US" i="1" dirty="0" err="1" smtClean="0"/>
              <a:t>hyperplane</a:t>
            </a:r>
            <a:r>
              <a:rPr lang="en-US" i="1" dirty="0" smtClean="0"/>
              <a:t> of H is horizontal and no two vertices of the arrangement have the same vertical level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Let g be an auxiliary horizontal </a:t>
            </a:r>
            <a:r>
              <a:rPr lang="en-US" i="1" dirty="0" err="1" smtClean="0"/>
              <a:t>hyperplane</a:t>
            </a:r>
            <a:r>
              <a:rPr lang="en-US" i="1" dirty="0" smtClean="0"/>
              <a:t> lying below all the vertices. A cell of the arrangement of H either is bounded from below, and in this case it has a unique lowest vertex, or is not bounded from below, and then it intersects g.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The number of cells of the former type is the same as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	the number of vertices, which is         . The cells of the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	latter type correspond to the cells in the (d-1)-dimensional arrangement induced within g by the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	hyperplanes of H, and their number is thus                .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76600" y="1828800"/>
          <a:ext cx="914400" cy="198438"/>
        </p:xfrm>
        <a:graphic>
          <a:graphicData uri="http://schemas.openxmlformats.org/presentationml/2006/ole">
            <p:oleObj spid="_x0000_s9218" name="Equation" r:id="rId3" imgW="914400" imgH="19872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6858000" y="5638800"/>
          <a:ext cx="1057275" cy="476250"/>
        </p:xfrm>
        <a:graphic>
          <a:graphicData uri="http://schemas.openxmlformats.org/presentationml/2006/ole">
            <p:oleObj spid="_x0000_s9219" name="Equation" r:id="rId4" imgW="507960" imgH="228600" progId="Equation.DSMT4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5410200" y="4419600"/>
          <a:ext cx="533400" cy="633413"/>
        </p:xfrm>
        <a:graphic>
          <a:graphicData uri="http://schemas.openxmlformats.org/presentationml/2006/ole">
            <p:oleObj spid="_x0000_s9220" name="Equation" r:id="rId5" imgW="291960" imgH="457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What the number of faces of dimensions 1 and 2 for a simple arrangement of n planes in       ?</a:t>
            </a:r>
          </a:p>
          <a:p>
            <a:pPr>
              <a:buNone/>
            </a:pPr>
            <a:endParaRPr lang="en-US" i="1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96200" y="2438400"/>
          <a:ext cx="609600" cy="609600"/>
        </p:xfrm>
        <a:graphic>
          <a:graphicData uri="http://schemas.openxmlformats.org/presentationml/2006/ole">
            <p:oleObj spid="_x0000_s10242" name="Equation" r:id="rId3" imgW="203040" imgH="20304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Sign Vectors</a:t>
            </a:r>
            <a:endParaRPr lang="en-US" dirty="0"/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i="1" dirty="0" smtClean="0"/>
              <a:t>A face of the arrangement of H can be described by its sign vector.</a:t>
            </a:r>
          </a:p>
          <a:p>
            <a:pPr lvl="1"/>
            <a:r>
              <a:rPr lang="en-US" i="1" dirty="0" smtClean="0"/>
              <a:t>First we need to fix the orientation of each </a:t>
            </a:r>
            <a:r>
              <a:rPr lang="en-US" i="1" dirty="0" err="1" smtClean="0"/>
              <a:t>hyperplane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Each h partitions     into three regions.</a:t>
            </a:r>
          </a:p>
          <a:p>
            <a:pPr lvl="2"/>
            <a:r>
              <a:rPr lang="en-US" i="1" dirty="0" smtClean="0"/>
              <a:t>h itself.</a:t>
            </a:r>
          </a:p>
          <a:p>
            <a:pPr lvl="2"/>
            <a:r>
              <a:rPr lang="en-US" i="1" dirty="0" smtClean="0"/>
              <a:t>Two open half-spaces , We choose one of these as positive and denote it by     , and we let the other one be negative, denoted by     . </a:t>
            </a:r>
          </a:p>
          <a:p>
            <a:pPr lvl="2"/>
            <a:endParaRPr lang="en-US" i="1" dirty="0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657600" y="3124200"/>
          <a:ext cx="533400" cy="474663"/>
        </p:xfrm>
        <a:graphic>
          <a:graphicData uri="http://schemas.openxmlformats.org/presentationml/2006/ole">
            <p:oleObj spid="_x0000_s11266" name="Equation" r:id="rId3" imgW="228600" imgH="20304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4752975" y="4419600"/>
          <a:ext cx="400050" cy="457200"/>
        </p:xfrm>
        <a:graphic>
          <a:graphicData uri="http://schemas.openxmlformats.org/presentationml/2006/ole">
            <p:oleObj spid="_x0000_s11267" name="Equation" r:id="rId4" imgW="177480" imgH="203040" progId="Equation.DSMT4">
              <p:embed/>
            </p:oleObj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4724400" y="4800600"/>
          <a:ext cx="381000" cy="434975"/>
        </p:xfrm>
        <a:graphic>
          <a:graphicData uri="http://schemas.openxmlformats.org/presentationml/2006/ole">
            <p:oleObj spid="_x0000_s11268" name="Equation" r:id="rId5" imgW="177480" imgH="2030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Sign Vectors</a:t>
            </a:r>
            <a:endParaRPr lang="en-US" dirty="0"/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i="1" dirty="0" smtClean="0"/>
              <a:t>Let F be a face of the arrangement of H. We define the sign vector of F (with respect to the chosen orientations of the hyperplanes) as                           			 ,  where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Font typeface="Arial" charset="0"/>
              <a:buNone/>
            </a:pPr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838200" y="2743200"/>
          <a:ext cx="2489200" cy="457200"/>
        </p:xfrm>
        <a:graphic>
          <a:graphicData uri="http://schemas.openxmlformats.org/presentationml/2006/ole">
            <p:oleObj spid="_x0000_s12290" name="Equation" r:id="rId3" imgW="1244520" imgH="228600" progId="Equation.DSMT4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524000" y="3352800"/>
          <a:ext cx="3276600" cy="1898650"/>
        </p:xfrm>
        <a:graphic>
          <a:graphicData uri="http://schemas.openxmlformats.org/presentationml/2006/ole">
            <p:oleObj spid="_x0000_s12291" name="Equation" r:id="rId4" imgW="1358640" imgH="787320" progId="Equation.DSMT4">
              <p:embed/>
            </p:oleObj>
          </a:graphicData>
        </a:graphic>
      </p:graphicFrame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4888" y="2590800"/>
            <a:ext cx="4329112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Content Placeholder 2"/>
          <p:cNvSpPr txBox="1">
            <a:spLocks/>
          </p:cNvSpPr>
          <p:nvPr/>
        </p:nvSpPr>
        <p:spPr bwMode="auto">
          <a:xfrm>
            <a:off x="381000" y="5638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i="1" dirty="0">
                <a:latin typeface="Calibri" pitchFamily="34" charset="0"/>
              </a:rPr>
              <a:t>Of course, not all possible sign vectors correspond to nonempty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i="1" dirty="0">
                <a:latin typeface="Calibri" pitchFamily="34" charset="0"/>
              </a:rPr>
              <a:t>faces. For n lines, there are </a:t>
            </a:r>
            <a:r>
              <a:rPr lang="en-US" sz="2400" dirty="0" err="1">
                <a:latin typeface="Calibri" pitchFamily="34" charset="0"/>
              </a:rPr>
              <a:t>3</a:t>
            </a:r>
            <a:r>
              <a:rPr lang="en-US" sz="2400" baseline="30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</a:rPr>
              <a:t>sign vectors but only O(</a:t>
            </a:r>
            <a:r>
              <a:rPr lang="en-US" sz="2400" dirty="0" err="1">
                <a:latin typeface="Calibri" pitchFamily="34" charset="0"/>
              </a:rPr>
              <a:t>n</a:t>
            </a:r>
            <a:r>
              <a:rPr lang="en-US" sz="2400" baseline="30000" dirty="0" err="1">
                <a:latin typeface="Calibri" pitchFamily="34" charset="0"/>
              </a:rPr>
              <a:t>2</a:t>
            </a:r>
            <a:r>
              <a:rPr lang="en-US" sz="2400" i="1" dirty="0">
                <a:latin typeface="Calibri" pitchFamily="34" charset="0"/>
              </a:rPr>
              <a:t>) </a:t>
            </a:r>
            <a:r>
              <a:rPr lang="en-US" sz="2400" i="1" dirty="0" smtClean="0">
                <a:latin typeface="Calibri" pitchFamily="34" charset="0"/>
              </a:rPr>
              <a:t>faces.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Other Geometric Objects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1600200"/>
          <a:ext cx="3009900" cy="635423"/>
        </p:xfrm>
        <a:graphic>
          <a:graphicData uri="http://schemas.openxmlformats.org/presentationml/2006/ole">
            <p:oleObj spid="_x0000_s29698" name="Equation" r:id="rId3" imgW="1143000" imgH="241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6096000"/>
          <a:ext cx="4594860" cy="457200"/>
        </p:xfrm>
        <a:graphic>
          <a:graphicData uri="http://schemas.openxmlformats.org/presentationml/2006/ole">
            <p:oleObj spid="_x0000_s29699" name="Equation" r:id="rId4" imgW="2552400" imgH="2538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124200"/>
            <a:ext cx="551848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arbitrary sets                                 . The arrangement is a subdivision of space into connected pieces again called the faces. Each face is an inclusion-maximal connected set that "crosses no boundary." </a:t>
            </a:r>
          </a:p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equivalence relation ≈ on R</a:t>
            </a:r>
            <a:r>
              <a:rPr lang="en-US" baseline="30000" dirty="0" smtClean="0"/>
              <a:t>d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We put x ≈ у whenever x and у lie in the same </a:t>
            </a:r>
            <a:r>
              <a:rPr lang="en-US" dirty="0" err="1" smtClean="0"/>
              <a:t>subcollection</a:t>
            </a:r>
            <a:r>
              <a:rPr lang="en-US" dirty="0" smtClean="0"/>
              <a:t> of the A</a:t>
            </a:r>
            <a:r>
              <a:rPr lang="en-US" baseline="-25000" dirty="0" smtClean="0"/>
              <a:t>i</a:t>
            </a:r>
            <a:r>
              <a:rPr lang="en-US" dirty="0" smtClean="0"/>
              <a:t>,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Algebraic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						 be polynomials with real coefficients in d variables, and let				      be the zero set of p</a:t>
            </a:r>
            <a:r>
              <a:rPr lang="en-US" baseline="-25000" dirty="0" smtClean="0"/>
              <a:t>i</a:t>
            </a:r>
            <a:r>
              <a:rPr lang="en-US" dirty="0" smtClean="0"/>
              <a:t>. Let D denote the maximum of the degrees of the p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speaking of the arrangement of           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2</a:t>
            </a:r>
            <a:r>
              <a:rPr lang="en-US" dirty="0" smtClean="0"/>
              <a:t>, …, Z</a:t>
            </a:r>
            <a:r>
              <a:rPr lang="en-US" baseline="-25000" dirty="0" smtClean="0"/>
              <a:t>n</a:t>
            </a:r>
            <a:r>
              <a:rPr lang="en-US" dirty="0" smtClean="0"/>
              <a:t>, one usually assumes that D is bounded by some (small) constant.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600200"/>
          <a:ext cx="5547360" cy="533400"/>
        </p:xfrm>
        <a:graphic>
          <a:graphicData uri="http://schemas.openxmlformats.org/presentationml/2006/ole">
            <p:oleObj spid="_x0000_s30722" name="Equation" r:id="rId3" imgW="229860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33800" y="2590800"/>
          <a:ext cx="3657600" cy="609599"/>
        </p:xfrm>
        <a:graphic>
          <a:graphicData uri="http://schemas.openxmlformats.org/presentationml/2006/ole">
            <p:oleObj spid="_x0000_s30723" name="Equation" r:id="rId4" imgW="1498320" imgH="27936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Algebraic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cases, the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are algebraic surfaces, such as ellipsoids, </a:t>
            </a:r>
            <a:r>
              <a:rPr lang="en-US" dirty="0" err="1" smtClean="0"/>
              <a:t>paraboloids</a:t>
            </a:r>
            <a:r>
              <a:rPr lang="en-US" dirty="0" smtClean="0"/>
              <a:t>, etc., but since we are in the real domain, sometimes they need not look like surfaces at all.</a:t>
            </a:r>
          </a:p>
          <a:p>
            <a:r>
              <a:rPr lang="en-US" dirty="0" smtClean="0"/>
              <a:t>It is known that if both d and D are considered as constants, the maximum number of faces in the arrangement of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2</a:t>
            </a:r>
            <a:r>
              <a:rPr lang="en-US" dirty="0" smtClean="0"/>
              <a:t>, …, Z</a:t>
            </a:r>
            <a:r>
              <a:rPr lang="en-US" baseline="-25000" dirty="0" smtClean="0"/>
              <a:t>n</a:t>
            </a:r>
            <a:r>
              <a:rPr lang="en-US" dirty="0" smtClean="0"/>
              <a:t> as above is at most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d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Arrangements of Hyperplanes</a:t>
            </a:r>
          </a:p>
          <a:p>
            <a:r>
              <a:rPr lang="en-US" dirty="0" smtClean="0"/>
              <a:t>Arrangements of Other Geometric Objects</a:t>
            </a:r>
          </a:p>
          <a:p>
            <a:r>
              <a:rPr lang="en-US" dirty="0" smtClean="0"/>
              <a:t>Number of Vertices of Level at Most 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Zone Theorem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Cutting Lemma Revisited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vector 			 is called a sign pattern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if there exists an              such that the sign of p</a:t>
            </a:r>
            <a:r>
              <a:rPr lang="en-US" baseline="-25000" dirty="0" smtClean="0"/>
              <a:t>i</a:t>
            </a:r>
            <a:r>
              <a:rPr lang="en-US" dirty="0" smtClean="0"/>
              <a:t>(x) is    , for all </a:t>
            </a:r>
            <a:r>
              <a:rPr lang="en-US" dirty="0" err="1" smtClean="0"/>
              <a:t>i</a:t>
            </a:r>
            <a:r>
              <a:rPr lang="en-US" dirty="0" smtClean="0"/>
              <a:t> = 1,2,...,n.</a:t>
            </a:r>
          </a:p>
          <a:p>
            <a:r>
              <a:rPr lang="en-US" dirty="0" smtClean="0"/>
              <a:t>there are at most                     sign patterns in dimension d. This result is generally called the Milnor-Thom theorem.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600200"/>
          <a:ext cx="1924050" cy="564388"/>
        </p:xfrm>
        <a:graphic>
          <a:graphicData uri="http://schemas.openxmlformats.org/presentationml/2006/ole">
            <p:oleObj spid="_x0000_s32770" name="Equation" r:id="rId3" imgW="952200" imgH="279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2057400"/>
          <a:ext cx="1219200" cy="557349"/>
        </p:xfrm>
        <a:graphic>
          <a:graphicData uri="http://schemas.openxmlformats.org/presentationml/2006/ole">
            <p:oleObj spid="_x0000_s32771" name="Equation" r:id="rId4" imgW="44424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3800" y="2667000"/>
          <a:ext cx="381000" cy="489857"/>
        </p:xfrm>
        <a:graphic>
          <a:graphicData uri="http://schemas.openxmlformats.org/presentationml/2006/ole">
            <p:oleObj spid="_x0000_s32772" name="Equation" r:id="rId5" imgW="177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3200400"/>
          <a:ext cx="1828800" cy="567559"/>
        </p:xfrm>
        <a:graphic>
          <a:graphicData uri="http://schemas.openxmlformats.org/presentationml/2006/ole">
            <p:oleObj spid="_x0000_s32773" name="Equation" r:id="rId6" imgW="736560" imgH="2286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Number of 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be d-</a:t>
            </a:r>
            <a:r>
              <a:rPr lang="en-US" dirty="0" err="1" smtClean="0"/>
              <a:t>variate</a:t>
            </a:r>
            <a:r>
              <a:rPr lang="en-US" dirty="0" smtClean="0"/>
              <a:t> real polynomials of degree at most D. The number of faces in the arrangement of their zero sets </a:t>
            </a:r>
          </a:p>
          <a:p>
            <a:pPr>
              <a:buNone/>
            </a:pPr>
            <a:r>
              <a:rPr lang="en-US" dirty="0" smtClean="0"/>
              <a:t>	                              , and consequently the number of sign patterns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as well </a:t>
            </a:r>
          </a:p>
          <a:p>
            <a:pPr>
              <a:buNone/>
            </a:pPr>
            <a:r>
              <a:rPr lang="en-US" dirty="0" smtClean="0"/>
              <a:t>	is at most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4114800"/>
          <a:ext cx="3619500" cy="1049338"/>
        </p:xfrm>
        <a:graphic>
          <a:graphicData uri="http://schemas.openxmlformats.org/presentationml/2006/ole">
            <p:oleObj spid="_x0000_s33794" name="Equation" r:id="rId3" imgW="1460160" imgH="457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3124200"/>
          <a:ext cx="2951747" cy="609600"/>
        </p:xfrm>
        <a:graphic>
          <a:graphicData uri="http://schemas.openxmlformats.org/presentationml/2006/ole">
            <p:oleObj spid="_x0000_s33795" name="Equation" r:id="rId4" imgW="1168200" imgH="241200" progId="Equation.DSMT4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5181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n ≥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d≥2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this expression is bounded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latin typeface="+mn-lt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5715000"/>
          <a:ext cx="1600200" cy="982954"/>
        </p:xfrm>
        <a:graphic>
          <a:graphicData uri="http://schemas.openxmlformats.org/presentationml/2006/ole">
            <p:oleObj spid="_x0000_s33796" name="Equation" r:id="rId5" imgW="622080" imgH="4698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</a:t>
            </a:r>
            <a:r>
              <a:rPr lang="en-US" dirty="0" err="1" smtClean="0"/>
              <a:t>Pseudolines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arrangement of </a:t>
            </a:r>
            <a:r>
              <a:rPr lang="en-US" dirty="0" err="1" smtClean="0"/>
              <a:t>pseudolines</a:t>
            </a:r>
            <a:r>
              <a:rPr lang="en-US" dirty="0" smtClean="0"/>
              <a:t> is a natural generalization of an arrangement of lines. Lines are replaced by curves, but we insist that these curves behave, in a suitable sense, like lines: For example, no two of them intersect more than once.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0"/>
            <a:ext cx="40747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</a:t>
            </a:r>
            <a:r>
              <a:rPr lang="en-US" dirty="0" err="1" smtClean="0"/>
              <a:t>Pseudolines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(affine) arrangement of </a:t>
            </a:r>
            <a:r>
              <a:rPr lang="en-US" dirty="0" err="1" smtClean="0"/>
              <a:t>pseudolines</a:t>
            </a:r>
            <a:r>
              <a:rPr lang="en-US" dirty="0" smtClean="0"/>
              <a:t> can be defined as the arrangement of a finite collection of curves in the plane that satisfy the following conditions: </a:t>
            </a:r>
          </a:p>
          <a:p>
            <a:pPr lvl="1"/>
            <a:r>
              <a:rPr lang="en-US" dirty="0" smtClean="0"/>
              <a:t>Each curve is x-monotone and unbounded in both directions; in other words, it intersects each vertical line in exactly one point. </a:t>
            </a:r>
          </a:p>
          <a:p>
            <a:pPr lvl="1"/>
            <a:r>
              <a:rPr lang="en-US" dirty="0" smtClean="0"/>
              <a:t>Every two of the curves intersect in exactly one point and they cross at the intersection.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</a:t>
            </a:r>
            <a:r>
              <a:rPr lang="en-US" dirty="0" err="1" smtClean="0"/>
              <a:t>Pseudolines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Wiring diagram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8"/>
            <a:r>
              <a:rPr lang="en-US" sz="2800" dirty="0" smtClean="0"/>
              <a:t>Realization by straight lines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39366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343400"/>
            <a:ext cx="3295474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</a:t>
            </a:r>
            <a:r>
              <a:rPr lang="en-US" dirty="0" err="1" smtClean="0"/>
              <a:t>Pseudolines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equivalence of two arrangements of </a:t>
            </a:r>
            <a:r>
              <a:rPr lang="en-US" dirty="0" err="1" smtClean="0"/>
              <a:t>pseudolines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Let H be a collection of n </a:t>
            </a:r>
            <a:r>
              <a:rPr lang="en-US" dirty="0" err="1" smtClean="0"/>
              <a:t>pseudolines</a:t>
            </a:r>
            <a:r>
              <a:rPr lang="en-US" dirty="0" smtClean="0"/>
              <a:t>. We number the </a:t>
            </a:r>
            <a:r>
              <a:rPr lang="en-US" dirty="0" err="1" smtClean="0"/>
              <a:t>pseudolines</a:t>
            </a:r>
            <a:r>
              <a:rPr lang="en-US" dirty="0" smtClean="0"/>
              <a:t> 1, 2,..., n in the order in which they appear on the left of the arrangement, say from the bottom to the top. For each </a:t>
            </a:r>
            <a:r>
              <a:rPr lang="en-US" dirty="0" err="1" smtClean="0"/>
              <a:t>i</a:t>
            </a:r>
            <a:r>
              <a:rPr lang="en-US" dirty="0" smtClean="0"/>
              <a:t>, we write down the numbers of the other </a:t>
            </a:r>
            <a:r>
              <a:rPr lang="en-US" dirty="0" err="1" smtClean="0"/>
              <a:t>pseudolines</a:t>
            </a:r>
            <a:r>
              <a:rPr lang="en-US" dirty="0" smtClean="0"/>
              <a:t> in the order they are encountered along the </a:t>
            </a:r>
            <a:r>
              <a:rPr lang="en-US" dirty="0" err="1" smtClean="0"/>
              <a:t>pseudoline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from left to right.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</a:t>
            </a:r>
            <a:r>
              <a:rPr lang="en-US" dirty="0" err="1" smtClean="0"/>
              <a:t>Pseudolines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call two arrangements </a:t>
            </a:r>
            <a:r>
              <a:rPr lang="en-US" dirty="0" err="1" smtClean="0"/>
              <a:t>affinely</a:t>
            </a:r>
            <a:r>
              <a:rPr lang="en-US" dirty="0" smtClean="0"/>
              <a:t> isomorphic if they yield the same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0"/>
            <a:ext cx="40747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95600"/>
            <a:ext cx="3295474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Stretchability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arrangement of </a:t>
            </a:r>
            <a:r>
              <a:rPr lang="en-US" dirty="0" err="1" smtClean="0"/>
              <a:t>pseudolines</a:t>
            </a:r>
            <a:r>
              <a:rPr lang="en-US" dirty="0" smtClean="0"/>
              <a:t> is stretchable if it is </a:t>
            </a:r>
            <a:r>
              <a:rPr lang="en-US" dirty="0" err="1" smtClean="0"/>
              <a:t>affinely</a:t>
            </a:r>
            <a:r>
              <a:rPr lang="en-US" dirty="0" smtClean="0"/>
              <a:t> isomorphic to an arrangement of straight lines. </a:t>
            </a:r>
          </a:p>
          <a:p>
            <a:r>
              <a:rPr lang="en-US" dirty="0" smtClean="0"/>
              <a:t>It turns out that all arrangements of 8 or fewer </a:t>
            </a:r>
            <a:r>
              <a:rPr lang="en-US" dirty="0" err="1" smtClean="0"/>
              <a:t>pseudolines</a:t>
            </a:r>
            <a:r>
              <a:rPr lang="en-US" dirty="0" smtClean="0"/>
              <a:t> are stretchable, but there exists a </a:t>
            </a:r>
            <a:r>
              <a:rPr lang="en-US" dirty="0" err="1" smtClean="0"/>
              <a:t>nonstretchable</a:t>
            </a:r>
            <a:r>
              <a:rPr lang="en-US" dirty="0" smtClean="0"/>
              <a:t> arrangement of 9 </a:t>
            </a:r>
            <a:r>
              <a:rPr lang="en-US" dirty="0" err="1" smtClean="0"/>
              <a:t>pseudolines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Nonstretchability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Proof:</a:t>
            </a:r>
          </a:p>
          <a:p>
            <a:pPr lvl="1"/>
            <a:r>
              <a:rPr lang="en-US" dirty="0" smtClean="0"/>
              <a:t> Based on the </a:t>
            </a:r>
            <a:r>
              <a:rPr lang="en-US" dirty="0" err="1" smtClean="0"/>
              <a:t>Pappus</a:t>
            </a:r>
            <a:r>
              <a:rPr lang="en-US" dirty="0" smtClean="0"/>
              <a:t> theorem in projective geometry, which states that if 8 straight lines intersect as in the drawing, then the points p, q, and r are collinear.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>
                <a:hlinkClick r:id="rId2"/>
              </a:rPr>
              <a:t>Pappus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429000"/>
            <a:ext cx="39766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48000"/>
            <a:ext cx="74580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362200" y="2057400"/>
            <a:ext cx="3429000" cy="151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Nonstretchability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2438400"/>
          <a:ext cx="793469" cy="465137"/>
        </p:xfrm>
        <a:graphic>
          <a:graphicData uri="http://schemas.openxmlformats.org/presentationml/2006/ole">
            <p:oleObj spid="_x0000_s38914" name="Equation" r:id="rId5" imgW="368280" imgH="215640" progId="Equation.DSMT4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following construction shows that the number of isomorphism classes of simple arrangements of n </a:t>
            </a:r>
            <a:r>
              <a:rPr lang="en-US" sz="2800" dirty="0" err="1" smtClean="0"/>
              <a:t>pseudolines</a:t>
            </a:r>
            <a:r>
              <a:rPr lang="en-US" sz="2800" dirty="0" smtClean="0"/>
              <a:t> is at least           .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of Hyperplanes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Section 4.1 </a:t>
            </a:r>
          </a:p>
          <a:p>
            <a:pPr lvl="1"/>
            <a:r>
              <a:rPr lang="en-US" dirty="0" smtClean="0"/>
              <a:t>For a finite set </a:t>
            </a:r>
            <a:r>
              <a:rPr lang="en-US" b="1" i="1" dirty="0" smtClean="0"/>
              <a:t>H </a:t>
            </a:r>
            <a:r>
              <a:rPr lang="en-US" dirty="0" smtClean="0"/>
              <a:t>of lines in the plane, the arrangement of H is a partition of the plane into relatively  open convex subsets.</a:t>
            </a:r>
          </a:p>
          <a:p>
            <a:r>
              <a:rPr lang="en-US" dirty="0" smtClean="0"/>
              <a:t>The faces of the arrangement</a:t>
            </a:r>
          </a:p>
          <a:p>
            <a:pPr lvl="1"/>
            <a:r>
              <a:rPr lang="en-US" dirty="0" smtClean="0"/>
              <a:t>Vertices (0-faces).</a:t>
            </a:r>
          </a:p>
          <a:p>
            <a:pPr lvl="1"/>
            <a:r>
              <a:rPr lang="en-US" dirty="0" smtClean="0"/>
              <a:t>Edges (1-faces).</a:t>
            </a:r>
          </a:p>
          <a:p>
            <a:pPr lvl="1"/>
            <a:r>
              <a:rPr lang="en-US" dirty="0" smtClean="0"/>
              <a:t>Cells (2-faces)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352800"/>
            <a:ext cx="3052763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The Number of </a:t>
            </a:r>
            <a:r>
              <a:rPr lang="en-US" dirty="0" err="1" smtClean="0"/>
              <a:t>Nonisomorphic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Let the lines be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where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has the equation   у 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х + b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1</a:t>
            </a:r>
            <a:r>
              <a:rPr lang="en-US" dirty="0" smtClean="0"/>
              <a:t>&gt;</a:t>
            </a:r>
            <a:r>
              <a:rPr lang="en-US" dirty="0" err="1" smtClean="0"/>
              <a:t>a</a:t>
            </a:r>
            <a:r>
              <a:rPr lang="en-US" baseline="-25000" dirty="0" err="1" smtClean="0"/>
              <a:t>2</a:t>
            </a:r>
            <a:r>
              <a:rPr lang="en-US" dirty="0" smtClean="0"/>
              <a:t>&gt;…&gt;a</a:t>
            </a:r>
            <a:r>
              <a:rPr lang="en-US" baseline="-25000" dirty="0" smtClean="0"/>
              <a:t>n</a:t>
            </a:r>
            <a:r>
              <a:rPr lang="en-US" dirty="0" smtClean="0"/>
              <a:t> .</a:t>
            </a:r>
          </a:p>
          <a:p>
            <a:pPr marL="342900" lvl="1" indent="-342900"/>
            <a:r>
              <a:rPr lang="en-US" dirty="0" smtClean="0"/>
              <a:t>The x-coordinate of the intersection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∩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 is</a:t>
            </a:r>
          </a:p>
          <a:p>
            <a:pPr marL="342900" lvl="1" indent="-342900"/>
            <a:r>
              <a:rPr lang="en-US" dirty="0" smtClean="0"/>
              <a:t> To determine the ordering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 of the intersections along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it suffices to know the ordering of the x-coordinates of these intersections.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15200" y="2286000"/>
          <a:ext cx="914400" cy="939800"/>
        </p:xfrm>
        <a:graphic>
          <a:graphicData uri="http://schemas.openxmlformats.org/presentationml/2006/ole">
            <p:oleObj spid="_x0000_s39938" name="Equation" r:id="rId3" imgW="457200" imgH="4698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/>
          <a:lstStyle/>
          <a:p>
            <a:pPr marL="342900" lvl="1" indent="-342900"/>
            <a:r>
              <a:rPr lang="en-US" dirty="0" smtClean="0"/>
              <a:t>This can be inferred from the signs of the polynomials: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endParaRPr lang="en-US" dirty="0" smtClean="0"/>
          </a:p>
          <a:p>
            <a:pPr marL="342900" lvl="1" indent="-342900"/>
            <a:r>
              <a:rPr lang="en-US" dirty="0" smtClean="0"/>
              <a:t>So the number of </a:t>
            </a:r>
            <a:r>
              <a:rPr lang="en-US" dirty="0" err="1" smtClean="0"/>
              <a:t>nonisomorphic</a:t>
            </a:r>
            <a:r>
              <a:rPr lang="en-US" dirty="0" smtClean="0"/>
              <a:t> arrangements of n lines is no larger than the number of possible sign patterns of the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3</a:t>
            </a:r>
            <a:r>
              <a:rPr lang="en-US" dirty="0" smtClean="0"/>
              <a:t>) polynomials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ijk</a:t>
            </a:r>
            <a:r>
              <a:rPr lang="en-US" dirty="0" smtClean="0"/>
              <a:t> in the </a:t>
            </a:r>
            <a:r>
              <a:rPr lang="en-US" dirty="0" err="1" smtClean="0"/>
              <a:t>2n</a:t>
            </a:r>
            <a:r>
              <a:rPr lang="en-US" dirty="0" smtClean="0"/>
              <a:t> variables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2</a:t>
            </a:r>
            <a:r>
              <a:rPr lang="en-US" baseline="-25000" dirty="0" smtClean="0"/>
              <a:t>,</a:t>
            </a:r>
            <a:r>
              <a:rPr lang="en-US" dirty="0" smtClean="0"/>
              <a:t> …, a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, and it yields the upper</a:t>
            </a:r>
          </a:p>
          <a:p>
            <a:pPr marL="342900" lvl="1" indent="-342900">
              <a:buNone/>
            </a:pPr>
            <a:r>
              <a:rPr lang="en-US" dirty="0" smtClean="0"/>
              <a:t>	bound of                  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914400"/>
          <a:ext cx="7467600" cy="573088"/>
        </p:xfrm>
        <a:graphic>
          <a:graphicData uri="http://schemas.openxmlformats.org/presentationml/2006/ole">
            <p:oleObj spid="_x0000_s40962" name="Equation" r:id="rId3" imgW="386064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3657600"/>
          <a:ext cx="1378585" cy="530225"/>
        </p:xfrm>
        <a:graphic>
          <a:graphicData uri="http://schemas.openxmlformats.org/presentationml/2006/ole">
            <p:oleObj spid="_x0000_s40963" name="Equation" r:id="rId4" imgW="495000" imgH="1904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Stretchability</a:t>
            </a:r>
            <a:r>
              <a:rPr lang="en-US" dirty="0" smtClean="0"/>
              <a:t> is 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deciding the </a:t>
            </a:r>
            <a:r>
              <a:rPr lang="en-US" dirty="0" err="1" smtClean="0"/>
              <a:t>stretchability</a:t>
            </a:r>
            <a:r>
              <a:rPr lang="en-US" dirty="0" smtClean="0"/>
              <a:t> of a given </a:t>
            </a:r>
            <a:r>
              <a:rPr lang="en-US" dirty="0" err="1" smtClean="0"/>
              <a:t>pseudoline</a:t>
            </a:r>
            <a:r>
              <a:rPr lang="en-US" dirty="0" smtClean="0"/>
              <a:t> arrangement has been shown to be algorithmically difficult (at least NP-hard).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Vertices of Level at Most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interested in the maximum possible number of vertices of level at most K in a simple arrangement of n hyperplanes.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124200"/>
            <a:ext cx="549915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Upper Bound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vertices of level 0 are the vertices of the cell lying below all the hyperplanes, and since this cell is the intersection of at most n half-spaces, it has at most                  vertices, by the asymptotic upper bound theorem (Theorem 5.5.2).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5800" y="3048000"/>
          <a:ext cx="1505165" cy="649287"/>
        </p:xfrm>
        <a:graphic>
          <a:graphicData uri="http://schemas.openxmlformats.org/presentationml/2006/ole">
            <p:oleObj spid="_x0000_s43010" name="Equation" r:id="rId3" imgW="6476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Clarkson's Theorem 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of vertices of level at most k in an arrangement of n hyperplanes in R</a:t>
            </a:r>
            <a:r>
              <a:rPr lang="en-US" baseline="30000" dirty="0" smtClean="0"/>
              <a:t>d</a:t>
            </a:r>
            <a:r>
              <a:rPr lang="en-US" dirty="0" smtClean="0"/>
              <a:t> is at most:</a:t>
            </a:r>
          </a:p>
          <a:p>
            <a:pPr lvl="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3124200"/>
          <a:ext cx="2590801" cy="747860"/>
        </p:xfrm>
        <a:graphic>
          <a:graphicData uri="http://schemas.openxmlformats.org/presentationml/2006/ole">
            <p:oleObj spid="_x0000_s44034" name="Equation" r:id="rId3" imgW="123156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n-point set P ⊂ R</a:t>
            </a:r>
            <a:r>
              <a:rPr lang="en-US" baseline="30000" dirty="0" smtClean="0"/>
              <a:t>d</a:t>
            </a:r>
            <a:r>
              <a:rPr lang="en-US" dirty="0" smtClean="0"/>
              <a:t> ,</a:t>
            </a:r>
          </a:p>
          <a:p>
            <a:r>
              <a:rPr lang="en-US" dirty="0" smtClean="0"/>
              <a:t> we want to construct a data structure for fast answering of queries of the following type: </a:t>
            </a:r>
          </a:p>
          <a:p>
            <a:r>
              <a:rPr lang="en-US" dirty="0" smtClean="0"/>
              <a:t>For a query point x ∈ R</a:t>
            </a:r>
            <a:r>
              <a:rPr lang="en-US" baseline="30000" dirty="0" smtClean="0"/>
              <a:t>d</a:t>
            </a:r>
            <a:r>
              <a:rPr lang="en-US" dirty="0" smtClean="0"/>
              <a:t> and an integer t, report the t points of P that lie nearest to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Let H be a set of n lines in general position</a:t>
            </a:r>
          </a:p>
          <a:p>
            <a:r>
              <a:rPr lang="en-US" dirty="0" smtClean="0"/>
              <a:t>Let p denote a certain suitable number, 0&lt;p&lt;1 .</a:t>
            </a:r>
          </a:p>
          <a:p>
            <a:r>
              <a:rPr lang="pt-BR" dirty="0" smtClean="0"/>
              <a:t>choose a subset R </a:t>
            </a:r>
            <a:r>
              <a:rPr lang="en-US" dirty="0" smtClean="0"/>
              <a:t>⊆</a:t>
            </a:r>
            <a:r>
              <a:rPr lang="pt-BR" dirty="0" smtClean="0"/>
              <a:t> H at random,</a:t>
            </a:r>
          </a:p>
          <a:p>
            <a:pPr lvl="1"/>
            <a:r>
              <a:rPr lang="en-US" dirty="0" smtClean="0"/>
              <a:t>including each line h into R with probability p.</a:t>
            </a:r>
            <a:endParaRPr lang="pt-BR" dirty="0" smtClean="0"/>
          </a:p>
          <a:p>
            <a:r>
              <a:rPr lang="en-US" dirty="0" smtClean="0"/>
              <a:t>Let us consider the arrangement of R.</a:t>
            </a:r>
          </a:p>
          <a:p>
            <a:r>
              <a:rPr lang="en-US" dirty="0" smtClean="0"/>
              <a:t>Let f(R) denote the number of vertices of level 0 .  </a:t>
            </a:r>
            <a:endParaRPr lang="pt-BR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We estimate the expectation of f, denoted by E[f], in two ways. </a:t>
            </a:r>
          </a:p>
          <a:p>
            <a:pPr lvl="1"/>
            <a:r>
              <a:rPr lang="en-US" dirty="0" smtClean="0"/>
              <a:t>f(R) &lt; |R| for any specific set R, and hence            E[f] &lt; Е[|R|] = </a:t>
            </a:r>
            <a:r>
              <a:rPr lang="en-US" dirty="0" err="1" smtClean="0"/>
              <a:t>pn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Define an event A</a:t>
            </a:r>
            <a:r>
              <a:rPr lang="en-US" baseline="-25000" dirty="0" smtClean="0"/>
              <a:t>v</a:t>
            </a:r>
            <a:r>
              <a:rPr lang="en-US" dirty="0" smtClean="0"/>
              <a:t> if v becomes one of the vertices of level 0 in the arrangement of R.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Prob</a:t>
            </a:r>
            <a:r>
              <a:rPr lang="en-US" dirty="0" smtClean="0"/>
              <a:t>[A</a:t>
            </a:r>
            <a:r>
              <a:rPr lang="en-US" baseline="-25000" dirty="0" smtClean="0"/>
              <a:t>v</a:t>
            </a:r>
            <a:r>
              <a:rPr lang="en-US" dirty="0" smtClean="0"/>
              <a:t>]= </a:t>
            </a:r>
            <a:r>
              <a:rPr lang="en-US" dirty="0" err="1" smtClean="0"/>
              <a:t>p</a:t>
            </a:r>
            <a:r>
              <a:rPr lang="en-US" baseline="30000" dirty="0" err="1" smtClean="0"/>
              <a:t>2</a:t>
            </a:r>
            <a:r>
              <a:rPr lang="en-US" dirty="0" smtClean="0"/>
              <a:t>(1-p)</a:t>
            </a:r>
            <a:r>
              <a:rPr lang="en-US" baseline="30000" dirty="0" smtClean="0"/>
              <a:t>l(v)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962400"/>
            <a:ext cx="3048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Let V be the set of all vertices of the arrangement of 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Altogether ,</a:t>
            </a:r>
          </a:p>
          <a:p>
            <a:pPr>
              <a:buNone/>
            </a:pPr>
            <a:r>
              <a:rPr lang="en-US" dirty="0" smtClean="0"/>
              <a:t>	and  so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600200"/>
          <a:ext cx="7561580" cy="2362200"/>
        </p:xfrm>
        <a:graphic>
          <a:graphicData uri="http://schemas.openxmlformats.org/presentationml/2006/ole">
            <p:oleObj spid="_x0000_s46082" name="Equation" r:id="rId3" imgW="2908080" imgH="7617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3886200"/>
          <a:ext cx="5029200" cy="694765"/>
        </p:xfrm>
        <a:graphic>
          <a:graphicData uri="http://schemas.openxmlformats.org/presentationml/2006/ole">
            <p:oleObj spid="_x0000_s46083" name="Equation" r:id="rId4" imgW="172692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199" y="4648200"/>
          <a:ext cx="3048001" cy="1183342"/>
        </p:xfrm>
        <a:graphic>
          <a:graphicData uri="http://schemas.openxmlformats.org/presentationml/2006/ole">
            <p:oleObj spid="_x0000_s46085" name="Equation" r:id="rId5" imgW="1079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Arrangements of 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Again, an arrangement of finite set </a:t>
            </a:r>
            <a:r>
              <a:rPr lang="en-US" b="1" i="1" dirty="0" smtClean="0"/>
              <a:t>H </a:t>
            </a:r>
            <a:r>
              <a:rPr lang="en-US" dirty="0" smtClean="0"/>
              <a:t>of hyperplanes in        is a partition of it into relatively open convex faces.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Faces dimensions are 0 through 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0-faces - Vertices.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1-faces - Edges.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(d-1)-faces - Facets.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d-faces - Cells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52800" y="1524000"/>
          <a:ext cx="685800" cy="609600"/>
        </p:xfrm>
        <a:graphic>
          <a:graphicData uri="http://schemas.openxmlformats.org/presentationml/2006/ole">
            <p:oleObj spid="_x0000_s1026" name="Equation" r:id="rId3" imgW="228600" imgH="20304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219200" y="4114800"/>
          <a:ext cx="685800" cy="750888"/>
        </p:xfrm>
        <a:graphic>
          <a:graphicData uri="http://schemas.openxmlformats.org/presentationml/2006/ole">
            <p:oleObj spid="_x0000_s1027" name="Equation" r:id="rId4" imgW="75960" imgH="1774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Proof for an arbitrary dimension.</a:t>
            </a:r>
          </a:p>
          <a:p>
            <a:pPr lvl="1"/>
            <a:r>
              <a:rPr lang="en-US" dirty="0" smtClean="0"/>
              <a:t>we define an integer parameter r and choose a random r-element subset R ⊆ </a:t>
            </a:r>
            <a:r>
              <a:rPr lang="az-Cyrl-AZ" dirty="0" smtClean="0"/>
              <a:t>Н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with all         subsets being equally probable.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f(R) =                 for all R, and so                             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 					 we denote this by P(l) 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57400" y="2362200"/>
          <a:ext cx="1255713" cy="641350"/>
        </p:xfrm>
        <a:graphic>
          <a:graphicData uri="http://schemas.openxmlformats.org/presentationml/2006/ole">
            <p:oleObj spid="_x0000_s47106" name="Equation" r:id="rId3" imgW="596880" imgH="30456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5791200" y="2362200"/>
          <a:ext cx="2217738" cy="641350"/>
        </p:xfrm>
        <a:graphic>
          <a:graphicData uri="http://schemas.openxmlformats.org/presentationml/2006/ole">
            <p:oleObj spid="_x0000_s47107" name="Equation" r:id="rId4" imgW="1054080" imgH="3045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2971800"/>
          <a:ext cx="3200400" cy="1828800"/>
        </p:xfrm>
        <a:graphic>
          <a:graphicData uri="http://schemas.openxmlformats.org/presentationml/2006/ole">
            <p:oleObj spid="_x0000_s47108" name="Equation" r:id="rId5" imgW="1244520" imgH="9144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5029200"/>
          <a:ext cx="4876800" cy="914400"/>
        </p:xfrm>
        <a:graphic>
          <a:graphicData uri="http://schemas.openxmlformats.org/presentationml/2006/ole">
            <p:oleObj spid="_x0000_s47109" name="Equation" r:id="rId6" imgW="1828800" imgH="342720" progId="Equation.DSMT4">
              <p:embed/>
            </p:oleObj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438400" y="1600200"/>
          <a:ext cx="457200" cy="756745"/>
        </p:xfrm>
        <a:graphic>
          <a:graphicData uri="http://schemas.openxmlformats.org/presentationml/2006/ole">
            <p:oleObj spid="_x0000_s47110" name="Equation" r:id="rId7" imgW="2794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sz="2800" dirty="0" smtClean="0"/>
              <a:t>Combining with                            , we obtain  </a:t>
            </a:r>
          </a:p>
          <a:p>
            <a:endParaRPr lang="en-US" sz="2400" dirty="0" smtClean="0"/>
          </a:p>
          <a:p>
            <a:r>
              <a:rPr lang="en-US" sz="2800" dirty="0" smtClean="0"/>
              <a:t>An appropriate value for the parameter r is</a:t>
            </a:r>
          </a:p>
          <a:p>
            <a:endParaRPr lang="en-US" sz="2800" dirty="0" smtClean="0"/>
          </a:p>
          <a:p>
            <a:r>
              <a:rPr lang="en-US" sz="2800" b="1" dirty="0" smtClean="0"/>
              <a:t>Lemma</a:t>
            </a:r>
            <a:r>
              <a:rPr lang="en-US" sz="2800" dirty="0" smtClean="0"/>
              <a:t>. Suppose that                    , which implies                   . Then  P(K) ≥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</a:t>
            </a:r>
            <a:r>
              <a:rPr lang="en-US" sz="2800" dirty="0" err="1" smtClean="0"/>
              <a:t>k+1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-d 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 k &gt; n/</a:t>
            </a:r>
            <a:r>
              <a:rPr lang="en-US" sz="2800" dirty="0" err="1" smtClean="0"/>
              <a:t>2d</a:t>
            </a:r>
            <a:r>
              <a:rPr lang="en-US" sz="2800" dirty="0" smtClean="0"/>
              <a:t>, then the bound claimed by the theorem is of order 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 k = 0 we already know that the theorem holds. </a:t>
            </a:r>
          </a:p>
          <a:p>
            <a:r>
              <a:rPr lang="en-US" sz="2800" dirty="0" smtClean="0"/>
              <a:t>So we may assume                        , and we have 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743200" y="304800"/>
          <a:ext cx="2217738" cy="641350"/>
        </p:xfrm>
        <a:graphic>
          <a:graphicData uri="http://schemas.openxmlformats.org/presentationml/2006/ole">
            <p:oleObj spid="_x0000_s48130" name="Equation" r:id="rId3" imgW="1054080" imgH="3045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05600" y="0"/>
          <a:ext cx="2241550" cy="1047998"/>
        </p:xfrm>
        <a:graphic>
          <a:graphicData uri="http://schemas.openxmlformats.org/presentationml/2006/ole">
            <p:oleObj spid="_x0000_s48131" name="Equation" r:id="rId4" imgW="97776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81800" y="1066800"/>
          <a:ext cx="1524000" cy="942109"/>
        </p:xfrm>
        <a:graphic>
          <a:graphicData uri="http://schemas.openxmlformats.org/presentationml/2006/ole">
            <p:oleObj spid="_x0000_s48132" name="Equation" r:id="rId5" imgW="6984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33800" y="2209800"/>
          <a:ext cx="1447801" cy="685800"/>
        </p:xfrm>
        <a:graphic>
          <a:graphicData uri="http://schemas.openxmlformats.org/presentationml/2006/ole">
            <p:oleObj spid="_x0000_s48133" name="Equation" r:id="rId6" imgW="85068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391400" y="2209800"/>
          <a:ext cx="1524000" cy="748142"/>
        </p:xfrm>
        <a:graphic>
          <a:graphicData uri="http://schemas.openxmlformats.org/presentationml/2006/ole">
            <p:oleObj spid="_x0000_s48134" name="Equation" r:id="rId7" imgW="685800" imgH="39348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4572000"/>
          <a:ext cx="1691506" cy="782637"/>
        </p:xfrm>
        <a:graphic>
          <a:graphicData uri="http://schemas.openxmlformats.org/presentationml/2006/ole">
            <p:oleObj spid="_x0000_s48135" name="Equation" r:id="rId8" imgW="850680" imgH="3934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52600" y="5486400"/>
          <a:ext cx="6013049" cy="661987"/>
        </p:xfrm>
        <a:graphic>
          <a:graphicData uri="http://schemas.openxmlformats.org/presentationml/2006/ole">
            <p:oleObj spid="_x0000_s48136" name="Equation" r:id="rId9" imgW="276840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Proof of Lemma: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914400"/>
          <a:ext cx="8141110" cy="5486400"/>
        </p:xfrm>
        <a:graphic>
          <a:graphicData uri="http://schemas.openxmlformats.org/presentationml/2006/ole">
            <p:oleObj spid="_x0000_s59394" name="Equation" r:id="rId3" imgW="4089240" imgH="275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dirty="0" smtClean="0"/>
              <a:t>Now,</a:t>
            </a:r>
          </a:p>
          <a:p>
            <a:pPr lvl="1">
              <a:buNone/>
            </a:pPr>
            <a:r>
              <a:rPr lang="en-US" dirty="0" smtClean="0"/>
              <a:t>-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-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And </a:t>
            </a:r>
            <a:r>
              <a:rPr lang="en-US" dirty="0" smtClean="0"/>
              <a:t>we arrive at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609600"/>
          <a:ext cx="4597911" cy="801687"/>
        </p:xfrm>
        <a:graphic>
          <a:graphicData uri="http://schemas.openxmlformats.org/presentationml/2006/ole">
            <p:oleObj spid="_x0000_s60418" name="Equation" r:id="rId3" imgW="2476440" imgH="4316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1447800"/>
          <a:ext cx="2448896" cy="782637"/>
        </p:xfrm>
        <a:graphic>
          <a:graphicData uri="http://schemas.openxmlformats.org/presentationml/2006/ole">
            <p:oleObj spid="_x0000_s60419" name="Equation" r:id="rId4" imgW="1231560" imgH="393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3581400"/>
          <a:ext cx="5855728" cy="1354137"/>
        </p:xfrm>
        <a:graphic>
          <a:graphicData uri="http://schemas.openxmlformats.org/presentationml/2006/ole">
            <p:oleObj spid="_x0000_s60420" name="Equation" r:id="rId5" imgW="203184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554162"/>
          </a:xfrm>
        </p:spPr>
        <p:txBody>
          <a:bodyPr/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Arrangements of Hyperplanes</a:t>
            </a:r>
            <a:endParaRPr lang="en-US" dirty="0"/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The cells are the connected </a:t>
            </a:r>
          </a:p>
          <a:p>
            <a:pPr>
              <a:buFont typeface="Arial" charset="0"/>
              <a:buNone/>
            </a:pPr>
            <a:r>
              <a:rPr lang="en-US" dirty="0" smtClean="0"/>
              <a:t>	components of</a:t>
            </a:r>
          </a:p>
          <a:p>
            <a:r>
              <a:rPr lang="en-US" dirty="0" smtClean="0"/>
              <a:t>To obtain the facets, we consider the (d-1)-dimensional arrangements induced in the hyperplanes of H by their intersections with the other hyperplanes.</a:t>
            </a:r>
          </a:p>
          <a:p>
            <a:pPr>
              <a:buFont typeface="Arial" charset="0"/>
              <a:buNone/>
            </a:pPr>
            <a:r>
              <a:rPr lang="en-US" dirty="0" smtClean="0"/>
              <a:t>	That is, for each	     we take the connected </a:t>
            </a:r>
          </a:p>
          <a:p>
            <a:pPr>
              <a:buFont typeface="Arial" charset="0"/>
              <a:buNone/>
            </a:pPr>
            <a:r>
              <a:rPr lang="en-US" dirty="0" smtClean="0"/>
              <a:t>	components of 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505200" y="1676400"/>
          <a:ext cx="2271712" cy="757237"/>
        </p:xfrm>
        <a:graphic>
          <a:graphicData uri="http://schemas.openxmlformats.org/presentationml/2006/ole">
            <p:oleObj spid="_x0000_s2050" name="Equation" r:id="rId3" imgW="723600" imgH="24120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657600" y="4419600"/>
          <a:ext cx="958850" cy="447675"/>
        </p:xfrm>
        <a:graphic>
          <a:graphicData uri="http://schemas.openxmlformats.org/presentationml/2006/ole">
            <p:oleObj spid="_x0000_s2051" name="Equation" r:id="rId4" imgW="380880" imgH="17748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3733800" y="4876800"/>
          <a:ext cx="2833688" cy="838200"/>
        </p:xfrm>
        <a:graphic>
          <a:graphicData uri="http://schemas.openxmlformats.org/presentationml/2006/ole">
            <p:oleObj spid="_x0000_s2052" name="Equation" r:id="rId5" imgW="901440" imgH="2664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Arrangements of Hyperplanes</a:t>
            </a:r>
            <a:endParaRPr lang="en-US" dirty="0"/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To obtain k-faces, we consider every possible k-flat L defined as the intersection of some d-k hyperplanes of H. The k-faces of the arrangement lying within L are the connected components of 		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	where , </a:t>
            </a:r>
          </a:p>
          <a:p>
            <a:endParaRPr lang="en-US" dirty="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3657600"/>
          <a:ext cx="2133600" cy="685800"/>
        </p:xfrm>
        <a:graphic>
          <a:graphicData uri="http://schemas.openxmlformats.org/presentationml/2006/ole">
            <p:oleObj spid="_x0000_s3074" name="Equation" r:id="rId3" imgW="876240" imgH="228600" progId="Equation.DSMT4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572000" y="3657600"/>
          <a:ext cx="3532188" cy="685800"/>
        </p:xfrm>
        <a:graphic>
          <a:graphicData uri="http://schemas.openxmlformats.org/presentationml/2006/ole">
            <p:oleObj spid="_x0000_s3075" name="Equation" r:id="rId4" imgW="1307880" imgH="2538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General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/>
              <a:t>If a set H of hyperplanes is in general position, which means that the intersection of every k hyperplanes is (d-k)-dimensional, k = 2, 3,..., </a:t>
            </a:r>
            <a:r>
              <a:rPr lang="en-US" sz="4400" dirty="0" err="1" smtClean="0"/>
              <a:t>d+1,the</a:t>
            </a:r>
            <a:r>
              <a:rPr lang="en-US" sz="4400" dirty="0" smtClean="0"/>
              <a:t> arrangement of H is called simple.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/>
              <a:t>For                  it suffices to require that every d hyperplanes intersect at a single point and no </a:t>
            </a:r>
            <a:r>
              <a:rPr lang="en-US" sz="4400" dirty="0" err="1" smtClean="0"/>
              <a:t>d+1</a:t>
            </a:r>
            <a:r>
              <a:rPr lang="en-US" sz="4400" dirty="0" smtClean="0"/>
              <a:t> have a common point.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bg1"/>
                </a:solidFill>
              </a:rPr>
              <a:t>*</a:t>
            </a:r>
            <a:endParaRPr lang="en-US" sz="2600" dirty="0">
              <a:solidFill>
                <a:schemeClr val="bg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47800" y="3124200"/>
          <a:ext cx="1524000" cy="636588"/>
        </p:xfrm>
        <a:graphic>
          <a:graphicData uri="http://schemas.openxmlformats.org/presentationml/2006/ole">
            <p:oleObj spid="_x0000_s4098" name="Equation" r:id="rId3" imgW="660240" imgH="2538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Counting the cells in a hyperplane arrangement</a:t>
            </a:r>
            <a:endParaRPr lang="en-US" dirty="0"/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r>
              <a:rPr lang="en-US" dirty="0" smtClean="0"/>
              <a:t>We want to count  the maximum number of faces in a simple arrangement of n hyperplanes in        .</a:t>
            </a:r>
          </a:p>
          <a:p>
            <a:endParaRPr lang="en-US" dirty="0" smtClean="0"/>
          </a:p>
          <a:p>
            <a:r>
              <a:rPr lang="en-US" dirty="0" smtClean="0"/>
              <a:t>Every d-</a:t>
            </a:r>
            <a:r>
              <a:rPr lang="en-US" dirty="0" err="1" smtClean="0"/>
              <a:t>tuple</a:t>
            </a:r>
            <a:r>
              <a:rPr lang="en-US" dirty="0" smtClean="0"/>
              <a:t> of hyperplanes in a simple arrangement determines exactly one vertex, and so a simple arrangement of n hyperplanes has exactly 	  vertices.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9200" y="1981200"/>
          <a:ext cx="685800" cy="685800"/>
        </p:xfrm>
        <a:graphic>
          <a:graphicData uri="http://schemas.openxmlformats.org/presentationml/2006/ole">
            <p:oleObj spid="_x0000_s5122" name="Equation" r:id="rId3" imgW="228600" imgH="20304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743200" y="4724400"/>
          <a:ext cx="685800" cy="835025"/>
        </p:xfrm>
        <a:graphic>
          <a:graphicData uri="http://schemas.openxmlformats.org/presentationml/2006/ole">
            <p:oleObj spid="_x0000_s5123" name="Equation" r:id="rId4" imgW="291960" imgH="457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Plane</a:t>
            </a:r>
            <a:endParaRPr lang="en-US" dirty="0"/>
          </a:p>
        </p:txBody>
      </p:sp>
      <p:sp>
        <p:nvSpPr>
          <p:cNvPr id="615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Number of vertices of</a:t>
            </a:r>
          </a:p>
          <a:p>
            <a:pPr lvl="1"/>
            <a:r>
              <a:rPr lang="en-US" dirty="0" smtClean="0"/>
              <a:t>Vertices of </a:t>
            </a:r>
            <a:r>
              <a:rPr lang="en-US" b="1" i="1" dirty="0" smtClean="0"/>
              <a:t>H</a:t>
            </a:r>
            <a:r>
              <a:rPr lang="en-US" dirty="0" smtClean="0"/>
              <a:t> are intersections of </a:t>
            </a:r>
          </a:p>
          <a:p>
            <a:r>
              <a:rPr lang="en-US" dirty="0" smtClean="0"/>
              <a:t>Number of edges of</a:t>
            </a:r>
          </a:p>
          <a:p>
            <a:pPr lvl="1"/>
            <a:r>
              <a:rPr lang="en-US" dirty="0" smtClean="0"/>
              <a:t>Number of edges on a single line in </a:t>
            </a:r>
            <a:r>
              <a:rPr lang="en-US" b="1" i="1" dirty="0" smtClean="0"/>
              <a:t>H</a:t>
            </a:r>
            <a:r>
              <a:rPr lang="en-US" i="1" dirty="0" smtClean="0"/>
              <a:t> is one more </a:t>
            </a:r>
            <a:r>
              <a:rPr lang="en-US" dirty="0" smtClean="0"/>
              <a:t>than number of vertices on that line.</a:t>
            </a:r>
          </a:p>
          <a:p>
            <a:r>
              <a:rPr lang="en-US" dirty="0" smtClean="0"/>
              <a:t>Number of cells of </a:t>
            </a:r>
          </a:p>
          <a:p>
            <a:pPr lvl="1"/>
            <a:r>
              <a:rPr lang="en-US" dirty="0" smtClean="0"/>
              <a:t>Inductive reasoning: add lines one by one each 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	edge of new line splits a face.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72000" y="914400"/>
          <a:ext cx="1333500" cy="1066800"/>
        </p:xfrm>
        <a:graphic>
          <a:graphicData uri="http://schemas.openxmlformats.org/presentationml/2006/ole">
            <p:oleObj spid="_x0000_s6146" name="Equation" r:id="rId3" imgW="558720" imgH="45720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5638800" y="4495800"/>
          <a:ext cx="1158875" cy="1331913"/>
        </p:xfrm>
        <a:graphic>
          <a:graphicData uri="http://schemas.openxmlformats.org/presentationml/2006/ole">
            <p:oleObj spid="_x0000_s6147" name="Equation" r:id="rId4" imgW="342720" imgH="39348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252913" y="2286000"/>
          <a:ext cx="1120775" cy="473075"/>
        </p:xfrm>
        <a:graphic>
          <a:graphicData uri="http://schemas.openxmlformats.org/presentationml/2006/ole">
            <p:oleObj spid="_x0000_s6148" name="Equation" r:id="rId5" imgW="469800" imgH="203040" progId="Equation.DSMT4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4191000" y="3581400"/>
          <a:ext cx="2209800" cy="976313"/>
        </p:xfrm>
        <a:graphic>
          <a:graphicData uri="http://schemas.openxmlformats.org/presentationml/2006/ole">
            <p:oleObj spid="_x0000_s6149" name="Equation" r:id="rId6" imgW="927000" imgH="419040" progId="Equation.DSMT4">
              <p:embed/>
            </p:oleObj>
          </a:graphicData>
        </a:graphic>
      </p:graphicFrame>
      <p:graphicFrame>
        <p:nvGraphicFramePr>
          <p:cNvPr id="6150" name="Object 10"/>
          <p:cNvGraphicFramePr>
            <a:graphicFrameLocks noChangeAspect="1"/>
          </p:cNvGraphicFramePr>
          <p:nvPr/>
        </p:nvGraphicFramePr>
        <p:xfrm>
          <a:off x="6019800" y="1676400"/>
          <a:ext cx="1768475" cy="685800"/>
        </p:xfrm>
        <a:graphic>
          <a:graphicData uri="http://schemas.openxmlformats.org/presentationml/2006/ole">
            <p:oleObj spid="_x0000_s6150" name="Equation" r:id="rId7" imgW="622080" imgH="241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0B0C-2E85-499C-92D6-2810DC2801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2381</TotalTime>
  <Words>1915</Words>
  <Application>Microsoft Office PowerPoint</Application>
  <PresentationFormat>On-screen Show (4:3)</PresentationFormat>
  <Paragraphs>260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Equation</vt:lpstr>
      <vt:lpstr>MathType 6.0 Equation</vt:lpstr>
      <vt:lpstr>Number of Faces in Arrangements</vt:lpstr>
      <vt:lpstr>Contents</vt:lpstr>
      <vt:lpstr>Arrangements of Hyperplanes</vt:lpstr>
      <vt:lpstr>Arrangements of Hyperplanes</vt:lpstr>
      <vt:lpstr>Arrangements of Hyperplanes</vt:lpstr>
      <vt:lpstr>Arrangements of Hyperplanes</vt:lpstr>
      <vt:lpstr>General Position</vt:lpstr>
      <vt:lpstr>Counting the cells in a hyperplane arrangement</vt:lpstr>
      <vt:lpstr>The Plane</vt:lpstr>
      <vt:lpstr>Counting the cells in a hyperplane arrangement</vt:lpstr>
      <vt:lpstr>Slide 10</vt:lpstr>
      <vt:lpstr>Slide 11</vt:lpstr>
      <vt:lpstr>Slide 12</vt:lpstr>
      <vt:lpstr>Slide 13</vt:lpstr>
      <vt:lpstr>Sign Vectors</vt:lpstr>
      <vt:lpstr>Sign Vectors</vt:lpstr>
      <vt:lpstr>Arrangements of Other Geometric Objects</vt:lpstr>
      <vt:lpstr>Arrangements of Algebraic Surfaces</vt:lpstr>
      <vt:lpstr>Arrangements of Algebraic Surfaces</vt:lpstr>
      <vt:lpstr>Sign Patterns</vt:lpstr>
      <vt:lpstr>Theorem: Number of Sign Patterns</vt:lpstr>
      <vt:lpstr>Arrangements of Pseudolines</vt:lpstr>
      <vt:lpstr>Arrangements of Pseudolines</vt:lpstr>
      <vt:lpstr>Arrangements of Pseudolines</vt:lpstr>
      <vt:lpstr>Arrangements of Pseudolines</vt:lpstr>
      <vt:lpstr>Arrangements of Pseudolines</vt:lpstr>
      <vt:lpstr>Stretchability </vt:lpstr>
      <vt:lpstr>Nonstretchability </vt:lpstr>
      <vt:lpstr>Nonstretchability </vt:lpstr>
      <vt:lpstr>Estimate The Number of Nonisomorphic</vt:lpstr>
      <vt:lpstr>Slide 30</vt:lpstr>
      <vt:lpstr>Stretchability is NP-Hard</vt:lpstr>
      <vt:lpstr>Number of Vertices of Level at Most K</vt:lpstr>
      <vt:lpstr>Asymptotic Upper Bound Theorem</vt:lpstr>
      <vt:lpstr>Clarkson's Theorem on Levels</vt:lpstr>
      <vt:lpstr>Motivation</vt:lpstr>
      <vt:lpstr>The Plane</vt:lpstr>
      <vt:lpstr>Slide 37</vt:lpstr>
      <vt:lpstr>Slide 38</vt:lpstr>
      <vt:lpstr>Slide 39</vt:lpstr>
      <vt:lpstr>Slide 40</vt:lpstr>
      <vt:lpstr>Slide 41</vt:lpstr>
      <vt:lpstr>Slide 42</vt:lpstr>
      <vt:lpstr>Thank You</vt:lpstr>
    </vt:vector>
  </TitlesOfParts>
  <Company>Cisco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 Shibli (oshibli)</dc:creator>
  <cp:lastModifiedBy>Omar Shibli (oshibli)</cp:lastModifiedBy>
  <cp:revision>191</cp:revision>
  <dcterms:created xsi:type="dcterms:W3CDTF">2009-05-08T19:04:44Z</dcterms:created>
  <dcterms:modified xsi:type="dcterms:W3CDTF">2009-05-24T12:43:10Z</dcterms:modified>
</cp:coreProperties>
</file>