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252"/>
  </p:notesMasterIdLst>
  <p:sldIdLst>
    <p:sldId id="256" r:id="rId2"/>
    <p:sldId id="834" r:id="rId3"/>
    <p:sldId id="614" r:id="rId4"/>
    <p:sldId id="570" r:id="rId5"/>
    <p:sldId id="572" r:id="rId6"/>
    <p:sldId id="573" r:id="rId7"/>
    <p:sldId id="742" r:id="rId8"/>
    <p:sldId id="743" r:id="rId9"/>
    <p:sldId id="746" r:id="rId10"/>
    <p:sldId id="747" r:id="rId11"/>
    <p:sldId id="748" r:id="rId12"/>
    <p:sldId id="752" r:id="rId13"/>
    <p:sldId id="749" r:id="rId14"/>
    <p:sldId id="750" r:id="rId15"/>
    <p:sldId id="751" r:id="rId16"/>
    <p:sldId id="754" r:id="rId17"/>
    <p:sldId id="755" r:id="rId18"/>
    <p:sldId id="757" r:id="rId19"/>
    <p:sldId id="758" r:id="rId20"/>
    <p:sldId id="759" r:id="rId21"/>
    <p:sldId id="892" r:id="rId22"/>
    <p:sldId id="835" r:id="rId23"/>
    <p:sldId id="761" r:id="rId24"/>
    <p:sldId id="764" r:id="rId25"/>
    <p:sldId id="765" r:id="rId26"/>
    <p:sldId id="770" r:id="rId27"/>
    <p:sldId id="766" r:id="rId28"/>
    <p:sldId id="767" r:id="rId29"/>
    <p:sldId id="768" r:id="rId30"/>
    <p:sldId id="769" r:id="rId31"/>
    <p:sldId id="771" r:id="rId32"/>
    <p:sldId id="773" r:id="rId33"/>
    <p:sldId id="836" r:id="rId34"/>
    <p:sldId id="837" r:id="rId35"/>
    <p:sldId id="775" r:id="rId36"/>
    <p:sldId id="777" r:id="rId37"/>
    <p:sldId id="776" r:id="rId38"/>
    <p:sldId id="779" r:id="rId39"/>
    <p:sldId id="781" r:id="rId40"/>
    <p:sldId id="790" r:id="rId41"/>
    <p:sldId id="838" r:id="rId42"/>
    <p:sldId id="782" r:id="rId43"/>
    <p:sldId id="783" r:id="rId44"/>
    <p:sldId id="784" r:id="rId45"/>
    <p:sldId id="785" r:id="rId46"/>
    <p:sldId id="786" r:id="rId47"/>
    <p:sldId id="787" r:id="rId48"/>
    <p:sldId id="788" r:id="rId49"/>
    <p:sldId id="789" r:id="rId50"/>
    <p:sldId id="791" r:id="rId51"/>
    <p:sldId id="792" r:id="rId52"/>
    <p:sldId id="793" r:id="rId53"/>
    <p:sldId id="794" r:id="rId54"/>
    <p:sldId id="795" r:id="rId55"/>
    <p:sldId id="796" r:id="rId56"/>
    <p:sldId id="1152" r:id="rId57"/>
    <p:sldId id="1153" r:id="rId58"/>
    <p:sldId id="774" r:id="rId59"/>
    <p:sldId id="799" r:id="rId60"/>
    <p:sldId id="839" r:id="rId61"/>
    <p:sldId id="576" r:id="rId62"/>
    <p:sldId id="800" r:id="rId63"/>
    <p:sldId id="801" r:id="rId64"/>
    <p:sldId id="802" r:id="rId65"/>
    <p:sldId id="894" r:id="rId66"/>
    <p:sldId id="893" r:id="rId67"/>
    <p:sldId id="803" r:id="rId68"/>
    <p:sldId id="808" r:id="rId69"/>
    <p:sldId id="840" r:id="rId70"/>
    <p:sldId id="841" r:id="rId71"/>
    <p:sldId id="895" r:id="rId72"/>
    <p:sldId id="842" r:id="rId73"/>
    <p:sldId id="876" r:id="rId74"/>
    <p:sldId id="877" r:id="rId75"/>
    <p:sldId id="878" r:id="rId76"/>
    <p:sldId id="880" r:id="rId77"/>
    <p:sldId id="897" r:id="rId78"/>
    <p:sldId id="882" r:id="rId79"/>
    <p:sldId id="884" r:id="rId80"/>
    <p:sldId id="883" r:id="rId81"/>
    <p:sldId id="885" r:id="rId82"/>
    <p:sldId id="886" r:id="rId83"/>
    <p:sldId id="887" r:id="rId84"/>
    <p:sldId id="888" r:id="rId85"/>
    <p:sldId id="889" r:id="rId86"/>
    <p:sldId id="890" r:id="rId87"/>
    <p:sldId id="875" r:id="rId88"/>
    <p:sldId id="804" r:id="rId89"/>
    <p:sldId id="805" r:id="rId90"/>
    <p:sldId id="806" r:id="rId91"/>
    <p:sldId id="807" r:id="rId92"/>
    <p:sldId id="809" r:id="rId93"/>
    <p:sldId id="810" r:id="rId94"/>
    <p:sldId id="812" r:id="rId95"/>
    <p:sldId id="811" r:id="rId96"/>
    <p:sldId id="813" r:id="rId97"/>
    <p:sldId id="817" r:id="rId98"/>
    <p:sldId id="816" r:id="rId99"/>
    <p:sldId id="825" r:id="rId100"/>
    <p:sldId id="826" r:id="rId101"/>
    <p:sldId id="818" r:id="rId102"/>
    <p:sldId id="820" r:id="rId103"/>
    <p:sldId id="821" r:id="rId104"/>
    <p:sldId id="822" r:id="rId105"/>
    <p:sldId id="827" r:id="rId106"/>
    <p:sldId id="823" r:id="rId107"/>
    <p:sldId id="824" r:id="rId108"/>
    <p:sldId id="828" r:id="rId109"/>
    <p:sldId id="833" r:id="rId110"/>
    <p:sldId id="843" r:id="rId111"/>
    <p:sldId id="830" r:id="rId112"/>
    <p:sldId id="832" r:id="rId113"/>
    <p:sldId id="849" r:id="rId114"/>
    <p:sldId id="844" r:id="rId115"/>
    <p:sldId id="845" r:id="rId116"/>
    <p:sldId id="846" r:id="rId117"/>
    <p:sldId id="898" r:id="rId118"/>
    <p:sldId id="899" r:id="rId119"/>
    <p:sldId id="848" r:id="rId120"/>
    <p:sldId id="900" r:id="rId121"/>
    <p:sldId id="901" r:id="rId122"/>
    <p:sldId id="852" r:id="rId123"/>
    <p:sldId id="853" r:id="rId124"/>
    <p:sldId id="854" r:id="rId125"/>
    <p:sldId id="903" r:id="rId126"/>
    <p:sldId id="855" r:id="rId127"/>
    <p:sldId id="856" r:id="rId128"/>
    <p:sldId id="857" r:id="rId129"/>
    <p:sldId id="858" r:id="rId130"/>
    <p:sldId id="902" r:id="rId131"/>
    <p:sldId id="860" r:id="rId132"/>
    <p:sldId id="859" r:id="rId133"/>
    <p:sldId id="861" r:id="rId134"/>
    <p:sldId id="862" r:id="rId135"/>
    <p:sldId id="863" r:id="rId136"/>
    <p:sldId id="864" r:id="rId137"/>
    <p:sldId id="869" r:id="rId138"/>
    <p:sldId id="870" r:id="rId139"/>
    <p:sldId id="867" r:id="rId140"/>
    <p:sldId id="578" r:id="rId141"/>
    <p:sldId id="1154" r:id="rId142"/>
    <p:sldId id="871" r:id="rId143"/>
    <p:sldId id="872" r:id="rId144"/>
    <p:sldId id="873" r:id="rId145"/>
    <p:sldId id="874" r:id="rId146"/>
    <p:sldId id="891" r:id="rId147"/>
    <p:sldId id="1024" r:id="rId148"/>
    <p:sldId id="1026" r:id="rId149"/>
    <p:sldId id="1121" r:id="rId150"/>
    <p:sldId id="1027" r:id="rId151"/>
    <p:sldId id="1028" r:id="rId152"/>
    <p:sldId id="1029" r:id="rId153"/>
    <p:sldId id="1030" r:id="rId154"/>
    <p:sldId id="1031" r:id="rId155"/>
    <p:sldId id="1032" r:id="rId156"/>
    <p:sldId id="942" r:id="rId157"/>
    <p:sldId id="1033" r:id="rId158"/>
    <p:sldId id="1035" r:id="rId159"/>
    <p:sldId id="1036" r:id="rId160"/>
    <p:sldId id="1038" r:id="rId161"/>
    <p:sldId id="1039" r:id="rId162"/>
    <p:sldId id="1040" r:id="rId163"/>
    <p:sldId id="1041" r:id="rId164"/>
    <p:sldId id="1043" r:id="rId165"/>
    <p:sldId id="1046" r:id="rId166"/>
    <p:sldId id="1044" r:id="rId167"/>
    <p:sldId id="1042" r:id="rId168"/>
    <p:sldId id="1045" r:id="rId169"/>
    <p:sldId id="960" r:id="rId170"/>
    <p:sldId id="1047" r:id="rId171"/>
    <p:sldId id="1048" r:id="rId172"/>
    <p:sldId id="1050" r:id="rId173"/>
    <p:sldId id="1051" r:id="rId174"/>
    <p:sldId id="1052" r:id="rId175"/>
    <p:sldId id="1053" r:id="rId176"/>
    <p:sldId id="1056" r:id="rId177"/>
    <p:sldId id="1055" r:id="rId178"/>
    <p:sldId id="1054" r:id="rId179"/>
    <p:sldId id="981" r:id="rId180"/>
    <p:sldId id="1057" r:id="rId181"/>
    <p:sldId id="1058" r:id="rId182"/>
    <p:sldId id="1059" r:id="rId183"/>
    <p:sldId id="1060" r:id="rId184"/>
    <p:sldId id="1083" r:id="rId185"/>
    <p:sldId id="1085" r:id="rId186"/>
    <p:sldId id="1064" r:id="rId187"/>
    <p:sldId id="1082" r:id="rId188"/>
    <p:sldId id="1086" r:id="rId189"/>
    <p:sldId id="1084" r:id="rId190"/>
    <p:sldId id="1087" r:id="rId191"/>
    <p:sldId id="1088" r:id="rId192"/>
    <p:sldId id="1089" r:id="rId193"/>
    <p:sldId id="1090" r:id="rId194"/>
    <p:sldId id="1091" r:id="rId195"/>
    <p:sldId id="1075" r:id="rId196"/>
    <p:sldId id="1092" r:id="rId197"/>
    <p:sldId id="1094" r:id="rId198"/>
    <p:sldId id="1095" r:id="rId199"/>
    <p:sldId id="1096" r:id="rId200"/>
    <p:sldId id="1005" r:id="rId201"/>
    <p:sldId id="1097" r:id="rId202"/>
    <p:sldId id="1009" r:id="rId203"/>
    <p:sldId id="1155" r:id="rId204"/>
    <p:sldId id="1099" r:id="rId205"/>
    <p:sldId id="1100" r:id="rId206"/>
    <p:sldId id="1101" r:id="rId207"/>
    <p:sldId id="1102" r:id="rId208"/>
    <p:sldId id="1098" r:id="rId209"/>
    <p:sldId id="1103" r:id="rId210"/>
    <p:sldId id="1104" r:id="rId211"/>
    <p:sldId id="1122" r:id="rId212"/>
    <p:sldId id="1106" r:id="rId213"/>
    <p:sldId id="1105" r:id="rId214"/>
    <p:sldId id="1123" r:id="rId215"/>
    <p:sldId id="1109" r:id="rId216"/>
    <p:sldId id="1110" r:id="rId217"/>
    <p:sldId id="1112" r:id="rId218"/>
    <p:sldId id="1111" r:id="rId219"/>
    <p:sldId id="1113" r:id="rId220"/>
    <p:sldId id="1114" r:id="rId221"/>
    <p:sldId id="1116" r:id="rId222"/>
    <p:sldId id="1117" r:id="rId223"/>
    <p:sldId id="1119" r:id="rId224"/>
    <p:sldId id="1140" r:id="rId225"/>
    <p:sldId id="1124" r:id="rId226"/>
    <p:sldId id="1125" r:id="rId227"/>
    <p:sldId id="1126" r:id="rId228"/>
    <p:sldId id="1127" r:id="rId229"/>
    <p:sldId id="1128" r:id="rId230"/>
    <p:sldId id="1129" r:id="rId231"/>
    <p:sldId id="1130" r:id="rId232"/>
    <p:sldId id="1135" r:id="rId233"/>
    <p:sldId id="1132" r:id="rId234"/>
    <p:sldId id="1133" r:id="rId235"/>
    <p:sldId id="1134" r:id="rId236"/>
    <p:sldId id="1141" r:id="rId237"/>
    <p:sldId id="1136" r:id="rId238"/>
    <p:sldId id="1137" r:id="rId239"/>
    <p:sldId id="1138" r:id="rId240"/>
    <p:sldId id="1139" r:id="rId241"/>
    <p:sldId id="1142" r:id="rId242"/>
    <p:sldId id="1143" r:id="rId243"/>
    <p:sldId id="1144" r:id="rId244"/>
    <p:sldId id="1145" r:id="rId245"/>
    <p:sldId id="1146" r:id="rId246"/>
    <p:sldId id="1147" r:id="rId247"/>
    <p:sldId id="1148" r:id="rId248"/>
    <p:sldId id="1150" r:id="rId249"/>
    <p:sldId id="1149" r:id="rId250"/>
    <p:sldId id="1151" r:id="rId2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ndan Sah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993300"/>
    <a:srgbClr val="003399"/>
    <a:srgbClr val="990033"/>
    <a:srgbClr val="CC0000"/>
    <a:srgbClr val="FF5050"/>
    <a:srgbClr val="660066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58" autoAdjust="0"/>
  </p:normalViewPr>
  <p:slideViewPr>
    <p:cSldViewPr>
      <p:cViewPr>
        <p:scale>
          <a:sx n="90" d="100"/>
          <a:sy n="90" d="100"/>
        </p:scale>
        <p:origin x="-132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70" Type="http://schemas.openxmlformats.org/officeDocument/2006/relationships/slide" Target="slides/slide169.xml"/><Relationship Id="rId171" Type="http://schemas.openxmlformats.org/officeDocument/2006/relationships/slide" Target="slides/slide170.xml"/><Relationship Id="rId172" Type="http://schemas.openxmlformats.org/officeDocument/2006/relationships/slide" Target="slides/slide171.xml"/><Relationship Id="rId173" Type="http://schemas.openxmlformats.org/officeDocument/2006/relationships/slide" Target="slides/slide172.xml"/><Relationship Id="rId174" Type="http://schemas.openxmlformats.org/officeDocument/2006/relationships/slide" Target="slides/slide173.xml"/><Relationship Id="rId175" Type="http://schemas.openxmlformats.org/officeDocument/2006/relationships/slide" Target="slides/slide174.xml"/><Relationship Id="rId176" Type="http://schemas.openxmlformats.org/officeDocument/2006/relationships/slide" Target="slides/slide175.xml"/><Relationship Id="rId177" Type="http://schemas.openxmlformats.org/officeDocument/2006/relationships/slide" Target="slides/slide176.xml"/><Relationship Id="rId178" Type="http://schemas.openxmlformats.org/officeDocument/2006/relationships/slide" Target="slides/slide177.xml"/><Relationship Id="rId179" Type="http://schemas.openxmlformats.org/officeDocument/2006/relationships/slide" Target="slides/slide17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200" Type="http://schemas.openxmlformats.org/officeDocument/2006/relationships/slide" Target="slides/slide199.xml"/><Relationship Id="rId201" Type="http://schemas.openxmlformats.org/officeDocument/2006/relationships/slide" Target="slides/slide200.xml"/><Relationship Id="rId202" Type="http://schemas.openxmlformats.org/officeDocument/2006/relationships/slide" Target="slides/slide201.xml"/><Relationship Id="rId203" Type="http://schemas.openxmlformats.org/officeDocument/2006/relationships/slide" Target="slides/slide202.xml"/><Relationship Id="rId204" Type="http://schemas.openxmlformats.org/officeDocument/2006/relationships/slide" Target="slides/slide203.xml"/><Relationship Id="rId205" Type="http://schemas.openxmlformats.org/officeDocument/2006/relationships/slide" Target="slides/slide204.xml"/><Relationship Id="rId206" Type="http://schemas.openxmlformats.org/officeDocument/2006/relationships/slide" Target="slides/slide205.xml"/><Relationship Id="rId207" Type="http://schemas.openxmlformats.org/officeDocument/2006/relationships/slide" Target="slides/slide206.xml"/><Relationship Id="rId208" Type="http://schemas.openxmlformats.org/officeDocument/2006/relationships/slide" Target="slides/slide207.xml"/><Relationship Id="rId209" Type="http://schemas.openxmlformats.org/officeDocument/2006/relationships/slide" Target="slides/slide20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80" Type="http://schemas.openxmlformats.org/officeDocument/2006/relationships/slide" Target="slides/slide179.xml"/><Relationship Id="rId181" Type="http://schemas.openxmlformats.org/officeDocument/2006/relationships/slide" Target="slides/slide180.xml"/><Relationship Id="rId182" Type="http://schemas.openxmlformats.org/officeDocument/2006/relationships/slide" Target="slides/slide181.xml"/><Relationship Id="rId183" Type="http://schemas.openxmlformats.org/officeDocument/2006/relationships/slide" Target="slides/slide182.xml"/><Relationship Id="rId184" Type="http://schemas.openxmlformats.org/officeDocument/2006/relationships/slide" Target="slides/slide183.xml"/><Relationship Id="rId185" Type="http://schemas.openxmlformats.org/officeDocument/2006/relationships/slide" Target="slides/slide184.xml"/><Relationship Id="rId186" Type="http://schemas.openxmlformats.org/officeDocument/2006/relationships/slide" Target="slides/slide185.xml"/><Relationship Id="rId187" Type="http://schemas.openxmlformats.org/officeDocument/2006/relationships/slide" Target="slides/slide186.xml"/><Relationship Id="rId188" Type="http://schemas.openxmlformats.org/officeDocument/2006/relationships/slide" Target="slides/slide187.xml"/><Relationship Id="rId189" Type="http://schemas.openxmlformats.org/officeDocument/2006/relationships/slide" Target="slides/slide18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10" Type="http://schemas.openxmlformats.org/officeDocument/2006/relationships/slide" Target="slides/slide209.xml"/><Relationship Id="rId211" Type="http://schemas.openxmlformats.org/officeDocument/2006/relationships/slide" Target="slides/slide210.xml"/><Relationship Id="rId212" Type="http://schemas.openxmlformats.org/officeDocument/2006/relationships/slide" Target="slides/slide211.xml"/><Relationship Id="rId213" Type="http://schemas.openxmlformats.org/officeDocument/2006/relationships/slide" Target="slides/slide212.xml"/><Relationship Id="rId214" Type="http://schemas.openxmlformats.org/officeDocument/2006/relationships/slide" Target="slides/slide213.xml"/><Relationship Id="rId215" Type="http://schemas.openxmlformats.org/officeDocument/2006/relationships/slide" Target="slides/slide214.xml"/><Relationship Id="rId216" Type="http://schemas.openxmlformats.org/officeDocument/2006/relationships/slide" Target="slides/slide215.xml"/><Relationship Id="rId217" Type="http://schemas.openxmlformats.org/officeDocument/2006/relationships/slide" Target="slides/slide216.xml"/><Relationship Id="rId218" Type="http://schemas.openxmlformats.org/officeDocument/2006/relationships/slide" Target="slides/slide217.xml"/><Relationship Id="rId219" Type="http://schemas.openxmlformats.org/officeDocument/2006/relationships/slide" Target="slides/slide21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90" Type="http://schemas.openxmlformats.org/officeDocument/2006/relationships/slide" Target="slides/slide189.xml"/><Relationship Id="rId191" Type="http://schemas.openxmlformats.org/officeDocument/2006/relationships/slide" Target="slides/slide190.xml"/><Relationship Id="rId192" Type="http://schemas.openxmlformats.org/officeDocument/2006/relationships/slide" Target="slides/slide191.xml"/><Relationship Id="rId193" Type="http://schemas.openxmlformats.org/officeDocument/2006/relationships/slide" Target="slides/slide192.xml"/><Relationship Id="rId194" Type="http://schemas.openxmlformats.org/officeDocument/2006/relationships/slide" Target="slides/slide193.xml"/><Relationship Id="rId195" Type="http://schemas.openxmlformats.org/officeDocument/2006/relationships/slide" Target="slides/slide194.xml"/><Relationship Id="rId196" Type="http://schemas.openxmlformats.org/officeDocument/2006/relationships/slide" Target="slides/slide195.xml"/><Relationship Id="rId197" Type="http://schemas.openxmlformats.org/officeDocument/2006/relationships/slide" Target="slides/slide196.xml"/><Relationship Id="rId198" Type="http://schemas.openxmlformats.org/officeDocument/2006/relationships/slide" Target="slides/slide197.xml"/><Relationship Id="rId199" Type="http://schemas.openxmlformats.org/officeDocument/2006/relationships/slide" Target="slides/slide19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220" Type="http://schemas.openxmlformats.org/officeDocument/2006/relationships/slide" Target="slides/slide219.xml"/><Relationship Id="rId221" Type="http://schemas.openxmlformats.org/officeDocument/2006/relationships/slide" Target="slides/slide220.xml"/><Relationship Id="rId222" Type="http://schemas.openxmlformats.org/officeDocument/2006/relationships/slide" Target="slides/slide221.xml"/><Relationship Id="rId223" Type="http://schemas.openxmlformats.org/officeDocument/2006/relationships/slide" Target="slides/slide222.xml"/><Relationship Id="rId224" Type="http://schemas.openxmlformats.org/officeDocument/2006/relationships/slide" Target="slides/slide223.xml"/><Relationship Id="rId225" Type="http://schemas.openxmlformats.org/officeDocument/2006/relationships/slide" Target="slides/slide224.xml"/><Relationship Id="rId226" Type="http://schemas.openxmlformats.org/officeDocument/2006/relationships/slide" Target="slides/slide225.xml"/><Relationship Id="rId227" Type="http://schemas.openxmlformats.org/officeDocument/2006/relationships/slide" Target="slides/slide226.xml"/><Relationship Id="rId228" Type="http://schemas.openxmlformats.org/officeDocument/2006/relationships/slide" Target="slides/slide227.xml"/><Relationship Id="rId229" Type="http://schemas.openxmlformats.org/officeDocument/2006/relationships/slide" Target="slides/slide228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230" Type="http://schemas.openxmlformats.org/officeDocument/2006/relationships/slide" Target="slides/slide229.xml"/><Relationship Id="rId231" Type="http://schemas.openxmlformats.org/officeDocument/2006/relationships/slide" Target="slides/slide230.xml"/><Relationship Id="rId232" Type="http://schemas.openxmlformats.org/officeDocument/2006/relationships/slide" Target="slides/slide231.xml"/><Relationship Id="rId233" Type="http://schemas.openxmlformats.org/officeDocument/2006/relationships/slide" Target="slides/slide232.xml"/><Relationship Id="rId234" Type="http://schemas.openxmlformats.org/officeDocument/2006/relationships/slide" Target="slides/slide233.xml"/><Relationship Id="rId235" Type="http://schemas.openxmlformats.org/officeDocument/2006/relationships/slide" Target="slides/slide234.xml"/><Relationship Id="rId236" Type="http://schemas.openxmlformats.org/officeDocument/2006/relationships/slide" Target="slides/slide235.xml"/><Relationship Id="rId237" Type="http://schemas.openxmlformats.org/officeDocument/2006/relationships/slide" Target="slides/slide236.xml"/><Relationship Id="rId238" Type="http://schemas.openxmlformats.org/officeDocument/2006/relationships/slide" Target="slides/slide237.xml"/><Relationship Id="rId239" Type="http://schemas.openxmlformats.org/officeDocument/2006/relationships/slide" Target="slides/slide2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53" Type="http://schemas.openxmlformats.org/officeDocument/2006/relationships/slide" Target="slides/slide152.xml"/><Relationship Id="rId154" Type="http://schemas.openxmlformats.org/officeDocument/2006/relationships/slide" Target="slides/slide153.xml"/><Relationship Id="rId155" Type="http://schemas.openxmlformats.org/officeDocument/2006/relationships/slide" Target="slides/slide154.xml"/><Relationship Id="rId156" Type="http://schemas.openxmlformats.org/officeDocument/2006/relationships/slide" Target="slides/slide155.xml"/><Relationship Id="rId157" Type="http://schemas.openxmlformats.org/officeDocument/2006/relationships/slide" Target="slides/slide156.xml"/><Relationship Id="rId158" Type="http://schemas.openxmlformats.org/officeDocument/2006/relationships/slide" Target="slides/slide157.xml"/><Relationship Id="rId159" Type="http://schemas.openxmlformats.org/officeDocument/2006/relationships/slide" Target="slides/slide158.xml"/><Relationship Id="rId240" Type="http://schemas.openxmlformats.org/officeDocument/2006/relationships/slide" Target="slides/slide239.xml"/><Relationship Id="rId241" Type="http://schemas.openxmlformats.org/officeDocument/2006/relationships/slide" Target="slides/slide240.xml"/><Relationship Id="rId242" Type="http://schemas.openxmlformats.org/officeDocument/2006/relationships/slide" Target="slides/slide241.xml"/><Relationship Id="rId243" Type="http://schemas.openxmlformats.org/officeDocument/2006/relationships/slide" Target="slides/slide242.xml"/><Relationship Id="rId244" Type="http://schemas.openxmlformats.org/officeDocument/2006/relationships/slide" Target="slides/slide243.xml"/><Relationship Id="rId245" Type="http://schemas.openxmlformats.org/officeDocument/2006/relationships/slide" Target="slides/slide244.xml"/><Relationship Id="rId246" Type="http://schemas.openxmlformats.org/officeDocument/2006/relationships/slide" Target="slides/slide245.xml"/><Relationship Id="rId247" Type="http://schemas.openxmlformats.org/officeDocument/2006/relationships/slide" Target="slides/slide246.xml"/><Relationship Id="rId248" Type="http://schemas.openxmlformats.org/officeDocument/2006/relationships/slide" Target="slides/slide247.xml"/><Relationship Id="rId249" Type="http://schemas.openxmlformats.org/officeDocument/2006/relationships/slide" Target="slides/slide2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60" Type="http://schemas.openxmlformats.org/officeDocument/2006/relationships/slide" Target="slides/slide159.xml"/><Relationship Id="rId161" Type="http://schemas.openxmlformats.org/officeDocument/2006/relationships/slide" Target="slides/slide160.xml"/><Relationship Id="rId162" Type="http://schemas.openxmlformats.org/officeDocument/2006/relationships/slide" Target="slides/slide161.xml"/><Relationship Id="rId163" Type="http://schemas.openxmlformats.org/officeDocument/2006/relationships/slide" Target="slides/slide162.xml"/><Relationship Id="rId164" Type="http://schemas.openxmlformats.org/officeDocument/2006/relationships/slide" Target="slides/slide163.xml"/><Relationship Id="rId165" Type="http://schemas.openxmlformats.org/officeDocument/2006/relationships/slide" Target="slides/slide164.xml"/><Relationship Id="rId166" Type="http://schemas.openxmlformats.org/officeDocument/2006/relationships/slide" Target="slides/slide165.xml"/><Relationship Id="rId167" Type="http://schemas.openxmlformats.org/officeDocument/2006/relationships/slide" Target="slides/slide166.xml"/><Relationship Id="rId168" Type="http://schemas.openxmlformats.org/officeDocument/2006/relationships/slide" Target="slides/slide167.xml"/><Relationship Id="rId169" Type="http://schemas.openxmlformats.org/officeDocument/2006/relationships/slide" Target="slides/slide168.xml"/><Relationship Id="rId250" Type="http://schemas.openxmlformats.org/officeDocument/2006/relationships/slide" Target="slides/slide249.xml"/><Relationship Id="rId251" Type="http://schemas.openxmlformats.org/officeDocument/2006/relationships/slide" Target="slides/slide250.xml"/><Relationship Id="rId252" Type="http://schemas.openxmlformats.org/officeDocument/2006/relationships/notesMaster" Target="notesMasters/notesMaster1.xml"/><Relationship Id="rId253" Type="http://schemas.openxmlformats.org/officeDocument/2006/relationships/printerSettings" Target="printerSettings/printerSettings1.bin"/><Relationship Id="rId254" Type="http://schemas.openxmlformats.org/officeDocument/2006/relationships/commentAuthors" Target="commentAuthors.xml"/><Relationship Id="rId255" Type="http://schemas.openxmlformats.org/officeDocument/2006/relationships/presProps" Target="presProps.xml"/><Relationship Id="rId256" Type="http://schemas.openxmlformats.org/officeDocument/2006/relationships/viewProps" Target="viewProps.xml"/><Relationship Id="rId257" Type="http://schemas.openxmlformats.org/officeDocument/2006/relationships/theme" Target="theme/theme1.xml"/><Relationship Id="rId258" Type="http://schemas.openxmlformats.org/officeDocument/2006/relationships/tableStyles" Target="tableStyles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5589B-E1FE-416A-A65D-11B7513E758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39FDB-DAC5-4962-98CA-E875AF49A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7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7CB94-8DD8-4BDE-8682-625D4C182390}" type="datetimeFigureOut">
              <a:rPr lang="en-US" smtClean="0"/>
              <a:pPr/>
              <a:t>05/02/16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F1E7-F9C5-4955-A18A-A8898DD5EB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6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Bounds using shifted partials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848600" cy="1295400"/>
          </a:xfrm>
        </p:spPr>
        <p:txBody>
          <a:bodyPr>
            <a:normAutofit fontScale="77500" lnSpcReduction="20000"/>
          </a:bodyPr>
          <a:lstStyle/>
          <a:p>
            <a:pPr algn="ctr"/>
            <a:endParaRPr lang="en-US" sz="3400" dirty="0" smtClean="0">
              <a:solidFill>
                <a:srgbClr val="990033"/>
              </a:solidFill>
            </a:endParaRPr>
          </a:p>
          <a:p>
            <a:pPr algn="ctr"/>
            <a:r>
              <a:rPr lang="en-US" sz="3400" dirty="0" err="1" smtClean="0">
                <a:solidFill>
                  <a:srgbClr val="990033"/>
                </a:solidFill>
              </a:rPr>
              <a:t>Chandan</a:t>
            </a:r>
            <a:r>
              <a:rPr lang="en-US" sz="3400" dirty="0" smtClean="0">
                <a:solidFill>
                  <a:srgbClr val="990033"/>
                </a:solidFill>
              </a:rPr>
              <a:t> </a:t>
            </a:r>
            <a:r>
              <a:rPr lang="en-US" sz="3400" dirty="0" err="1" smtClean="0">
                <a:solidFill>
                  <a:srgbClr val="990033"/>
                </a:solidFill>
              </a:rPr>
              <a:t>Saha</a:t>
            </a:r>
            <a:endParaRPr lang="en-US" sz="3400" dirty="0" smtClean="0">
              <a:solidFill>
                <a:srgbClr val="990033"/>
              </a:solidFill>
            </a:endParaRPr>
          </a:p>
          <a:p>
            <a:pPr algn="ctr"/>
            <a:r>
              <a:rPr lang="en-US" sz="3400" dirty="0" smtClean="0">
                <a:solidFill>
                  <a:schemeClr val="tx1"/>
                </a:solidFill>
              </a:rPr>
              <a:t>Indian Institute of Science</a:t>
            </a:r>
          </a:p>
          <a:p>
            <a:pPr algn="ctr"/>
            <a:endParaRPr lang="en-US" sz="3400" dirty="0" smtClean="0"/>
          </a:p>
          <a:p>
            <a:pPr algn="ctr"/>
            <a:endParaRPr lang="en-US" sz="3000" dirty="0" smtClean="0">
              <a:solidFill>
                <a:srgbClr val="800000"/>
              </a:solidFill>
            </a:endParaRPr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3340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7030A0"/>
                </a:solidFill>
              </a:rPr>
              <a:t>Workshop on Algebraic Complexity Theory  2016</a:t>
            </a:r>
          </a:p>
          <a:p>
            <a:r>
              <a:rPr lang="en-IN" sz="2400" dirty="0" smtClean="0"/>
              <a:t>                           Tel-Aviv University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45588" y="3055080"/>
            <a:ext cx="23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 ∑   ∏   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9248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5440206" y="4893192"/>
            <a:ext cx="1265394" cy="3646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4507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Bottom fan-in </a:t>
            </a:r>
            <a:r>
              <a:rPr lang="en-US" dirty="0" smtClean="0">
                <a:solidFill>
                  <a:srgbClr val="A50021"/>
                </a:solidFill>
              </a:rPr>
              <a:t>≤</a:t>
            </a: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8382000" y="2583963"/>
            <a:ext cx="0" cy="464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7788588" y="2209800"/>
            <a:ext cx="265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degree </a:t>
            </a:r>
            <a:r>
              <a:rPr lang="en-US" dirty="0"/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10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the Nisan-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39591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 smtClean="0"/>
              <a:t>Kayal</a:t>
            </a:r>
            <a:r>
              <a:rPr lang="en-US" sz="2600" dirty="0" smtClean="0"/>
              <a:t>-S.-</a:t>
            </a:r>
            <a:r>
              <a:rPr lang="en-US" sz="2600" dirty="0" err="1" smtClean="0"/>
              <a:t>Saptharishi</a:t>
            </a:r>
            <a:r>
              <a:rPr lang="en-US" sz="2600" dirty="0" smtClean="0"/>
              <a:t>  </a:t>
            </a:r>
            <a:r>
              <a:rPr lang="en-US" sz="2600" dirty="0"/>
              <a:t>(</a:t>
            </a:r>
            <a:r>
              <a:rPr lang="en-US" sz="2600" dirty="0" smtClean="0"/>
              <a:t>2014):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1/n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267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+ d - 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0" name="Oval 9"/>
          <p:cNvSpPr/>
          <p:nvPr/>
        </p:nvSpPr>
        <p:spPr>
          <a:xfrm>
            <a:off x="7162800" y="1447800"/>
            <a:ext cx="1905000" cy="1031557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1400" y="2479357"/>
            <a:ext cx="457200" cy="29438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34200" y="2718375"/>
            <a:ext cx="381000" cy="14719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882" y="2811213"/>
            <a:ext cx="201118" cy="12534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15200" y="276951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 nearly the best possible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1611868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+ d - k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19166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1524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    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)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38700" y="55626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might see a prove in this talk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731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Nisan-</a:t>
            </a:r>
            <a:r>
              <a:rPr lang="en-US" sz="2600" b="1" dirty="0" err="1" smtClean="0"/>
              <a:t>Wigderson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057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54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Nisan-</a:t>
            </a:r>
            <a:r>
              <a:rPr lang="en-US" sz="2600" dirty="0" err="1" smtClean="0"/>
              <a:t>Wigderson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Iterated Matrix Multiplication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057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4064913"/>
            <a:ext cx="518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</a:rPr>
              <a:t>Fournier-</a:t>
            </a:r>
            <a:r>
              <a:rPr lang="en-US" sz="2200" dirty="0" err="1" smtClean="0">
                <a:solidFill>
                  <a:srgbClr val="00B0F0"/>
                </a:solidFill>
              </a:rPr>
              <a:t>Limaye</a:t>
            </a:r>
            <a:r>
              <a:rPr lang="en-US" sz="2200" dirty="0" smtClean="0">
                <a:solidFill>
                  <a:srgbClr val="00B0F0"/>
                </a:solidFill>
              </a:rPr>
              <a:t>-</a:t>
            </a:r>
            <a:r>
              <a:rPr lang="en-US" sz="2200" dirty="0" err="1" smtClean="0">
                <a:solidFill>
                  <a:srgbClr val="00B0F0"/>
                </a:solidFill>
              </a:rPr>
              <a:t>Malod</a:t>
            </a:r>
            <a:r>
              <a:rPr lang="en-US" sz="2200" dirty="0" smtClean="0">
                <a:solidFill>
                  <a:srgbClr val="00B0F0"/>
                </a:solidFill>
              </a:rPr>
              <a:t>-Srinivasan  (2014)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0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Iterated matrix multiplication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59518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/>
              <a:t>Fournier-</a:t>
            </a:r>
            <a:r>
              <a:rPr lang="en-US" sz="2600" dirty="0" err="1" smtClean="0"/>
              <a:t>Limaye</a:t>
            </a:r>
            <a:r>
              <a:rPr lang="en-US" sz="2600" dirty="0" smtClean="0"/>
              <a:t>-</a:t>
            </a:r>
            <a:r>
              <a:rPr lang="en-US" sz="2600" dirty="0" err="1" smtClean="0"/>
              <a:t>Malod</a:t>
            </a:r>
            <a:r>
              <a:rPr lang="en-US" sz="2600" dirty="0" smtClean="0"/>
              <a:t>-Srinivasan  </a:t>
            </a:r>
            <a:r>
              <a:rPr lang="en-US" sz="2600" dirty="0"/>
              <a:t>(</a:t>
            </a:r>
            <a:r>
              <a:rPr lang="en-US" sz="2600" dirty="0" smtClean="0"/>
              <a:t>2014):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1/2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 (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2678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2678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048000"/>
            <a:ext cx="304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25908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2800" y="3516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w</a:t>
            </a:r>
            <a:r>
              <a:rPr lang="en-US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3516868"/>
            <a:ext cx="1143000" cy="44553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41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Iterated matrix multiplication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59518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/>
              <a:t>Fournier-</a:t>
            </a:r>
            <a:r>
              <a:rPr lang="en-US" sz="2600" dirty="0" err="1" smtClean="0"/>
              <a:t>Limaye</a:t>
            </a:r>
            <a:r>
              <a:rPr lang="en-US" sz="2600" dirty="0" smtClean="0"/>
              <a:t>-</a:t>
            </a:r>
            <a:r>
              <a:rPr lang="en-US" sz="2600" dirty="0" err="1" smtClean="0"/>
              <a:t>Malod</a:t>
            </a:r>
            <a:r>
              <a:rPr lang="en-US" sz="2600" dirty="0" smtClean="0"/>
              <a:t>-Srinivasan  </a:t>
            </a:r>
            <a:r>
              <a:rPr lang="en-US" sz="2600" dirty="0"/>
              <a:t>(</a:t>
            </a:r>
            <a:r>
              <a:rPr lang="en-US" sz="2600" dirty="0" smtClean="0"/>
              <a:t>2014):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0313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1/2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 (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2678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2678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048000"/>
            <a:ext cx="304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25908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39000" y="164115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7467600" y="165282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67600" y="195762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77200" y="1652825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29600" y="195762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4" name="Oval 23"/>
          <p:cNvSpPr/>
          <p:nvPr/>
        </p:nvSpPr>
        <p:spPr>
          <a:xfrm>
            <a:off x="7162800" y="1447800"/>
            <a:ext cx="1905000" cy="1031557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391400" y="2479357"/>
            <a:ext cx="457200" cy="29438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934200" y="2718375"/>
            <a:ext cx="381000" cy="14719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656882" y="2811213"/>
            <a:ext cx="201118" cy="12534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58000" y="2312313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&lt;</a:t>
            </a:r>
            <a:endParaRPr lang="en-US" sz="2200" dirty="0"/>
          </a:p>
        </p:txBody>
      </p:sp>
      <p:sp>
        <p:nvSpPr>
          <p:cNvPr id="29" name="TextBox 28"/>
          <p:cNvSpPr txBox="1"/>
          <p:nvPr/>
        </p:nvSpPr>
        <p:spPr>
          <a:xfrm>
            <a:off x="7543800" y="276951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…but quite close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162800" y="3505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w</a:t>
            </a:r>
            <a:r>
              <a:rPr lang="en-US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62800" y="3505200"/>
            <a:ext cx="1143000" cy="44553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9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Iterated matrix multiplication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59518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/>
              <a:t>Fournier-</a:t>
            </a:r>
            <a:r>
              <a:rPr lang="en-US" sz="2600" dirty="0" err="1" smtClean="0"/>
              <a:t>Limaye</a:t>
            </a:r>
            <a:r>
              <a:rPr lang="en-US" sz="2600" dirty="0" smtClean="0"/>
              <a:t>-</a:t>
            </a:r>
            <a:r>
              <a:rPr lang="en-US" sz="2600" dirty="0" err="1" smtClean="0"/>
              <a:t>Malod</a:t>
            </a:r>
            <a:r>
              <a:rPr lang="en-US" sz="2600" dirty="0" smtClean="0"/>
              <a:t>-Srinivasan  </a:t>
            </a:r>
            <a:r>
              <a:rPr lang="en-US" sz="2600" dirty="0"/>
              <a:t>(</a:t>
            </a:r>
            <a:r>
              <a:rPr lang="en-US" sz="2600" dirty="0" smtClean="0"/>
              <a:t>2014):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1/2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 (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2678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292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1200" y="2678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198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29200" y="3048000"/>
            <a:ext cx="304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25908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62000" y="54320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</a:t>
            </a:r>
            <a:r>
              <a:rPr lang="en-US" sz="2600" dirty="0" smtClean="0"/>
              <a:t>  No significant improvement possible on the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    upper bound for </a:t>
            </a:r>
            <a:r>
              <a:rPr lang="en-US" sz="24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45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Nisan-</a:t>
            </a:r>
            <a:r>
              <a:rPr lang="en-US" sz="2600" dirty="0" err="1" smtClean="0"/>
              <a:t>Wigderson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Iterated Matrix Multiplication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057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3622357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01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Nisan-</a:t>
            </a:r>
            <a:r>
              <a:rPr lang="en-US" sz="2600" dirty="0" err="1" smtClean="0"/>
              <a:t>Wigderson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Elementary symmetric polynomial</a:t>
            </a:r>
            <a:r>
              <a:rPr lang="en-US" sz="2600" dirty="0" smtClean="0"/>
              <a:t>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057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893713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</a:rPr>
              <a:t>Kamath (2013)  &amp;   Fournier-</a:t>
            </a:r>
            <a:r>
              <a:rPr lang="en-US" sz="2200" dirty="0" err="1" smtClean="0">
                <a:solidFill>
                  <a:srgbClr val="00B0F0"/>
                </a:solidFill>
              </a:rPr>
              <a:t>Limaye</a:t>
            </a:r>
            <a:r>
              <a:rPr lang="en-US" sz="2200" dirty="0" smtClean="0">
                <a:solidFill>
                  <a:srgbClr val="00B0F0"/>
                </a:solidFill>
              </a:rPr>
              <a:t>-Mahajan-Srinivasan  (2015)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622357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Elementary symmetric polynomial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611868"/>
            <a:ext cx="88392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Kamath (2013)  &amp; Fournier-</a:t>
            </a:r>
            <a:r>
              <a:rPr lang="en-US" sz="2600" dirty="0" err="1" smtClean="0"/>
              <a:t>Limaye</a:t>
            </a:r>
            <a:r>
              <a:rPr lang="en-US" sz="2600" dirty="0" smtClean="0"/>
              <a:t>-Mahajan-Srinivasan  </a:t>
            </a:r>
            <a:r>
              <a:rPr lang="en-US" sz="2600" dirty="0"/>
              <a:t>(</a:t>
            </a:r>
            <a:r>
              <a:rPr lang="en-US" sz="2600" dirty="0" smtClean="0"/>
              <a:t>2015):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= 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(</a:t>
            </a:r>
            <a:r>
              <a:rPr lang="en-US" sz="2600" dirty="0" smtClean="0">
                <a:solidFill>
                  <a:srgbClr val="00B0F0"/>
                </a:solidFill>
              </a:rPr>
              <a:t>FLMS’15</a:t>
            </a:r>
            <a:r>
              <a:rPr lang="en-US" sz="2600" dirty="0" smtClean="0"/>
              <a:t>)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</a:p>
          <a:p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                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where</a:t>
            </a:r>
          </a:p>
          <a:p>
            <a:r>
              <a:rPr lang="en-US" sz="2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 ≈  (log n)/(log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log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n)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10100" y="2819400"/>
            <a:ext cx="3314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“Fairly large”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0663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Nisan-</a:t>
            </a:r>
            <a:r>
              <a:rPr lang="en-US" sz="2600" dirty="0" err="1" smtClean="0"/>
              <a:t>Wigderson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2057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3622357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4765357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1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45588" y="3055080"/>
            <a:ext cx="23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 ∑   ∏   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9248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943" y="6015335"/>
            <a:ext cx="761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This talk:   </a:t>
            </a:r>
            <a:r>
              <a:rPr lang="en-US" sz="2400" dirty="0" smtClean="0"/>
              <a:t>Lower bounds for restricted depth four circuits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20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Shifted partials of Nisan-</a:t>
            </a:r>
            <a:r>
              <a:rPr lang="en-IN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Wigderson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polynomials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5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4133671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/>
              <a:t>I</a:t>
            </a:r>
            <a:r>
              <a:rPr lang="en-IN" sz="2400" dirty="0" smtClean="0"/>
              <a:t>dentify  the elements of </a:t>
            </a:r>
            <a:r>
              <a:rPr lang="en-IN" sz="24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IN" sz="2400" dirty="0" smtClean="0"/>
              <a:t>   with 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{1,2, … , d}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ea typeface="Cambria Math" panose="02040503050406030204" pitchFamily="18" charset="0"/>
              </a:rPr>
              <a:t>Total number of monomials =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IN" sz="2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ea typeface="Cambria Math" panose="02040503050406030204" pitchFamily="18" charset="0"/>
              </a:rPr>
              <a:t>Number of variables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n = d</a:t>
            </a:r>
            <a:r>
              <a:rPr lang="en-IN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IN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4400" y="4343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d</a:t>
            </a:r>
            <a:r>
              <a:rPr lang="en-IN" sz="1600" baseline="30000" dirty="0" smtClean="0">
                <a:solidFill>
                  <a:srgbClr val="C00000"/>
                </a:solidFill>
              </a:rPr>
              <a:t> </a:t>
            </a:r>
            <a:endParaRPr lang="en-IN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1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346138"/>
            <a:ext cx="8153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Property:</a:t>
            </a:r>
            <a:r>
              <a:rPr lang="en-IN" sz="2600" dirty="0" smtClean="0">
                <a:solidFill>
                  <a:srgbClr val="003399"/>
                </a:solidFill>
              </a:rPr>
              <a:t> </a:t>
            </a:r>
            <a:r>
              <a:rPr lang="en-IN" sz="2600" dirty="0">
                <a:solidFill>
                  <a:srgbClr val="003399"/>
                </a:solidFill>
              </a:rPr>
              <a:t>(</a:t>
            </a:r>
            <a:r>
              <a:rPr lang="en-IN" sz="2600" dirty="0" err="1" smtClean="0">
                <a:solidFill>
                  <a:srgbClr val="003399"/>
                </a:solidFill>
              </a:rPr>
              <a:t>Disjointness</a:t>
            </a:r>
            <a:r>
              <a:rPr lang="en-IN" sz="2600" dirty="0">
                <a:solidFill>
                  <a:srgbClr val="003399"/>
                </a:solidFill>
              </a:rPr>
              <a:t>)</a:t>
            </a:r>
            <a:r>
              <a:rPr lang="en-IN" sz="2600" dirty="0" smtClean="0">
                <a:solidFill>
                  <a:srgbClr val="003399"/>
                </a:solidFill>
              </a:rPr>
              <a:t>  </a:t>
            </a:r>
            <a:r>
              <a:rPr lang="en-IN" sz="2600" dirty="0" smtClean="0"/>
              <a:t>Two distinct monomials of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endParaRPr lang="en-IN" sz="2600" baseline="-250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600" baseline="-25000" dirty="0"/>
              <a:t> </a:t>
            </a:r>
            <a:r>
              <a:rPr lang="en-IN" sz="2600" baseline="-25000" dirty="0" smtClean="0"/>
              <a:t>                          </a:t>
            </a:r>
            <a:r>
              <a:rPr lang="en-IN" sz="2600" dirty="0" smtClean="0"/>
              <a:t> share at most </a:t>
            </a:r>
            <a:r>
              <a:rPr lang="en-IN" sz="2600" dirty="0" smtClean="0">
                <a:solidFill>
                  <a:srgbClr val="C00000"/>
                </a:solidFill>
              </a:rPr>
              <a:t>k-1</a:t>
            </a:r>
            <a:r>
              <a:rPr lang="en-IN" sz="2600" dirty="0" smtClean="0"/>
              <a:t> variables, i.e. the ‘distance’ </a:t>
            </a:r>
          </a:p>
          <a:p>
            <a:r>
              <a:rPr lang="en-IN" sz="2600" dirty="0"/>
              <a:t> </a:t>
            </a:r>
            <a:r>
              <a:rPr lang="en-IN" sz="2600" dirty="0" smtClean="0"/>
              <a:t>                  between two monomials is at least </a:t>
            </a:r>
            <a:r>
              <a:rPr lang="en-IN" sz="2600" dirty="0" smtClean="0">
                <a:solidFill>
                  <a:srgbClr val="C00000"/>
                </a:solidFill>
              </a:rPr>
              <a:t>d-k </a:t>
            </a:r>
            <a:r>
              <a:rPr lang="en-IN" sz="2600" dirty="0" smtClean="0"/>
              <a:t>.</a:t>
            </a:r>
            <a:endParaRPr lang="en-IN" sz="2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346138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600" dirty="0" smtClean="0"/>
              <a:t>What follows is an analysis by </a:t>
            </a:r>
            <a:r>
              <a:rPr lang="en-IN" sz="2600" dirty="0" err="1" smtClean="0">
                <a:solidFill>
                  <a:srgbClr val="00B0F0"/>
                </a:solidFill>
              </a:rPr>
              <a:t>Chillara-Mukhopadhyay</a:t>
            </a:r>
            <a:r>
              <a:rPr lang="en-IN" sz="2600" dirty="0" smtClean="0">
                <a:solidFill>
                  <a:srgbClr val="00B0F0"/>
                </a:solidFill>
              </a:rPr>
              <a:t> (2014) </a:t>
            </a:r>
            <a:r>
              <a:rPr lang="en-IN" sz="2600" dirty="0" smtClean="0"/>
              <a:t>that is also inspired by </a:t>
            </a:r>
            <a:r>
              <a:rPr lang="en-IN" sz="2600" dirty="0" smtClean="0">
                <a:solidFill>
                  <a:srgbClr val="00B0F0"/>
                </a:solidFill>
              </a:rPr>
              <a:t>FLMS (2014)</a:t>
            </a:r>
            <a:r>
              <a:rPr lang="en-IN" sz="2600" dirty="0" smtClean="0"/>
              <a:t>.</a:t>
            </a:r>
            <a:endParaRPr lang="en-IN" sz="2600" i="1" dirty="0"/>
          </a:p>
        </p:txBody>
      </p:sp>
    </p:spTree>
    <p:extLst>
      <p:ext uri="{BB962C8B-B14F-4D97-AF65-F5344CB8AC3E}">
        <p14:creationId xmlns:p14="http://schemas.microsoft.com/office/powerpoint/2010/main" val="335148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all derivatives:  </a:t>
            </a:r>
            <a:r>
              <a:rPr lang="en-IN" sz="2600" dirty="0" smtClean="0"/>
              <a:t>Consider the following set of </a:t>
            </a:r>
          </a:p>
          <a:p>
            <a:r>
              <a:rPr lang="en-IN" sz="2600" dirty="0"/>
              <a:t> </a:t>
            </a:r>
            <a:r>
              <a:rPr lang="en-IN" sz="2600" dirty="0" smtClean="0"/>
              <a:t>                                                derivatives:</a:t>
            </a:r>
            <a:endParaRPr lang="en-IN" sz="2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53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 D</a:t>
            </a:r>
            <a:r>
              <a:rPr lang="en-US" sz="2600" dirty="0" smtClean="0"/>
              <a:t> :=  </a:t>
            </a:r>
            <a:r>
              <a:rPr lang="en-US" sz="3600" dirty="0" smtClean="0">
                <a:solidFill>
                  <a:srgbClr val="C00000"/>
                </a:solidFill>
              </a:rPr>
              <a:t>{</a:t>
            </a:r>
            <a:r>
              <a:rPr lang="en-US" sz="3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x      …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}     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26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:=  </a:t>
            </a:r>
            <a:r>
              <a:rPr lang="en-US" sz="3600" dirty="0">
                <a:solidFill>
                  <a:srgbClr val="C00000"/>
                </a:solidFill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x</a:t>
            </a:r>
            <a:r>
              <a:rPr lang="en-US" sz="2200" dirty="0" smtClean="0"/>
              <a:t>     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}</a:t>
            </a:r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5376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7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8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57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all derivatives:  </a:t>
            </a:r>
            <a:r>
              <a:rPr lang="en-IN" sz="2600" dirty="0" smtClean="0"/>
              <a:t>Consider the following set of </a:t>
            </a:r>
          </a:p>
          <a:p>
            <a:r>
              <a:rPr lang="en-IN" sz="2600" dirty="0"/>
              <a:t> </a:t>
            </a:r>
            <a:r>
              <a:rPr lang="en-IN" sz="2600" dirty="0" smtClean="0"/>
              <a:t>                                                derivatives:</a:t>
            </a:r>
            <a:endParaRPr lang="en-IN" sz="2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5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 D</a:t>
            </a:r>
            <a:r>
              <a:rPr lang="en-US" sz="2600" dirty="0" smtClean="0"/>
              <a:t> :=  </a:t>
            </a:r>
            <a:r>
              <a:rPr lang="en-US" sz="3600" dirty="0" smtClean="0">
                <a:solidFill>
                  <a:srgbClr val="C00000"/>
                </a:solidFill>
              </a:rPr>
              <a:t>{</a:t>
            </a:r>
            <a:r>
              <a:rPr lang="en-US" sz="3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x      …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}     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26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:=  </a:t>
            </a:r>
            <a:r>
              <a:rPr lang="en-US" sz="3600" dirty="0">
                <a:solidFill>
                  <a:srgbClr val="C00000"/>
                </a:solidFill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x</a:t>
            </a:r>
            <a:r>
              <a:rPr lang="en-US" sz="2200" dirty="0" smtClean="0"/>
              <a:t>     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}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5376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7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8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943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Observation: </a:t>
            </a:r>
            <a:r>
              <a:rPr lang="en-US" sz="2600" dirty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/>
              <a:t>is a set of monomials.  </a:t>
            </a:r>
            <a:r>
              <a:rPr lang="en-IN" dirty="0" smtClean="0"/>
              <a:t>(</a:t>
            </a:r>
            <a:r>
              <a:rPr lang="en-IN" dirty="0" err="1" smtClean="0"/>
              <a:t>disjointness</a:t>
            </a:r>
            <a:r>
              <a:rPr lang="en-IN" dirty="0"/>
              <a:t> </a:t>
            </a:r>
            <a:r>
              <a:rPr lang="en-IN" dirty="0" smtClean="0"/>
              <a:t>property)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06973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all derivatives:  </a:t>
            </a:r>
            <a:r>
              <a:rPr lang="en-IN" sz="2600" dirty="0" smtClean="0"/>
              <a:t>Consider the following set of </a:t>
            </a:r>
          </a:p>
          <a:p>
            <a:r>
              <a:rPr lang="en-IN" sz="2600" dirty="0"/>
              <a:t> </a:t>
            </a:r>
            <a:r>
              <a:rPr lang="en-IN" sz="2600" dirty="0" smtClean="0"/>
              <a:t>                                                derivatives:</a:t>
            </a:r>
            <a:endParaRPr lang="en-IN" sz="2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5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 D</a:t>
            </a:r>
            <a:r>
              <a:rPr lang="en-US" sz="2600" dirty="0" smtClean="0"/>
              <a:t> :=  </a:t>
            </a:r>
            <a:r>
              <a:rPr lang="en-US" sz="3600" dirty="0" smtClean="0">
                <a:solidFill>
                  <a:srgbClr val="C00000"/>
                </a:solidFill>
              </a:rPr>
              <a:t>{</a:t>
            </a:r>
            <a:r>
              <a:rPr lang="en-US" sz="3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x      …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}     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26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:=  </a:t>
            </a:r>
            <a:r>
              <a:rPr lang="en-US" sz="3600" dirty="0">
                <a:solidFill>
                  <a:srgbClr val="C00000"/>
                </a:solidFill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x</a:t>
            </a:r>
            <a:r>
              <a:rPr lang="en-US" sz="2200" dirty="0" smtClean="0"/>
              <a:t>     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}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5376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7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8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943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20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0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IN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5984557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Observation: </a:t>
            </a:r>
            <a:r>
              <a:rPr lang="en-IN" sz="2600" dirty="0" smtClean="0"/>
              <a:t> </a:t>
            </a:r>
            <a:endParaRPr lang="en-IN" sz="2600" i="1" dirty="0"/>
          </a:p>
        </p:txBody>
      </p:sp>
    </p:spTree>
    <p:extLst>
      <p:ext uri="{BB962C8B-B14F-4D97-AF65-F5344CB8AC3E}">
        <p14:creationId xmlns:p14="http://schemas.microsoft.com/office/powerpoint/2010/main" val="2668118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all derivatives:  </a:t>
            </a:r>
            <a:r>
              <a:rPr lang="en-IN" sz="2600" dirty="0" smtClean="0"/>
              <a:t>Consider the following set of </a:t>
            </a:r>
          </a:p>
          <a:p>
            <a:r>
              <a:rPr lang="en-IN" sz="2600" dirty="0"/>
              <a:t> </a:t>
            </a:r>
            <a:r>
              <a:rPr lang="en-IN" sz="2600" dirty="0" smtClean="0"/>
              <a:t>                                                derivatives:</a:t>
            </a:r>
            <a:endParaRPr lang="en-IN" sz="2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5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 D</a:t>
            </a:r>
            <a:r>
              <a:rPr lang="en-US" sz="2600" dirty="0" smtClean="0"/>
              <a:t> :=  </a:t>
            </a:r>
            <a:r>
              <a:rPr lang="en-US" sz="3600" dirty="0" smtClean="0">
                <a:solidFill>
                  <a:srgbClr val="C00000"/>
                </a:solidFill>
              </a:rPr>
              <a:t>{</a:t>
            </a:r>
            <a:r>
              <a:rPr lang="en-US" sz="3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x      …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}     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26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:=  </a:t>
            </a:r>
            <a:r>
              <a:rPr lang="en-US" sz="3600" dirty="0">
                <a:solidFill>
                  <a:srgbClr val="C00000"/>
                </a:solidFill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x</a:t>
            </a:r>
            <a:r>
              <a:rPr lang="en-US" sz="2200" dirty="0" smtClean="0"/>
              <a:t>     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}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5376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7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8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943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Notation: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000" dirty="0" smtClean="0">
                <a:solidFill>
                  <a:srgbClr val="C00000"/>
                </a:solidFill>
              </a:rPr>
              <a:t>{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>
                <a:solidFill>
                  <a:srgbClr val="C00000"/>
                </a:solidFill>
              </a:rPr>
              <a:t>, m</a:t>
            </a:r>
            <a:r>
              <a:rPr lang="en-IN" sz="2600" baseline="-25000" dirty="0" smtClean="0">
                <a:solidFill>
                  <a:srgbClr val="C00000"/>
                </a:solidFill>
              </a:rPr>
              <a:t>2 </a:t>
            </a:r>
            <a:r>
              <a:rPr lang="en-IN" sz="2600" dirty="0" smtClean="0">
                <a:solidFill>
                  <a:srgbClr val="C00000"/>
                </a:solidFill>
              </a:rPr>
              <a:t>, …, m    </a:t>
            </a:r>
            <a:r>
              <a:rPr lang="en-IN" sz="3000" dirty="0" smtClean="0">
                <a:solidFill>
                  <a:srgbClr val="C00000"/>
                </a:solidFill>
              </a:rPr>
              <a:t>}</a:t>
            </a:r>
            <a:endParaRPr lang="en-IN" sz="30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617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1300" y="6096000"/>
            <a:ext cx="224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degree </a:t>
            </a:r>
            <a:r>
              <a:rPr lang="en-US" sz="2000" dirty="0" smtClean="0">
                <a:solidFill>
                  <a:srgbClr val="C00000"/>
                </a:solidFill>
              </a:rPr>
              <a:t>m</a:t>
            </a:r>
            <a:r>
              <a:rPr lang="en-US" sz="2000" baseline="-25000" dirty="0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= d - 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978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all derivatives:  </a:t>
            </a:r>
            <a:r>
              <a:rPr lang="en-IN" sz="2600" dirty="0" smtClean="0"/>
              <a:t>Consider the following set of </a:t>
            </a:r>
          </a:p>
          <a:p>
            <a:r>
              <a:rPr lang="en-IN" sz="2600" dirty="0"/>
              <a:t> </a:t>
            </a:r>
            <a:r>
              <a:rPr lang="en-IN" sz="2600" dirty="0" smtClean="0"/>
              <a:t>                                                derivatives:</a:t>
            </a:r>
            <a:endParaRPr lang="en-IN" sz="2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953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 D</a:t>
            </a:r>
            <a:r>
              <a:rPr lang="en-US" sz="2600" dirty="0" smtClean="0"/>
              <a:t> :=  </a:t>
            </a:r>
            <a:r>
              <a:rPr lang="en-US" sz="3600" dirty="0" smtClean="0">
                <a:solidFill>
                  <a:srgbClr val="C00000"/>
                </a:solidFill>
              </a:rPr>
              <a:t>{</a:t>
            </a:r>
            <a:r>
              <a:rPr lang="en-US" sz="3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x      …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/>
              <a:t>    </a:t>
            </a:r>
            <a:r>
              <a:rPr lang="en-US" sz="3600" dirty="0" smtClean="0">
                <a:solidFill>
                  <a:srgbClr val="C00000"/>
                </a:solidFill>
              </a:rPr>
              <a:t>}     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26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:=  </a:t>
            </a:r>
            <a:r>
              <a:rPr lang="en-US" sz="3600" dirty="0">
                <a:solidFill>
                  <a:srgbClr val="C00000"/>
                </a:solidFill>
              </a:rPr>
              <a:t>{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  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x</a:t>
            </a:r>
            <a:r>
              <a:rPr lang="en-US" sz="2200" dirty="0" smtClean="0"/>
              <a:t>     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}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537644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47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04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9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38900" y="53764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53764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1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800" y="5029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59436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Notation:   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000" dirty="0" smtClean="0">
                <a:solidFill>
                  <a:srgbClr val="C00000"/>
                </a:solidFill>
              </a:rPr>
              <a:t>{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>
                <a:solidFill>
                  <a:srgbClr val="C00000"/>
                </a:solidFill>
              </a:rPr>
              <a:t>, m</a:t>
            </a:r>
            <a:r>
              <a:rPr lang="en-IN" sz="2600" baseline="-25000" dirty="0" smtClean="0">
                <a:solidFill>
                  <a:srgbClr val="C00000"/>
                </a:solidFill>
              </a:rPr>
              <a:t>2 </a:t>
            </a:r>
            <a:r>
              <a:rPr lang="en-IN" sz="2600" dirty="0" smtClean="0">
                <a:solidFill>
                  <a:srgbClr val="C00000"/>
                </a:solidFill>
              </a:rPr>
              <a:t>, …, m    </a:t>
            </a:r>
            <a:r>
              <a:rPr lang="en-IN" sz="3000" dirty="0" smtClean="0">
                <a:solidFill>
                  <a:srgbClr val="C00000"/>
                </a:solidFill>
              </a:rPr>
              <a:t>}</a:t>
            </a:r>
            <a:endParaRPr lang="en-IN" sz="30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6172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1300" y="6096000"/>
            <a:ext cx="224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m</a:t>
            </a:r>
            <a:r>
              <a:rPr lang="en-US" sz="2000" baseline="-25000" dirty="0" smtClean="0">
                <a:solidFill>
                  <a:srgbClr val="C00000"/>
                </a:solidFill>
              </a:rPr>
              <a:t>i</a:t>
            </a:r>
            <a:r>
              <a:rPr lang="en-US" sz="2000" dirty="0" smtClean="0">
                <a:solidFill>
                  <a:srgbClr val="C00000"/>
                </a:solidFill>
              </a:rPr>
              <a:t> , </a:t>
            </a:r>
            <a:r>
              <a:rPr lang="en-US" sz="2000" dirty="0" err="1" smtClean="0">
                <a:solidFill>
                  <a:srgbClr val="C00000"/>
                </a:solidFill>
              </a:rPr>
              <a:t>m</a:t>
            </a:r>
            <a:r>
              <a:rPr lang="en-US" sz="20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000" baseline="-25000" dirty="0" smtClean="0">
                <a:solidFill>
                  <a:srgbClr val="C00000"/>
                </a:solidFill>
              </a:rPr>
              <a:t> 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share</a:t>
            </a:r>
            <a:r>
              <a:rPr lang="en-US" sz="2000" dirty="0" smtClean="0">
                <a:solidFill>
                  <a:srgbClr val="C00000"/>
                </a:solidFill>
              </a:rPr>
              <a:t>  ≤  k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  </a:t>
            </a:r>
            <a:r>
              <a:rPr lang="en-US" sz="2000" dirty="0" smtClean="0"/>
              <a:t>variables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009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IN" sz="3000" dirty="0" smtClean="0">
                <a:solidFill>
                  <a:srgbClr val="C00000"/>
                </a:solidFill>
              </a:rPr>
              <a:t>{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>
                <a:solidFill>
                  <a:srgbClr val="C00000"/>
                </a:solidFill>
              </a:rPr>
              <a:t>, m</a:t>
            </a:r>
            <a:r>
              <a:rPr lang="en-IN" sz="2600" baseline="-25000" dirty="0" smtClean="0">
                <a:solidFill>
                  <a:srgbClr val="C00000"/>
                </a:solidFill>
              </a:rPr>
              <a:t>2 </a:t>
            </a:r>
            <a:r>
              <a:rPr lang="en-IN" sz="2600" dirty="0" smtClean="0">
                <a:solidFill>
                  <a:srgbClr val="C00000"/>
                </a:solidFill>
              </a:rPr>
              <a:t>, …, m    </a:t>
            </a:r>
            <a:r>
              <a:rPr lang="en-IN" sz="3000" dirty="0" smtClean="0">
                <a:solidFill>
                  <a:srgbClr val="C00000"/>
                </a:solidFill>
              </a:rPr>
              <a:t>}</a:t>
            </a:r>
          </a:p>
          <a:p>
            <a:r>
              <a:rPr lang="en-IN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…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30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551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45588" y="3055080"/>
            <a:ext cx="23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 ∑   ∏   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9248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943" y="6015335"/>
            <a:ext cx="7613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Notation: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smtClean="0"/>
              <a:t>= number of variables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 </a:t>
            </a:r>
            <a:r>
              <a:rPr lang="en-US" sz="2400" dirty="0" smtClean="0">
                <a:ea typeface="Cambria Math" panose="02040503050406030204" pitchFamily="18" charset="0"/>
              </a:rPr>
              <a:t>= degree of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3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IN" sz="3000" dirty="0" smtClean="0">
                <a:solidFill>
                  <a:srgbClr val="C00000"/>
                </a:solidFill>
              </a:rPr>
              <a:t>{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>
                <a:solidFill>
                  <a:srgbClr val="C00000"/>
                </a:solidFill>
              </a:rPr>
              <a:t>, m</a:t>
            </a:r>
            <a:r>
              <a:rPr lang="en-IN" sz="2600" baseline="-25000" dirty="0" smtClean="0">
                <a:solidFill>
                  <a:srgbClr val="C00000"/>
                </a:solidFill>
              </a:rPr>
              <a:t>2 </a:t>
            </a:r>
            <a:r>
              <a:rPr lang="en-IN" sz="2600" dirty="0" smtClean="0">
                <a:solidFill>
                  <a:srgbClr val="C00000"/>
                </a:solidFill>
              </a:rPr>
              <a:t>, …, m    </a:t>
            </a:r>
            <a:r>
              <a:rPr lang="en-IN" sz="3000" dirty="0" smtClean="0">
                <a:solidFill>
                  <a:srgbClr val="C00000"/>
                </a:solidFill>
              </a:rPr>
              <a:t>}</a:t>
            </a:r>
          </a:p>
          <a:p>
            <a:r>
              <a:rPr lang="en-IN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…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30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4547115" y="5309115"/>
            <a:ext cx="266701" cy="8498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6147315" y="5309115"/>
            <a:ext cx="266701" cy="8498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8357115" y="5309115"/>
            <a:ext cx="266701" cy="8498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84131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330" y="5867400"/>
            <a:ext cx="62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34400" y="601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05800" y="586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8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IN" sz="3000" dirty="0" smtClean="0">
                <a:solidFill>
                  <a:srgbClr val="C00000"/>
                </a:solidFill>
              </a:rPr>
              <a:t>{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>
                <a:solidFill>
                  <a:srgbClr val="C00000"/>
                </a:solidFill>
              </a:rPr>
              <a:t>, m</a:t>
            </a:r>
            <a:r>
              <a:rPr lang="en-IN" sz="2600" baseline="-25000" dirty="0" smtClean="0">
                <a:solidFill>
                  <a:srgbClr val="C00000"/>
                </a:solidFill>
              </a:rPr>
              <a:t>2 </a:t>
            </a:r>
            <a:r>
              <a:rPr lang="en-IN" sz="2600" dirty="0" smtClean="0">
                <a:solidFill>
                  <a:srgbClr val="C00000"/>
                </a:solidFill>
              </a:rPr>
              <a:t>, …, m    </a:t>
            </a:r>
            <a:r>
              <a:rPr lang="en-IN" sz="3000" dirty="0" smtClean="0">
                <a:solidFill>
                  <a:srgbClr val="C00000"/>
                </a:solidFill>
              </a:rPr>
              <a:t>}</a:t>
            </a:r>
          </a:p>
          <a:p>
            <a:r>
              <a:rPr lang="en-IN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</a:t>
            </a:r>
            <a:r>
              <a:rPr lang="en-IN" sz="2600" baseline="-25000" dirty="0" smtClean="0">
                <a:solidFill>
                  <a:srgbClr val="C00000"/>
                </a:solidFill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…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IN" sz="2600" dirty="0" smtClean="0">
                <a:solidFill>
                  <a:srgbClr val="C00000"/>
                </a:solidFill>
              </a:rPr>
              <a:t>m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3000" y="5257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4547115" y="5309115"/>
            <a:ext cx="266701" cy="8498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 rot="16200000">
            <a:off x="6147315" y="5309115"/>
            <a:ext cx="266701" cy="8498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 rot="16200000">
            <a:off x="8357115" y="5309115"/>
            <a:ext cx="266701" cy="8498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84131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4330" y="5867400"/>
            <a:ext cx="621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34400" y="6019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05800" y="5867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6019800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 = </a:t>
            </a:r>
            <a:endParaRPr lang="en-US" sz="26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59552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62600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33400" y="5867400"/>
            <a:ext cx="2286000" cy="8382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676400" y="5943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</a:t>
            </a:r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120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…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800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 = </a:t>
            </a:r>
            <a:endParaRPr lang="en-US" sz="26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5943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</a:t>
            </a:r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59552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62600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5867400"/>
            <a:ext cx="2286000" cy="8382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71600" y="5068669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½·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endParaRPr lang="en-IN" sz="30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55626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82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…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800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6019800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 = </a:t>
            </a:r>
            <a:endParaRPr lang="en-US" sz="26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76400" y="5943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</a:t>
            </a:r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59552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62600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3400" y="5867400"/>
            <a:ext cx="2286000" cy="8382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71600" y="5068669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½·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</a:p>
          <a:p>
            <a:endParaRPr lang="en-US" sz="30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0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 -       </a:t>
            </a:r>
            <a:r>
              <a:rPr lang="en-US" sz="3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??</a:t>
            </a:r>
            <a:endParaRPr lang="en-IN" sz="30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55626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609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6400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248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…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800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5058251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½·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</a:p>
          <a:p>
            <a:endParaRPr lang="en-US" sz="30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0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 - </a:t>
            </a:r>
            <a:endParaRPr lang="en-IN" sz="36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55626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609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6400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5" name="Left Brace 4"/>
          <p:cNvSpPr/>
          <p:nvPr/>
        </p:nvSpPr>
        <p:spPr>
          <a:xfrm rot="16200000">
            <a:off x="6749594" y="5301793"/>
            <a:ext cx="293013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60960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upper bound this quantity using </a:t>
            </a:r>
            <a:r>
              <a:rPr lang="en-US" sz="1600" dirty="0" err="1" smtClean="0"/>
              <a:t>disjointness</a:t>
            </a:r>
            <a:r>
              <a:rPr lang="en-US" sz="1600" dirty="0" smtClean="0"/>
              <a:t> property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154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…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800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5058251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½·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</a:p>
          <a:p>
            <a:endParaRPr lang="en-US" sz="30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0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 - </a:t>
            </a:r>
            <a:endParaRPr lang="en-IN" sz="36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55626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609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400" y="6400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5" name="Left Brace 4"/>
          <p:cNvSpPr/>
          <p:nvPr/>
        </p:nvSpPr>
        <p:spPr>
          <a:xfrm rot="16200000">
            <a:off x="6749594" y="5301793"/>
            <a:ext cx="293013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324600" y="5999202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≤  ½ · 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k</a:t>
            </a:r>
            <a:r>
              <a:rPr lang="en-US" sz="2000" dirty="0" smtClean="0"/>
              <a:t> · </a:t>
            </a:r>
            <a:r>
              <a:rPr lang="en-US" sz="3000" dirty="0" smtClean="0">
                <a:ea typeface="Cambria Math" panose="02040503050406030204" pitchFamily="18" charset="0"/>
              </a:rPr>
              <a:t>(     </a:t>
            </a:r>
            <a:r>
              <a:rPr lang="en-US" sz="3000" dirty="0">
                <a:ea typeface="Cambria Math" panose="02040503050406030204" pitchFamily="18" charset="0"/>
              </a:rPr>
              <a:t>)</a:t>
            </a:r>
            <a:r>
              <a:rPr lang="en-US" sz="3000" dirty="0" smtClean="0"/>
              <a:t>  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6019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543800" y="6220599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0229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…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800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5058251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½·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</a:p>
          <a:p>
            <a:endParaRPr lang="en-US" sz="30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0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½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 </a:t>
            </a:r>
            <a:endParaRPr lang="en-IN" sz="36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55626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609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6400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4771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88938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A subset of shifted derivatives:</a:t>
            </a:r>
            <a:endParaRPr lang="en-IN" sz="26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76400" y="4495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…  </a:t>
            </a:r>
            <a:r>
              <a:rPr lang="en-IN" sz="3600" dirty="0" smtClean="0">
                <a:solidFill>
                  <a:srgbClr val="C00000"/>
                </a:solidFill>
              </a:rPr>
              <a:t>U</a:t>
            </a:r>
            <a:r>
              <a:rPr lang="en-IN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4800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1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5058251"/>
            <a:ext cx="8686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600" dirty="0" smtClean="0">
                <a:solidFill>
                  <a:srgbClr val="C00000"/>
                </a:solidFill>
                <a:latin typeface="AR BERKLEY" panose="02000000000000000000" pitchFamily="2" charset="0"/>
              </a:rPr>
              <a:t>D</a:t>
            </a:r>
            <a:r>
              <a:rPr lang="en-US" sz="3200" dirty="0" smtClean="0"/>
              <a:t> </a:t>
            </a:r>
            <a:r>
              <a:rPr lang="en-IN" sz="22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36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½· 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</a:p>
          <a:p>
            <a:endParaRPr lang="en-US" sz="30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0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½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 </a:t>
            </a:r>
            <a:endParaRPr lang="en-IN" sz="36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55626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91200" y="5562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400" y="6096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6400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91400" y="5943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0" y="59552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0" y="62600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29600" y="59552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2000" y="62600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5" name="Oval 24"/>
          <p:cNvSpPr/>
          <p:nvPr/>
        </p:nvSpPr>
        <p:spPr>
          <a:xfrm>
            <a:off x="7315200" y="5750243"/>
            <a:ext cx="1905000" cy="1031557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30518" y="6182618"/>
            <a:ext cx="457200" cy="29438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373318" y="6324600"/>
            <a:ext cx="381000" cy="14719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096000" y="6392613"/>
            <a:ext cx="201118" cy="12534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00800" y="64124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7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   </a:t>
            </a:r>
            <a:r>
              <a:rPr lang="en-IN" sz="2600" dirty="0" smtClean="0"/>
              <a:t>Let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Then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200" dirty="0" smtClean="0"/>
              <a:t>s.t   degree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ℓ  </a:t>
            </a:r>
            <a:r>
              <a:rPr lang="en-US" sz="2200" dirty="0" smtClean="0"/>
              <a:t>and degree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d-k</a:t>
            </a:r>
            <a:r>
              <a:rPr lang="en-US" sz="22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744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   </a:t>
            </a:r>
            <a:r>
              <a:rPr lang="en-IN" sz="2600" dirty="0" smtClean="0"/>
              <a:t>Let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Then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200" dirty="0" smtClean="0"/>
              <a:t>s.t   degree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ℓ  </a:t>
            </a:r>
            <a:r>
              <a:rPr lang="en-US" sz="2200" dirty="0" smtClean="0"/>
              <a:t>and degree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d-k</a:t>
            </a:r>
            <a:r>
              <a:rPr lang="en-US" sz="22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Since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/>
              <a:t> and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/>
              <a:t> share at most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200" dirty="0" smtClean="0"/>
              <a:t> variables,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269468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r ·                  ·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r>
              <a:rPr lang="en-US" sz="2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</a:t>
            </a:r>
            <a:r>
              <a:rPr lang="en-US" sz="2200" dirty="0" err="1" smtClean="0">
                <a:ea typeface="Cambria Math" panose="02040503050406030204" pitchFamily="18" charset="0"/>
              </a:rPr>
              <a:t>s.t.</a:t>
            </a:r>
            <a:r>
              <a:rPr lang="en-US" sz="2200" dirty="0" smtClean="0">
                <a:ea typeface="Cambria Math" panose="02040503050406030204" pitchFamily="18" charset="0"/>
              </a:rPr>
              <a:t>  degree</a:t>
            </a:r>
            <a:r>
              <a:rPr lang="en-US" sz="2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≤ ℓ - (d-2k)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733800" y="5484911"/>
            <a:ext cx="8763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38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54526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(m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7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A template for proving lower bound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524000"/>
            <a:ext cx="7086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Step 1:    </a:t>
            </a:r>
            <a:r>
              <a:rPr lang="en-US" sz="2600" dirty="0" smtClean="0"/>
              <a:t>Define a suitable </a:t>
            </a:r>
            <a:r>
              <a:rPr lang="en-US" sz="2600" b="1" i="1" dirty="0" smtClean="0"/>
              <a:t>measure</a:t>
            </a:r>
            <a:r>
              <a:rPr lang="en-US" sz="2600" i="1" dirty="0" smtClean="0"/>
              <a:t> function </a:t>
            </a:r>
            <a:r>
              <a:rPr lang="el-GR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endParaRPr lang="en-US" sz="2600" i="1" dirty="0" smtClean="0"/>
          </a:p>
          <a:p>
            <a:r>
              <a:rPr lang="en-US" sz="2600" i="1" dirty="0"/>
              <a:t> </a:t>
            </a:r>
            <a:r>
              <a:rPr lang="en-US" sz="2600" i="1" dirty="0" smtClean="0"/>
              <a:t>     </a:t>
            </a:r>
            <a:r>
              <a:rPr lang="en-US" sz="2600" i="1" dirty="0"/>
              <a:t> </a:t>
            </a:r>
            <a:r>
              <a:rPr lang="en-US" sz="2600" i="1" dirty="0" smtClean="0"/>
              <a:t>                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:</a:t>
            </a:r>
            <a:r>
              <a:rPr lang="en-US" sz="2600" dirty="0" smtClean="0"/>
              <a:t>  </a:t>
            </a:r>
            <a:r>
              <a:rPr lang="en-US" sz="2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800" dirty="0" smtClean="0">
                <a:solidFill>
                  <a:srgbClr val="C00000"/>
                </a:solidFill>
              </a:rPr>
              <a:t>[x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, …, </a:t>
            </a:r>
            <a:r>
              <a:rPr lang="en-US" sz="2800" dirty="0" err="1">
                <a:solidFill>
                  <a:srgbClr val="C00000"/>
                </a:solidFill>
              </a:rPr>
              <a:t>x</a:t>
            </a:r>
            <a:r>
              <a:rPr lang="en-US" sz="2800" baseline="-25000" dirty="0" err="1">
                <a:solidFill>
                  <a:srgbClr val="C00000"/>
                </a:solidFill>
              </a:rPr>
              <a:t>n</a:t>
            </a:r>
            <a:r>
              <a:rPr lang="en-US" sz="2800" dirty="0">
                <a:solidFill>
                  <a:srgbClr val="C00000"/>
                </a:solidFill>
              </a:rPr>
              <a:t>]  </a:t>
            </a:r>
            <a:r>
              <a:rPr lang="en-US" sz="2800" dirty="0" smtClean="0">
                <a:solidFill>
                  <a:srgbClr val="C00000"/>
                </a:solidFill>
              </a:rPr>
              <a:t>        </a:t>
            </a:r>
            <a:r>
              <a:rPr lang="en-US" sz="2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R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           </a:t>
            </a:r>
            <a:r>
              <a:rPr lang="en-US" sz="2600" dirty="0" smtClean="0"/>
              <a:t>such that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is able to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exploit some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‘weakness’ of the circuit.</a:t>
            </a:r>
          </a:p>
          <a:p>
            <a:endParaRPr lang="en-US" sz="2600" dirty="0"/>
          </a:p>
          <a:p>
            <a:r>
              <a:rPr lang="en-US" sz="2600" dirty="0">
                <a:solidFill>
                  <a:srgbClr val="00B050"/>
                </a:solidFill>
              </a:rPr>
              <a:t>Step </a:t>
            </a:r>
            <a:r>
              <a:rPr lang="en-US" sz="2600" dirty="0" smtClean="0">
                <a:solidFill>
                  <a:srgbClr val="00B050"/>
                </a:solidFill>
              </a:rPr>
              <a:t>2:   </a:t>
            </a:r>
            <a:r>
              <a:rPr lang="en-US" sz="2600" dirty="0" smtClean="0"/>
              <a:t>Show an upper bound for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(Circuit) </a:t>
            </a:r>
            <a:r>
              <a:rPr lang="en-US" sz="2600" dirty="0" smtClean="0">
                <a:ea typeface="Cambria Math" panose="02040503050406030204" pitchFamily="18" charset="0"/>
              </a:rPr>
              <a:t>in</a:t>
            </a:r>
          </a:p>
          <a:p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terms of </a:t>
            </a:r>
            <a:r>
              <a:rPr lang="en-US" sz="2600" b="1" dirty="0" smtClean="0">
                <a:ea typeface="Cambria Math" panose="02040503050406030204" pitchFamily="18" charset="0"/>
              </a:rPr>
              <a:t>size</a:t>
            </a:r>
            <a:r>
              <a:rPr lang="en-US" sz="2600" dirty="0" smtClean="0">
                <a:ea typeface="Cambria Math" panose="02040503050406030204" pitchFamily="18" charset="0"/>
              </a:rPr>
              <a:t> of the circuit.</a:t>
            </a:r>
            <a:endParaRPr lang="en-US" sz="2600" dirty="0"/>
          </a:p>
        </p:txBody>
      </p:sp>
      <p:sp>
        <p:nvSpPr>
          <p:cNvPr id="5" name="Right Arrow 4"/>
          <p:cNvSpPr/>
          <p:nvPr/>
        </p:nvSpPr>
        <p:spPr>
          <a:xfrm>
            <a:off x="5334000" y="2164081"/>
            <a:ext cx="381000" cy="1219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8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   </a:t>
            </a:r>
            <a:r>
              <a:rPr lang="en-IN" sz="2600" dirty="0" smtClean="0"/>
              <a:t>Let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Then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200" dirty="0" smtClean="0"/>
              <a:t>s.t   degree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ℓ  </a:t>
            </a:r>
            <a:r>
              <a:rPr lang="en-US" sz="2200" dirty="0" smtClean="0"/>
              <a:t>and degree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d-k</a:t>
            </a:r>
            <a:r>
              <a:rPr lang="en-US" sz="22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Since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/>
              <a:t> and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/>
              <a:t> share at most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200" dirty="0" smtClean="0"/>
              <a:t> variables,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269468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r ·                  ·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r>
              <a:rPr lang="en-US" sz="2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</a:t>
            </a:r>
            <a:r>
              <a:rPr lang="en-US" sz="2200" dirty="0" err="1" smtClean="0">
                <a:ea typeface="Cambria Math" panose="02040503050406030204" pitchFamily="18" charset="0"/>
              </a:rPr>
              <a:t>s.t.</a:t>
            </a:r>
            <a:r>
              <a:rPr lang="en-US" sz="2200" dirty="0" smtClean="0">
                <a:ea typeface="Cambria Math" panose="02040503050406030204" pitchFamily="18" charset="0"/>
              </a:rPr>
              <a:t>  degree</a:t>
            </a:r>
            <a:r>
              <a:rPr lang="en-US" sz="2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≤ ℓ - (d-2k)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733800" y="5484911"/>
            <a:ext cx="8763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38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54526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(m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19600" y="5943600"/>
            <a:ext cx="304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581400" y="5189041"/>
            <a:ext cx="1181100" cy="830759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00600" y="6172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as degree </a:t>
            </a:r>
            <a:r>
              <a:rPr lang="en-US" dirty="0" smtClean="0">
                <a:solidFill>
                  <a:srgbClr val="C00000"/>
                </a:solidFill>
              </a:rPr>
              <a:t>≥  d – 2k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72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   </a:t>
            </a:r>
            <a:r>
              <a:rPr lang="en-IN" sz="2600" dirty="0" smtClean="0"/>
              <a:t>Let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Then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200" dirty="0" smtClean="0"/>
              <a:t>s.t   degree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ℓ  </a:t>
            </a:r>
            <a:r>
              <a:rPr lang="en-US" sz="2200" dirty="0" smtClean="0"/>
              <a:t>and degree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d-k</a:t>
            </a:r>
            <a:r>
              <a:rPr lang="en-US" sz="22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Since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200" dirty="0" smtClean="0"/>
              <a:t> and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/>
              <a:t> share at most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200" dirty="0" smtClean="0"/>
              <a:t> variables,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269468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r ·                  ·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r>
              <a:rPr lang="en-US" sz="2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</a:t>
            </a:r>
            <a:r>
              <a:rPr lang="en-US" sz="2200" dirty="0" err="1" smtClean="0">
                <a:ea typeface="Cambria Math" panose="02040503050406030204" pitchFamily="18" charset="0"/>
              </a:rPr>
              <a:t>s.t.</a:t>
            </a:r>
            <a:r>
              <a:rPr lang="en-US" sz="2200" dirty="0" smtClean="0">
                <a:ea typeface="Cambria Math" panose="02040503050406030204" pitchFamily="18" charset="0"/>
              </a:rPr>
              <a:t>  degree</a:t>
            </a:r>
            <a:r>
              <a:rPr lang="en-US" sz="2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≤ ℓ - (d-2k)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733800" y="5484911"/>
            <a:ext cx="8763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38600" y="5105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54526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cd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(m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906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Hence, 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4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 )  </a:t>
            </a:r>
            <a:endParaRPr lang="en-US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886200" y="59436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- (d – 2k)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62454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05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267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             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4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 ) 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3434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- (d – 2k)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4645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9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267200"/>
            <a:ext cx="8534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             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4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 )</a:t>
            </a:r>
            <a:r>
              <a:rPr lang="en-US" sz="2200" dirty="0" smtClean="0">
                <a:ea typeface="Cambria Math" panose="02040503050406030204" pitchFamily="18" charset="0"/>
              </a:rPr>
              <a:t> </a:t>
            </a:r>
            <a:endParaRPr lang="en-US" sz="2200" dirty="0">
              <a:ea typeface="Cambria Math" panose="02040503050406030204" pitchFamily="18" charset="0"/>
            </a:endParaRPr>
          </a:p>
          <a:p>
            <a:r>
              <a:rPr lang="en-US" sz="2200" dirty="0" smtClean="0">
                <a:ea typeface="Cambria Math" panose="02040503050406030204" pitchFamily="18" charset="0"/>
              </a:rPr>
              <a:t>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>
                <a:ea typeface="Cambria Math" panose="02040503050406030204" pitchFamily="18" charset="0"/>
              </a:rPr>
              <a:t>     </a:t>
            </a:r>
            <a:r>
              <a:rPr lang="en-IN" sz="2400" dirty="0">
                <a:solidFill>
                  <a:srgbClr val="C00000"/>
                </a:solidFill>
              </a:rPr>
              <a:t>½· </a:t>
            </a:r>
            <a:r>
              <a:rPr lang="en-IN" sz="3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4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d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/2 · </a:t>
            </a:r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 )</a:t>
            </a:r>
            <a:endParaRPr lang="en-US" sz="3600" dirty="0" smtClean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3434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- (d – 2k)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4645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5650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2500" y="51816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- (d – 2k)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9700" y="54834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8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Nisan-</a:t>
            </a:r>
            <a:r>
              <a:rPr lang="en-IN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Definition:</a:t>
            </a:r>
            <a:r>
              <a:rPr lang="en-IN" sz="2600" dirty="0" smtClean="0"/>
              <a:t>   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h(i)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33800"/>
            <a:ext cx="8153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Upper bound for </a:t>
            </a:r>
            <a:r>
              <a:rPr lang="en-US" sz="3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6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600" baseline="-25000" dirty="0" err="1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30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3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: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267200"/>
            <a:ext cx="85344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/>
              <a:t>             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4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 )</a:t>
            </a:r>
            <a:r>
              <a:rPr lang="en-US" sz="2200" dirty="0" smtClean="0">
                <a:ea typeface="Cambria Math" panose="02040503050406030204" pitchFamily="18" charset="0"/>
              </a:rPr>
              <a:t> </a:t>
            </a:r>
            <a:endParaRPr lang="en-US" sz="2200" dirty="0">
              <a:ea typeface="Cambria Math" panose="02040503050406030204" pitchFamily="18" charset="0"/>
            </a:endParaRPr>
          </a:p>
          <a:p>
            <a:r>
              <a:rPr lang="en-US" sz="2200" dirty="0" smtClean="0">
                <a:ea typeface="Cambria Math" panose="02040503050406030204" pitchFamily="18" charset="0"/>
              </a:rPr>
              <a:t>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200" dirty="0" smtClean="0">
                <a:ea typeface="Cambria Math" panose="02040503050406030204" pitchFamily="18" charset="0"/>
              </a:rPr>
              <a:t>     </a:t>
            </a:r>
            <a:r>
              <a:rPr lang="en-IN" sz="2400" dirty="0">
                <a:solidFill>
                  <a:srgbClr val="C00000"/>
                </a:solidFill>
              </a:rPr>
              <a:t>½· </a:t>
            </a:r>
            <a:r>
              <a:rPr lang="en-IN" sz="3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⋂ </a:t>
            </a:r>
            <a:r>
              <a:rPr lang="en-US" sz="24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d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/2 · </a:t>
            </a:r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 )</a:t>
            </a:r>
            <a:endParaRPr lang="en-US" sz="3600" dirty="0" smtClean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43434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- (d – 2k)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3400" y="46452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600" y="5650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i≠j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62500" y="51816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- (d – 2k)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9700" y="54834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59068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</a:t>
            </a:r>
            <a:r>
              <a:rPr lang="en-US" sz="2200" dirty="0" smtClean="0"/>
              <a:t>                                  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4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/2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    </a:t>
            </a:r>
            <a:r>
              <a:rPr lang="en-US" sz="2400" dirty="0" smtClean="0">
                <a:ea typeface="Cambria Math" panose="02040503050406030204" pitchFamily="18" charset="0"/>
              </a:rPr>
              <a:t>at</a:t>
            </a:r>
            <a:r>
              <a:rPr lang="en-US" sz="24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≈ ℓ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dirty="0"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5943600"/>
            <a:ext cx="133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24400" y="62454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4267200"/>
            <a:ext cx="1143000" cy="37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6169223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ea typeface="Cambria Math" panose="02040503050406030204" pitchFamily="18" charset="0"/>
              </a:rPr>
              <a:t>(the </a:t>
            </a:r>
            <a:r>
              <a:rPr lang="en-US" sz="1400" dirty="0" smtClean="0">
                <a:ea typeface="Cambria Math" panose="02040503050406030204" pitchFamily="18" charset="0"/>
              </a:rPr>
              <a:t>optimum choice of 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1400" dirty="0" smtClean="0">
                <a:ea typeface="Cambria Math" panose="02040503050406030204" pitchFamily="18" charset="0"/>
              </a:rPr>
              <a:t>)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6488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Q.E.D</a:t>
            </a:r>
            <a:endParaRPr 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50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 few questions…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Can we improve the following lower bounds</a:t>
            </a:r>
            <a:r>
              <a:rPr lang="en-IN" sz="2600" dirty="0" smtClean="0"/>
              <a:t>?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1.   (</a:t>
            </a:r>
            <a:r>
              <a:rPr lang="en-US" sz="2600" dirty="0" smtClean="0">
                <a:solidFill>
                  <a:srgbClr val="00B0F0"/>
                </a:solidFill>
              </a:rPr>
              <a:t>Baur-Strassen’83</a:t>
            </a:r>
            <a:r>
              <a:rPr lang="en-US" sz="2600" dirty="0" smtClean="0"/>
              <a:t>)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 log d) </a:t>
            </a:r>
            <a:r>
              <a:rPr lang="en-US" sz="2600" dirty="0" smtClean="0"/>
              <a:t>lower bound for general circuits.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317557"/>
            <a:ext cx="838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2.   (</a:t>
            </a:r>
            <a:r>
              <a:rPr lang="en-US" sz="2600" dirty="0" smtClean="0">
                <a:solidFill>
                  <a:srgbClr val="00B0F0"/>
                </a:solidFill>
              </a:rPr>
              <a:t>Kalorkoti’85</a:t>
            </a:r>
            <a:r>
              <a:rPr lang="en-US" sz="2600" dirty="0"/>
              <a:t>) </a:t>
            </a:r>
            <a:r>
              <a:rPr lang="en-US" sz="2600" dirty="0" smtClean="0"/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general formulas.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3.   (</a:t>
            </a:r>
            <a:r>
              <a:rPr lang="en-US" sz="2600" dirty="0" smtClean="0">
                <a:solidFill>
                  <a:srgbClr val="00B0F0"/>
                </a:solidFill>
              </a:rPr>
              <a:t>Mignon-Ressayre’04</a:t>
            </a:r>
            <a:r>
              <a:rPr lang="en-US" sz="2600" dirty="0" smtClean="0"/>
              <a:t>)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the </a:t>
            </a:r>
            <a:r>
              <a:rPr lang="en-US" sz="2600" dirty="0" err="1"/>
              <a:t>determinantal</a:t>
            </a:r>
            <a:r>
              <a:rPr lang="en-US" sz="2600" dirty="0"/>
              <a:t> complexity of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/>
              <a:t>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660648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4.   (</a:t>
            </a:r>
            <a:r>
              <a:rPr lang="en-US" sz="2600" dirty="0">
                <a:solidFill>
                  <a:srgbClr val="00B0F0"/>
                </a:solidFill>
              </a:rPr>
              <a:t>Shpilka-Wigderson’01</a:t>
            </a:r>
            <a:r>
              <a:rPr lang="en-US" sz="2600" dirty="0"/>
              <a:t>) </a:t>
            </a:r>
            <a:r>
              <a:rPr lang="en-US" sz="2600" dirty="0" smtClean="0"/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general depth three circuits.</a:t>
            </a:r>
          </a:p>
        </p:txBody>
      </p:sp>
    </p:spTree>
    <p:extLst>
      <p:ext uri="{BB962C8B-B14F-4D97-AF65-F5344CB8AC3E}">
        <p14:creationId xmlns:p14="http://schemas.microsoft.com/office/powerpoint/2010/main" val="132071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Can we improve the following lower bounds</a:t>
            </a:r>
            <a:r>
              <a:rPr lang="en-IN" sz="2600" dirty="0" smtClean="0"/>
              <a:t>?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1.   (</a:t>
            </a:r>
            <a:r>
              <a:rPr lang="en-US" sz="2600" dirty="0" smtClean="0">
                <a:solidFill>
                  <a:srgbClr val="00B0F0"/>
                </a:solidFill>
              </a:rPr>
              <a:t>Baur-Strassen’83</a:t>
            </a:r>
            <a:r>
              <a:rPr lang="en-US" sz="2600" dirty="0" smtClean="0"/>
              <a:t>)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 log d) </a:t>
            </a:r>
            <a:r>
              <a:rPr lang="en-US" sz="2600" dirty="0" smtClean="0"/>
              <a:t>lower bound for general circuits.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317557"/>
            <a:ext cx="838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2.   (</a:t>
            </a:r>
            <a:r>
              <a:rPr lang="en-US" sz="2600" dirty="0" smtClean="0">
                <a:solidFill>
                  <a:srgbClr val="00B0F0"/>
                </a:solidFill>
              </a:rPr>
              <a:t>Kalorkoti’85</a:t>
            </a:r>
            <a:r>
              <a:rPr lang="en-US" sz="2600" dirty="0"/>
              <a:t>) </a:t>
            </a:r>
            <a:r>
              <a:rPr lang="en-US" sz="2600" dirty="0" smtClean="0"/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general formulas.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3.   (</a:t>
            </a:r>
            <a:r>
              <a:rPr lang="en-US" sz="2600" dirty="0" smtClean="0">
                <a:solidFill>
                  <a:srgbClr val="00B0F0"/>
                </a:solidFill>
              </a:rPr>
              <a:t>Mignon-Ressayre’04</a:t>
            </a:r>
            <a:r>
              <a:rPr lang="en-US" sz="2600" dirty="0" smtClean="0"/>
              <a:t>)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the </a:t>
            </a:r>
            <a:r>
              <a:rPr lang="en-US" sz="2600" dirty="0" err="1"/>
              <a:t>determinantal</a:t>
            </a:r>
            <a:r>
              <a:rPr lang="en-US" sz="2600" dirty="0"/>
              <a:t> complexity of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/>
              <a:t>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660648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4.   (</a:t>
            </a:r>
            <a:r>
              <a:rPr lang="en-US" sz="2600" dirty="0">
                <a:solidFill>
                  <a:srgbClr val="00B0F0"/>
                </a:solidFill>
              </a:rPr>
              <a:t>Shpilka-Wigderson’01</a:t>
            </a:r>
            <a:r>
              <a:rPr lang="en-US" sz="2600" dirty="0"/>
              <a:t>) </a:t>
            </a:r>
            <a:r>
              <a:rPr lang="en-US" sz="2600" dirty="0" smtClean="0"/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general depth three circuits.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3810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Yes for “regular formulas”  [Kayal-S-Saptharishi’14]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2694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Seems unlikely (??)  [Efremenko-Landsberg-Schenck-Weyman’15]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6096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Yes  [Kayal-S-Tavenas’16]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3400" y="2510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???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0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4478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Can we improve the following lower bounds</a:t>
            </a:r>
            <a:r>
              <a:rPr lang="en-IN" sz="2600" dirty="0" smtClean="0"/>
              <a:t>?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1.   (</a:t>
            </a:r>
            <a:r>
              <a:rPr lang="en-US" sz="2600" dirty="0" smtClean="0">
                <a:solidFill>
                  <a:srgbClr val="00B0F0"/>
                </a:solidFill>
              </a:rPr>
              <a:t>Baur-Strassen’83</a:t>
            </a:r>
            <a:r>
              <a:rPr lang="en-US" sz="2600" dirty="0" smtClean="0"/>
              <a:t>)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 log d) </a:t>
            </a:r>
            <a:r>
              <a:rPr lang="en-US" sz="2600" dirty="0" smtClean="0"/>
              <a:t>lower bound for general circuits.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317557"/>
            <a:ext cx="838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2.   (</a:t>
            </a:r>
            <a:r>
              <a:rPr lang="en-US" sz="2600" dirty="0" smtClean="0">
                <a:solidFill>
                  <a:srgbClr val="00B0F0"/>
                </a:solidFill>
              </a:rPr>
              <a:t>Kalorkoti’85</a:t>
            </a:r>
            <a:r>
              <a:rPr lang="en-US" sz="2600" dirty="0"/>
              <a:t>) </a:t>
            </a:r>
            <a:r>
              <a:rPr lang="en-US" sz="2600" dirty="0" smtClean="0"/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general formulas.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3.   (</a:t>
            </a:r>
            <a:r>
              <a:rPr lang="en-US" sz="2600" dirty="0" smtClean="0">
                <a:solidFill>
                  <a:srgbClr val="00B0F0"/>
                </a:solidFill>
              </a:rPr>
              <a:t>Mignon-Ressayre’04</a:t>
            </a:r>
            <a:r>
              <a:rPr lang="en-US" sz="2600" dirty="0" smtClean="0"/>
              <a:t>)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the </a:t>
            </a:r>
            <a:r>
              <a:rPr lang="en-US" sz="2600" dirty="0" err="1"/>
              <a:t>determinantal</a:t>
            </a:r>
            <a:r>
              <a:rPr lang="en-US" sz="2600" dirty="0"/>
              <a:t> complexity of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/>
              <a:t> 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660648"/>
            <a:ext cx="838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4.   (</a:t>
            </a:r>
            <a:r>
              <a:rPr lang="en-US" sz="2600" dirty="0">
                <a:solidFill>
                  <a:srgbClr val="00B0F0"/>
                </a:solidFill>
              </a:rPr>
              <a:t>Shpilka-Wigderson’01</a:t>
            </a:r>
            <a:r>
              <a:rPr lang="en-US" sz="2600" dirty="0"/>
              <a:t>) </a:t>
            </a:r>
            <a:r>
              <a:rPr lang="en-US" sz="2600" dirty="0" smtClean="0"/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(n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/>
              <a:t>lower bound for general depth three circuits.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38100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Yes for “regular formulas”  [Kayal-S-Saptharishi’14]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2694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Seems unlikely (??)  [Efremenko-Landsberg-Schenck-Weyman’15]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00800" y="6096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Yes  [Kayal-S-Tavenas’16]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53400" y="2510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???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63246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Neeraj’s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talk later…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838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L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imitations of the shifted partials measure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40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A template for proving lower bound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524000"/>
            <a:ext cx="7315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Step 1:    </a:t>
            </a:r>
            <a:r>
              <a:rPr lang="en-US" sz="2600" dirty="0" smtClean="0"/>
              <a:t>Define a suitable </a:t>
            </a:r>
            <a:r>
              <a:rPr lang="en-US" sz="2600" b="1" i="1" dirty="0" smtClean="0"/>
              <a:t>measure</a:t>
            </a:r>
            <a:r>
              <a:rPr lang="en-US" sz="2600" i="1" dirty="0" smtClean="0"/>
              <a:t> function </a:t>
            </a:r>
            <a:r>
              <a:rPr lang="el-GR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endParaRPr lang="en-US" sz="2600" i="1" dirty="0" smtClean="0"/>
          </a:p>
          <a:p>
            <a:r>
              <a:rPr lang="en-US" sz="2600" i="1" dirty="0"/>
              <a:t> </a:t>
            </a:r>
            <a:r>
              <a:rPr lang="en-US" sz="2600" i="1" dirty="0" smtClean="0"/>
              <a:t>     </a:t>
            </a:r>
            <a:r>
              <a:rPr lang="en-US" sz="2600" i="1" dirty="0"/>
              <a:t> </a:t>
            </a:r>
            <a:r>
              <a:rPr lang="en-US" sz="2600" i="1" dirty="0" smtClean="0"/>
              <a:t>                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:</a:t>
            </a:r>
            <a:r>
              <a:rPr lang="en-US" sz="2600" dirty="0" smtClean="0"/>
              <a:t>  </a:t>
            </a:r>
            <a:r>
              <a:rPr lang="en-US" sz="2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800" dirty="0" smtClean="0">
                <a:solidFill>
                  <a:srgbClr val="C00000"/>
                </a:solidFill>
              </a:rPr>
              <a:t>[x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, …, </a:t>
            </a:r>
            <a:r>
              <a:rPr lang="en-US" sz="2800" dirty="0" err="1">
                <a:solidFill>
                  <a:srgbClr val="C00000"/>
                </a:solidFill>
              </a:rPr>
              <a:t>x</a:t>
            </a:r>
            <a:r>
              <a:rPr lang="en-US" sz="2800" baseline="-25000" dirty="0" err="1">
                <a:solidFill>
                  <a:srgbClr val="C00000"/>
                </a:solidFill>
              </a:rPr>
              <a:t>n</a:t>
            </a:r>
            <a:r>
              <a:rPr lang="en-US" sz="2800" dirty="0">
                <a:solidFill>
                  <a:srgbClr val="C00000"/>
                </a:solidFill>
              </a:rPr>
              <a:t>]  </a:t>
            </a:r>
            <a:r>
              <a:rPr lang="en-US" sz="2800" dirty="0" smtClean="0">
                <a:solidFill>
                  <a:srgbClr val="C00000"/>
                </a:solidFill>
              </a:rPr>
              <a:t>        </a:t>
            </a:r>
            <a:r>
              <a:rPr lang="en-US" sz="2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R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           </a:t>
            </a:r>
            <a:r>
              <a:rPr lang="en-US" sz="2600" dirty="0" smtClean="0"/>
              <a:t>such that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is able to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exploit some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‘weakness’ of the circuit.</a:t>
            </a:r>
          </a:p>
          <a:p>
            <a:endParaRPr lang="en-US" sz="2600" dirty="0"/>
          </a:p>
          <a:p>
            <a:r>
              <a:rPr lang="en-US" sz="2600" dirty="0">
                <a:solidFill>
                  <a:srgbClr val="00B050"/>
                </a:solidFill>
              </a:rPr>
              <a:t>Step </a:t>
            </a:r>
            <a:r>
              <a:rPr lang="en-US" sz="2600" dirty="0" smtClean="0">
                <a:solidFill>
                  <a:srgbClr val="00B050"/>
                </a:solidFill>
              </a:rPr>
              <a:t>2:   </a:t>
            </a:r>
            <a:r>
              <a:rPr lang="en-US" sz="2600" dirty="0" smtClean="0"/>
              <a:t>Show an upper bound for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(Circuit) </a:t>
            </a:r>
            <a:r>
              <a:rPr lang="en-US" sz="2600" dirty="0" smtClean="0">
                <a:ea typeface="Cambria Math" panose="02040503050406030204" pitchFamily="18" charset="0"/>
              </a:rPr>
              <a:t>in</a:t>
            </a:r>
          </a:p>
          <a:p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terms of </a:t>
            </a:r>
            <a:r>
              <a:rPr lang="en-US" sz="2600" b="1" dirty="0" smtClean="0">
                <a:ea typeface="Cambria Math" panose="02040503050406030204" pitchFamily="18" charset="0"/>
              </a:rPr>
              <a:t>size</a:t>
            </a:r>
            <a:r>
              <a:rPr lang="en-US" sz="2600" dirty="0" smtClean="0">
                <a:ea typeface="Cambria Math" panose="02040503050406030204" pitchFamily="18" charset="0"/>
              </a:rPr>
              <a:t> of the circuit.</a:t>
            </a:r>
          </a:p>
          <a:p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Step </a:t>
            </a:r>
            <a:r>
              <a:rPr lang="en-US" sz="2600" dirty="0" smtClean="0">
                <a:solidFill>
                  <a:srgbClr val="00B050"/>
                </a:solidFill>
              </a:rPr>
              <a:t>3:   </a:t>
            </a:r>
            <a:r>
              <a:rPr lang="en-US" sz="2600" dirty="0" smtClean="0"/>
              <a:t>Find a ‘hard’ polynomial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/>
              <a:t> and lower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bound </a:t>
            </a:r>
            <a:r>
              <a:rPr lang="el-GR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</a:t>
            </a:r>
            <a:r>
              <a:rPr lang="en-US" sz="2600" dirty="0" smtClean="0">
                <a:ea typeface="Cambria Math" panose="02040503050406030204" pitchFamily="18" charset="0"/>
              </a:rPr>
              <a:t>.</a:t>
            </a:r>
            <a:endParaRPr lang="en-US" sz="2600" dirty="0"/>
          </a:p>
        </p:txBody>
      </p:sp>
      <p:sp>
        <p:nvSpPr>
          <p:cNvPr id="7" name="Right Arrow 6"/>
          <p:cNvSpPr/>
          <p:nvPr/>
        </p:nvSpPr>
        <p:spPr>
          <a:xfrm>
            <a:off x="5334000" y="2164081"/>
            <a:ext cx="381000" cy="1219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have already seen one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1698248"/>
            <a:ext cx="815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Two ways one could have shown VP ≠ VNP:</a:t>
            </a:r>
            <a:endParaRPr lang="en-US" sz="1000" dirty="0" smtClean="0">
              <a:solidFill>
                <a:srgbClr val="00B050"/>
              </a:solidFill>
            </a:endParaRPr>
          </a:p>
          <a:p>
            <a:r>
              <a:rPr lang="en-US" sz="1000" dirty="0">
                <a:solidFill>
                  <a:srgbClr val="00B050"/>
                </a:solidFill>
              </a:rPr>
              <a:t>	</a:t>
            </a:r>
            <a:endParaRPr lang="en-US" sz="1000" dirty="0" smtClean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	</a:t>
            </a:r>
            <a:r>
              <a:rPr lang="en-US" sz="2600" dirty="0" smtClean="0">
                <a:latin typeface="AR BLANCA" panose="02000000000000000000" pitchFamily="2" charset="0"/>
              </a:rPr>
              <a:t>a</a:t>
            </a:r>
            <a:r>
              <a:rPr lang="en-US" sz="2600" dirty="0" smtClean="0">
                <a:latin typeface="AR BERKLEY" panose="02000000000000000000" pitchFamily="2" charset="0"/>
              </a:rPr>
              <a:t>.</a:t>
            </a:r>
            <a:r>
              <a:rPr lang="en-US" sz="2600" dirty="0" smtClean="0"/>
              <a:t>  improve the upper bound on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</a:t>
            </a:r>
          </a:p>
          <a:p>
            <a:r>
              <a:rPr lang="en-US" sz="2600" dirty="0">
                <a:solidFill>
                  <a:srgbClr val="00B050"/>
                </a:solidFill>
              </a:rPr>
              <a:t>	</a:t>
            </a:r>
            <a:r>
              <a:rPr lang="en-US" sz="2600" dirty="0" smtClean="0">
                <a:latin typeface="AR BLANCA" panose="02000000000000000000" pitchFamily="2" charset="0"/>
              </a:rPr>
              <a:t>b.</a:t>
            </a:r>
            <a:r>
              <a:rPr lang="en-US" sz="2600" dirty="0" smtClean="0"/>
              <a:t>  a better depth reduction to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</a:t>
            </a:r>
            <a:r>
              <a:rPr lang="en-US" sz="22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circuits.</a:t>
            </a: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9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have already seen one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1698248"/>
            <a:ext cx="815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Two ways one could have shown VP ≠ VNP:</a:t>
            </a:r>
            <a:endParaRPr lang="en-US" sz="1000" dirty="0" smtClean="0">
              <a:solidFill>
                <a:srgbClr val="00B050"/>
              </a:solidFill>
            </a:endParaRPr>
          </a:p>
          <a:p>
            <a:r>
              <a:rPr lang="en-US" sz="1000" dirty="0">
                <a:solidFill>
                  <a:srgbClr val="00B050"/>
                </a:solidFill>
              </a:rPr>
              <a:t>	</a:t>
            </a:r>
            <a:endParaRPr lang="en-US" sz="1000" dirty="0" smtClean="0">
              <a:solidFill>
                <a:srgbClr val="00B050"/>
              </a:solidFill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	</a:t>
            </a:r>
            <a:r>
              <a:rPr lang="en-US" sz="2600" dirty="0" smtClean="0">
                <a:latin typeface="AR BLANCA" panose="02000000000000000000" pitchFamily="2" charset="0"/>
              </a:rPr>
              <a:t>a</a:t>
            </a:r>
            <a:r>
              <a:rPr lang="en-US" sz="2600" dirty="0" smtClean="0">
                <a:latin typeface="AR BERKLEY" panose="02000000000000000000" pitchFamily="2" charset="0"/>
              </a:rPr>
              <a:t>.</a:t>
            </a:r>
            <a:r>
              <a:rPr lang="en-US" sz="2600" dirty="0" smtClean="0"/>
              <a:t>  improve the upper bound on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</a:t>
            </a:r>
          </a:p>
          <a:p>
            <a:r>
              <a:rPr lang="en-US" sz="2600" dirty="0">
                <a:solidFill>
                  <a:srgbClr val="00B050"/>
                </a:solidFill>
              </a:rPr>
              <a:t>	</a:t>
            </a:r>
            <a:r>
              <a:rPr lang="en-US" sz="2600" dirty="0" smtClean="0">
                <a:latin typeface="AR BLANCA" panose="02000000000000000000" pitchFamily="2" charset="0"/>
              </a:rPr>
              <a:t>b.</a:t>
            </a:r>
            <a:r>
              <a:rPr lang="en-US" sz="2600" dirty="0" smtClean="0"/>
              <a:t>  a better depth reduction to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</a:t>
            </a:r>
            <a:r>
              <a:rPr lang="en-US" sz="22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circuits.</a:t>
            </a: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chemeClr val="accent5"/>
                </a:solidFill>
              </a:rPr>
              <a:t>FLMS’14: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43600" y="3733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278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w</a:t>
            </a:r>
            <a:r>
              <a:rPr lang="en-US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7000" y="4278868"/>
            <a:ext cx="1143000" cy="44553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5021759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the target polynomial family is in </a:t>
            </a:r>
            <a:r>
              <a:rPr lang="en-US" sz="2000" dirty="0" smtClean="0">
                <a:solidFill>
                  <a:srgbClr val="C00000"/>
                </a:solidFill>
              </a:rPr>
              <a:t>VP</a:t>
            </a:r>
            <a:r>
              <a:rPr lang="en-US" sz="2000" dirty="0" smtClean="0"/>
              <a:t> !</a:t>
            </a:r>
          </a:p>
          <a:p>
            <a:r>
              <a:rPr lang="en-US" sz="2000" dirty="0" smtClean="0"/>
              <a:t>… depth reduction to </a:t>
            </a: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-∑∏</a:t>
            </a:r>
            <a:r>
              <a:rPr lang="az-Cyrl-AZ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400" dirty="0"/>
              <a:t> </a:t>
            </a:r>
            <a:r>
              <a:rPr lang="en-US" sz="2000" dirty="0" smtClean="0"/>
              <a:t>circuits is optimal</a:t>
            </a:r>
          </a:p>
          <a:p>
            <a:r>
              <a:rPr lang="en-US" sz="2000" dirty="0"/>
              <a:t>… upper bound on </a:t>
            </a:r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US" sz="2000" dirty="0">
                <a:ea typeface="Cambria Math" panose="02040503050406030204" pitchFamily="18" charset="0"/>
              </a:rPr>
              <a:t>is </a:t>
            </a:r>
            <a:r>
              <a:rPr lang="en-US" sz="2000" dirty="0" smtClean="0">
                <a:ea typeface="Cambria Math" panose="02040503050406030204" pitchFamily="18" charset="0"/>
              </a:rPr>
              <a:t>optimal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234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 have already seen one</a:t>
            </a:r>
          </a:p>
        </p:txBody>
      </p:sp>
      <p:sp>
        <p:nvSpPr>
          <p:cNvPr id="7" name="Oval 6"/>
          <p:cNvSpPr/>
          <p:nvPr/>
        </p:nvSpPr>
        <p:spPr>
          <a:xfrm>
            <a:off x="990600" y="2057400"/>
            <a:ext cx="2362200" cy="3657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2667000"/>
            <a:ext cx="2057400" cy="30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200" y="2907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71600" y="3429000"/>
            <a:ext cx="1600200" cy="2286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3593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1600200" y="4419600"/>
            <a:ext cx="1143000" cy="1295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02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31" name="Freeform 30"/>
          <p:cNvSpPr/>
          <p:nvPr/>
        </p:nvSpPr>
        <p:spPr>
          <a:xfrm>
            <a:off x="2266774" y="2387600"/>
            <a:ext cx="1709226" cy="2520132"/>
          </a:xfrm>
          <a:custGeom>
            <a:avLst/>
            <a:gdLst>
              <a:gd name="connsiteX0" fmla="*/ 324026 w 1709226"/>
              <a:gd name="connsiteY0" fmla="*/ 0 h 2520132"/>
              <a:gd name="connsiteX1" fmla="*/ 1708326 w 1709226"/>
              <a:gd name="connsiteY1" fmla="*/ 1054100 h 2520132"/>
              <a:gd name="connsiteX2" fmla="*/ 146226 w 1709226"/>
              <a:gd name="connsiteY2" fmla="*/ 2387600 h 2520132"/>
              <a:gd name="connsiteX3" fmla="*/ 158926 w 1709226"/>
              <a:gd name="connsiteY3" fmla="*/ 2400300 h 252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9226" h="2520132">
                <a:moveTo>
                  <a:pt x="324026" y="0"/>
                </a:moveTo>
                <a:cubicBezTo>
                  <a:pt x="1030992" y="328083"/>
                  <a:pt x="1737959" y="656167"/>
                  <a:pt x="1708326" y="1054100"/>
                </a:cubicBezTo>
                <a:cubicBezTo>
                  <a:pt x="1678693" y="1452033"/>
                  <a:pt x="404459" y="2163233"/>
                  <a:pt x="146226" y="2387600"/>
                </a:cubicBezTo>
                <a:cubicBezTo>
                  <a:pt x="-112007" y="2611967"/>
                  <a:pt x="23459" y="2506133"/>
                  <a:pt x="158926" y="240030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2266774" y="4724400"/>
            <a:ext cx="57326" cy="18333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0"/>
          </p:cNvCxnSpPr>
          <p:nvPr/>
        </p:nvCxnSpPr>
        <p:spPr>
          <a:xfrm flipV="1">
            <a:off x="2247900" y="4876800"/>
            <a:ext cx="228600" cy="1166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62400" y="3212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3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There’s one more…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2057400"/>
            <a:ext cx="2362200" cy="3657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2667000"/>
            <a:ext cx="2057400" cy="30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200" y="2907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71600" y="3429000"/>
            <a:ext cx="1600200" cy="2286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3593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1600200" y="4419600"/>
            <a:ext cx="1143000" cy="1295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02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4355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2298700" y="3987800"/>
            <a:ext cx="1168549" cy="838200"/>
          </a:xfrm>
          <a:custGeom>
            <a:avLst/>
            <a:gdLst>
              <a:gd name="connsiteX0" fmla="*/ 0 w 1168549"/>
              <a:gd name="connsiteY0" fmla="*/ 0 h 838200"/>
              <a:gd name="connsiteX1" fmla="*/ 1168400 w 1168549"/>
              <a:gd name="connsiteY1" fmla="*/ 596900 h 838200"/>
              <a:gd name="connsiteX2" fmla="*/ 88900 w 1168549"/>
              <a:gd name="connsiteY2" fmla="*/ 838200 h 838200"/>
              <a:gd name="connsiteX3" fmla="*/ 88900 w 1168549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549" h="838200">
                <a:moveTo>
                  <a:pt x="0" y="0"/>
                </a:moveTo>
                <a:cubicBezTo>
                  <a:pt x="576791" y="228600"/>
                  <a:pt x="1153583" y="457200"/>
                  <a:pt x="1168400" y="596900"/>
                </a:cubicBezTo>
                <a:cubicBezTo>
                  <a:pt x="1183217" y="736600"/>
                  <a:pt x="88900" y="838200"/>
                  <a:pt x="88900" y="838200"/>
                </a:cubicBezTo>
                <a:lnTo>
                  <a:pt x="88900" y="8382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388744" y="4717653"/>
            <a:ext cx="125856" cy="10834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62200" y="4800600"/>
            <a:ext cx="202056" cy="94733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24400" y="3733800"/>
            <a:ext cx="426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Kumar-</a:t>
            </a:r>
            <a:r>
              <a:rPr lang="en-US" sz="2600" dirty="0" err="1" smtClean="0">
                <a:solidFill>
                  <a:srgbClr val="00B050"/>
                </a:solidFill>
              </a:rPr>
              <a:t>Saraf</a:t>
            </a:r>
            <a:r>
              <a:rPr lang="en-US" sz="2600" dirty="0" smtClean="0">
                <a:solidFill>
                  <a:srgbClr val="00B050"/>
                </a:solidFill>
              </a:rPr>
              <a:t> (2014): </a:t>
            </a:r>
            <a:r>
              <a:rPr lang="en-US" sz="2400" dirty="0" smtClean="0"/>
              <a:t>There is a polynomial computed by a </a:t>
            </a:r>
            <a:r>
              <a:rPr lang="en-US" sz="2400" b="1" dirty="0" smtClean="0"/>
              <a:t>poly(</a:t>
            </a:r>
            <a:r>
              <a:rPr lang="en-US" sz="2400" b="1" dirty="0" err="1" smtClean="0"/>
              <a:t>n,d</a:t>
            </a:r>
            <a:r>
              <a:rPr lang="en-US" sz="2400" b="1" dirty="0" smtClean="0"/>
              <a:t>)</a:t>
            </a:r>
            <a:r>
              <a:rPr lang="en-US" sz="2400" dirty="0" smtClean="0"/>
              <a:t> size 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>
                <a:solidFill>
                  <a:srgbClr val="C00000"/>
                </a:solidFill>
              </a:rPr>
              <a:t>-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circuit whose </a:t>
            </a:r>
            <a:r>
              <a:rPr lang="en-US" sz="2400" dirty="0" smtClean="0">
                <a:latin typeface="Comic Sans MS" panose="030F0702030302020204" pitchFamily="66" charset="0"/>
              </a:rPr>
              <a:t>SPD </a:t>
            </a:r>
            <a:r>
              <a:rPr lang="en-US" sz="2400" dirty="0" smtClean="0"/>
              <a:t>is close to optimum.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28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There’s one more…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2057400"/>
            <a:ext cx="2362200" cy="3657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2667000"/>
            <a:ext cx="2057400" cy="30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200" y="2907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71600" y="3429000"/>
            <a:ext cx="1600200" cy="2286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3593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1600200" y="4419600"/>
            <a:ext cx="1143000" cy="1295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02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2983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64944" y="4267200"/>
            <a:ext cx="20205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2470557" y="2425700"/>
            <a:ext cx="1263535" cy="1855626"/>
          </a:xfrm>
          <a:custGeom>
            <a:avLst/>
            <a:gdLst>
              <a:gd name="connsiteX0" fmla="*/ 44043 w 1263535"/>
              <a:gd name="connsiteY0" fmla="*/ 0 h 1855626"/>
              <a:gd name="connsiteX1" fmla="*/ 1263243 w 1263535"/>
              <a:gd name="connsiteY1" fmla="*/ 736600 h 1855626"/>
              <a:gd name="connsiteX2" fmla="*/ 158343 w 1263535"/>
              <a:gd name="connsiteY2" fmla="*/ 1714500 h 1855626"/>
              <a:gd name="connsiteX3" fmla="*/ 31343 w 1263535"/>
              <a:gd name="connsiteY3" fmla="*/ 1828800 h 18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535" h="1855626">
                <a:moveTo>
                  <a:pt x="44043" y="0"/>
                </a:moveTo>
                <a:cubicBezTo>
                  <a:pt x="644118" y="225425"/>
                  <a:pt x="1244193" y="450850"/>
                  <a:pt x="1263243" y="736600"/>
                </a:cubicBezTo>
                <a:cubicBezTo>
                  <a:pt x="1282293" y="1022350"/>
                  <a:pt x="363660" y="1532467"/>
                  <a:pt x="158343" y="1714500"/>
                </a:cubicBezTo>
                <a:cubicBezTo>
                  <a:pt x="-46974" y="1896533"/>
                  <a:pt x="-7816" y="1862666"/>
                  <a:pt x="31343" y="182880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63800" y="4038600"/>
            <a:ext cx="50800" cy="2427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2921913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(how to show this?)</a:t>
            </a: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4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There’s one more…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90600" y="2057400"/>
            <a:ext cx="2362200" cy="36576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43000" y="2667000"/>
            <a:ext cx="2057400" cy="3048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200" y="2907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71600" y="3429000"/>
            <a:ext cx="1600200" cy="2286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6400" y="35930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1600200" y="4419600"/>
            <a:ext cx="1143000" cy="1295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002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2983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64944" y="4267200"/>
            <a:ext cx="20205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 3"/>
          <p:cNvSpPr/>
          <p:nvPr/>
        </p:nvSpPr>
        <p:spPr>
          <a:xfrm>
            <a:off x="2470557" y="2425700"/>
            <a:ext cx="1263535" cy="1855626"/>
          </a:xfrm>
          <a:custGeom>
            <a:avLst/>
            <a:gdLst>
              <a:gd name="connsiteX0" fmla="*/ 44043 w 1263535"/>
              <a:gd name="connsiteY0" fmla="*/ 0 h 1855626"/>
              <a:gd name="connsiteX1" fmla="*/ 1263243 w 1263535"/>
              <a:gd name="connsiteY1" fmla="*/ 736600 h 1855626"/>
              <a:gd name="connsiteX2" fmla="*/ 158343 w 1263535"/>
              <a:gd name="connsiteY2" fmla="*/ 1714500 h 1855626"/>
              <a:gd name="connsiteX3" fmla="*/ 31343 w 1263535"/>
              <a:gd name="connsiteY3" fmla="*/ 1828800 h 1855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3535" h="1855626">
                <a:moveTo>
                  <a:pt x="44043" y="0"/>
                </a:moveTo>
                <a:cubicBezTo>
                  <a:pt x="644118" y="225425"/>
                  <a:pt x="1244193" y="450850"/>
                  <a:pt x="1263243" y="736600"/>
                </a:cubicBezTo>
                <a:cubicBezTo>
                  <a:pt x="1282293" y="1022350"/>
                  <a:pt x="363660" y="1532467"/>
                  <a:pt x="158343" y="1714500"/>
                </a:cubicBezTo>
                <a:cubicBezTo>
                  <a:pt x="-46974" y="1896533"/>
                  <a:pt x="-7816" y="1862666"/>
                  <a:pt x="31343" y="182880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63800" y="4038600"/>
            <a:ext cx="50800" cy="24272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2921913"/>
            <a:ext cx="289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(how to show this?)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14800" y="4826913"/>
            <a:ext cx="472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omic Sans MS" panose="030F0702030302020204" pitchFamily="66" charset="0"/>
              </a:rPr>
              <a:t>Time to introduce </a:t>
            </a:r>
            <a:r>
              <a:rPr lang="en-US" sz="2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variants of shifted partials</a:t>
            </a:r>
            <a:r>
              <a:rPr lang="en-US" sz="2200" dirty="0" smtClean="0">
                <a:latin typeface="Comic Sans MS" panose="030F0702030302020204" pitchFamily="66" charset="0"/>
              </a:rPr>
              <a:t>…</a:t>
            </a:r>
            <a:endParaRPr lang="en-US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3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ariants of shifted partials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1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Kumar-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Saraf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separation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There is an explicit family of polynomials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computable by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poly(n)</a:t>
            </a:r>
            <a:r>
              <a:rPr lang="en-US" sz="2600" dirty="0" smtClean="0"/>
              <a:t> size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600" dirty="0" smtClean="0"/>
              <a:t> circuits  </a:t>
            </a:r>
            <a:r>
              <a:rPr lang="en-US" sz="2600" dirty="0" err="1" smtClean="0"/>
              <a:t>s.t.</a:t>
            </a:r>
            <a:endParaRPr lang="en-US" sz="2600" dirty="0" smtClean="0"/>
          </a:p>
          <a:p>
            <a:pPr lvl="1"/>
            <a:r>
              <a:rPr lang="en-US" sz="2400" dirty="0" smtClean="0"/>
              <a:t>for </a:t>
            </a:r>
            <a:r>
              <a:rPr lang="el-GR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(log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d)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 t &lt;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d/50</a:t>
            </a:r>
            <a:r>
              <a:rPr lang="en-US" sz="2400" dirty="0" smtClean="0"/>
              <a:t>, any 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l-GR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400" dirty="0" smtClean="0"/>
              <a:t> circuit computing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 smtClean="0"/>
              <a:t> has top fan-in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800" dirty="0"/>
              <a:t>	</a:t>
            </a:r>
          </a:p>
        </p:txBody>
      </p:sp>
      <p:sp>
        <p:nvSpPr>
          <p:cNvPr id="13" name="Oval 12"/>
          <p:cNvSpPr/>
          <p:nvPr/>
        </p:nvSpPr>
        <p:spPr>
          <a:xfrm>
            <a:off x="838200" y="34857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0600" y="40341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41905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219200" y="46639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47360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3504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19" name="Oval 18"/>
          <p:cNvSpPr/>
          <p:nvPr/>
        </p:nvSpPr>
        <p:spPr>
          <a:xfrm>
            <a:off x="1447800" y="5486400"/>
            <a:ext cx="1143000" cy="107057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47800" y="59431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5498068"/>
            <a:ext cx="11430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2146300" y="5171487"/>
            <a:ext cx="1168549" cy="692727"/>
          </a:xfrm>
          <a:custGeom>
            <a:avLst/>
            <a:gdLst>
              <a:gd name="connsiteX0" fmla="*/ 0 w 1168549"/>
              <a:gd name="connsiteY0" fmla="*/ 0 h 838200"/>
              <a:gd name="connsiteX1" fmla="*/ 1168400 w 1168549"/>
              <a:gd name="connsiteY1" fmla="*/ 596900 h 838200"/>
              <a:gd name="connsiteX2" fmla="*/ 88900 w 1168549"/>
              <a:gd name="connsiteY2" fmla="*/ 838200 h 838200"/>
              <a:gd name="connsiteX3" fmla="*/ 88900 w 1168549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549" h="838200">
                <a:moveTo>
                  <a:pt x="0" y="0"/>
                </a:moveTo>
                <a:cubicBezTo>
                  <a:pt x="576791" y="228600"/>
                  <a:pt x="1153583" y="457200"/>
                  <a:pt x="1168400" y="596900"/>
                </a:cubicBezTo>
                <a:cubicBezTo>
                  <a:pt x="1183217" y="736600"/>
                  <a:pt x="88900" y="838200"/>
                  <a:pt x="88900" y="838200"/>
                </a:cubicBezTo>
                <a:lnTo>
                  <a:pt x="88900" y="8382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236344" y="5777856"/>
            <a:ext cx="125856" cy="8954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36344" y="5867400"/>
            <a:ext cx="202056" cy="7829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423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Kumar-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Saraf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separation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There is an explicit family of polynomials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computable by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poly(n)</a:t>
            </a:r>
            <a:r>
              <a:rPr lang="en-US" sz="2600" dirty="0" smtClean="0"/>
              <a:t> size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600" dirty="0" smtClean="0"/>
              <a:t> circuits  </a:t>
            </a:r>
            <a:r>
              <a:rPr lang="en-US" sz="2600" dirty="0" err="1" smtClean="0"/>
              <a:t>s.t.</a:t>
            </a:r>
            <a:endParaRPr lang="en-US" sz="2600" dirty="0" smtClean="0"/>
          </a:p>
          <a:p>
            <a:pPr lvl="1"/>
            <a:r>
              <a:rPr lang="en-US" sz="2400" dirty="0" smtClean="0"/>
              <a:t>for </a:t>
            </a:r>
            <a:r>
              <a:rPr lang="el-GR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(log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d)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 t &lt;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d/50</a:t>
            </a:r>
            <a:r>
              <a:rPr lang="en-US" sz="2400" dirty="0" smtClean="0"/>
              <a:t>, any 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l-GR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400" dirty="0" smtClean="0"/>
              <a:t> circuit computing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 smtClean="0"/>
              <a:t> has top fan-in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800" dirty="0"/>
              <a:t>	</a:t>
            </a:r>
          </a:p>
        </p:txBody>
      </p:sp>
      <p:sp>
        <p:nvSpPr>
          <p:cNvPr id="13" name="Oval 12"/>
          <p:cNvSpPr/>
          <p:nvPr/>
        </p:nvSpPr>
        <p:spPr>
          <a:xfrm>
            <a:off x="838200" y="34857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0600" y="40341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41905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219200" y="46639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47360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3504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19" name="Oval 18"/>
          <p:cNvSpPr/>
          <p:nvPr/>
        </p:nvSpPr>
        <p:spPr>
          <a:xfrm>
            <a:off x="1447800" y="5486400"/>
            <a:ext cx="1143000" cy="107057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47800" y="59431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5498068"/>
            <a:ext cx="11430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2146300" y="5171487"/>
            <a:ext cx="1168549" cy="692727"/>
          </a:xfrm>
          <a:custGeom>
            <a:avLst/>
            <a:gdLst>
              <a:gd name="connsiteX0" fmla="*/ 0 w 1168549"/>
              <a:gd name="connsiteY0" fmla="*/ 0 h 838200"/>
              <a:gd name="connsiteX1" fmla="*/ 1168400 w 1168549"/>
              <a:gd name="connsiteY1" fmla="*/ 596900 h 838200"/>
              <a:gd name="connsiteX2" fmla="*/ 88900 w 1168549"/>
              <a:gd name="connsiteY2" fmla="*/ 838200 h 838200"/>
              <a:gd name="connsiteX3" fmla="*/ 88900 w 1168549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549" h="838200">
                <a:moveTo>
                  <a:pt x="0" y="0"/>
                </a:moveTo>
                <a:cubicBezTo>
                  <a:pt x="576791" y="228600"/>
                  <a:pt x="1153583" y="457200"/>
                  <a:pt x="1168400" y="596900"/>
                </a:cubicBezTo>
                <a:cubicBezTo>
                  <a:pt x="1183217" y="736600"/>
                  <a:pt x="88900" y="838200"/>
                  <a:pt x="88900" y="838200"/>
                </a:cubicBezTo>
                <a:lnTo>
                  <a:pt x="88900" y="8382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236344" y="5777856"/>
            <a:ext cx="125856" cy="8954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36344" y="5867400"/>
            <a:ext cx="202056" cy="7829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3657600"/>
            <a:ext cx="4648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solidFill>
                  <a:srgbClr val="00B050"/>
                </a:solidFill>
              </a:rPr>
              <a:t>Observation: </a:t>
            </a:r>
            <a:r>
              <a:rPr lang="en-US" sz="2400" dirty="0">
                <a:latin typeface="Comic Sans MS" panose="030F0702030302020204" pitchFamily="66" charset="0"/>
              </a:rPr>
              <a:t>SPD </a:t>
            </a:r>
            <a:r>
              <a:rPr lang="en-US" sz="2400" dirty="0" smtClean="0"/>
              <a:t>of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circuits `close’ to the highest possible.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1259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Kumar-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Saraf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separation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4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There is an explicit family of polynomials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computable by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poly(n)</a:t>
            </a:r>
            <a:r>
              <a:rPr lang="en-US" sz="2600" dirty="0" smtClean="0"/>
              <a:t> size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600" dirty="0" smtClean="0"/>
              <a:t> circuits  </a:t>
            </a:r>
            <a:r>
              <a:rPr lang="en-US" sz="2600" dirty="0" err="1" smtClean="0"/>
              <a:t>s.t.</a:t>
            </a:r>
            <a:endParaRPr lang="en-US" sz="2600" dirty="0" smtClean="0"/>
          </a:p>
          <a:p>
            <a:pPr lvl="1"/>
            <a:r>
              <a:rPr lang="en-US" sz="2400" dirty="0" smtClean="0"/>
              <a:t>for </a:t>
            </a:r>
            <a:r>
              <a:rPr lang="el-GR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(log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d)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&lt; t &lt;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d/50</a:t>
            </a:r>
            <a:r>
              <a:rPr lang="en-US" sz="2400" dirty="0" smtClean="0"/>
              <a:t>, any 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l-GR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400" dirty="0" smtClean="0"/>
              <a:t> circuit computing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 smtClean="0"/>
              <a:t> has top fan-in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400" dirty="0" smtClean="0"/>
              <a:t> .</a:t>
            </a:r>
          </a:p>
          <a:p>
            <a:pPr>
              <a:buNone/>
            </a:pPr>
            <a:r>
              <a:rPr lang="en-US" sz="2800" dirty="0"/>
              <a:t>	</a:t>
            </a:r>
          </a:p>
        </p:txBody>
      </p:sp>
      <p:sp>
        <p:nvSpPr>
          <p:cNvPr id="13" name="Oval 12"/>
          <p:cNvSpPr/>
          <p:nvPr/>
        </p:nvSpPr>
        <p:spPr>
          <a:xfrm>
            <a:off x="838200" y="34857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0600" y="40341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47800" y="41905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219200" y="46639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47360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3504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19" name="Oval 18"/>
          <p:cNvSpPr/>
          <p:nvPr/>
        </p:nvSpPr>
        <p:spPr>
          <a:xfrm>
            <a:off x="1447800" y="5486400"/>
            <a:ext cx="1143000" cy="107057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47800" y="59431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1600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5498068"/>
            <a:ext cx="11430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sp>
        <p:nvSpPr>
          <p:cNvPr id="22" name="Freeform 21"/>
          <p:cNvSpPr/>
          <p:nvPr/>
        </p:nvSpPr>
        <p:spPr>
          <a:xfrm>
            <a:off x="2146300" y="5171487"/>
            <a:ext cx="1168549" cy="692727"/>
          </a:xfrm>
          <a:custGeom>
            <a:avLst/>
            <a:gdLst>
              <a:gd name="connsiteX0" fmla="*/ 0 w 1168549"/>
              <a:gd name="connsiteY0" fmla="*/ 0 h 838200"/>
              <a:gd name="connsiteX1" fmla="*/ 1168400 w 1168549"/>
              <a:gd name="connsiteY1" fmla="*/ 596900 h 838200"/>
              <a:gd name="connsiteX2" fmla="*/ 88900 w 1168549"/>
              <a:gd name="connsiteY2" fmla="*/ 838200 h 838200"/>
              <a:gd name="connsiteX3" fmla="*/ 88900 w 1168549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8549" h="838200">
                <a:moveTo>
                  <a:pt x="0" y="0"/>
                </a:moveTo>
                <a:cubicBezTo>
                  <a:pt x="576791" y="228600"/>
                  <a:pt x="1153583" y="457200"/>
                  <a:pt x="1168400" y="596900"/>
                </a:cubicBezTo>
                <a:cubicBezTo>
                  <a:pt x="1183217" y="736600"/>
                  <a:pt x="88900" y="838200"/>
                  <a:pt x="88900" y="838200"/>
                </a:cubicBezTo>
                <a:lnTo>
                  <a:pt x="88900" y="838200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2236344" y="5777856"/>
            <a:ext cx="125856" cy="89544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36344" y="5867400"/>
            <a:ext cx="202056" cy="78292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43400" y="3657600"/>
            <a:ext cx="4648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solidFill>
                  <a:srgbClr val="00B050"/>
                </a:solidFill>
              </a:rPr>
              <a:t>Observation: </a:t>
            </a:r>
            <a:r>
              <a:rPr lang="en-US" sz="2400" dirty="0">
                <a:latin typeface="Comic Sans MS" panose="030F0702030302020204" pitchFamily="66" charset="0"/>
              </a:rPr>
              <a:t>SPD </a:t>
            </a:r>
            <a:r>
              <a:rPr lang="en-US" sz="2400" dirty="0" smtClean="0"/>
              <a:t>of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circuits `close’ to the highest possible.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5028962"/>
            <a:ext cx="4724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solidFill>
                  <a:srgbClr val="00B050"/>
                </a:solidFill>
              </a:rPr>
              <a:t>Observation: </a:t>
            </a:r>
            <a:r>
              <a:rPr lang="en-US" sz="2400" b="1" dirty="0" smtClean="0"/>
              <a:t>No</a:t>
            </a:r>
            <a:r>
              <a:rPr lang="en-US" sz="2400" dirty="0" smtClean="0"/>
              <a:t> efficient ‘direct reduction’ possible from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to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smtClean="0"/>
              <a:t>circuits for a large range of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21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A template for proving lower bound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1524000"/>
            <a:ext cx="73152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Step 1:    </a:t>
            </a:r>
            <a:r>
              <a:rPr lang="en-US" sz="2600" dirty="0" smtClean="0"/>
              <a:t>Define a suitable </a:t>
            </a:r>
            <a:r>
              <a:rPr lang="en-US" sz="2600" b="1" i="1" dirty="0" smtClean="0"/>
              <a:t>measure</a:t>
            </a:r>
            <a:r>
              <a:rPr lang="en-US" sz="2600" i="1" dirty="0" smtClean="0"/>
              <a:t> function </a:t>
            </a:r>
            <a:r>
              <a:rPr lang="el-GR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endParaRPr lang="en-US" sz="2600" i="1" dirty="0" smtClean="0"/>
          </a:p>
          <a:p>
            <a:r>
              <a:rPr lang="en-US" sz="2600" i="1" dirty="0"/>
              <a:t> </a:t>
            </a:r>
            <a:r>
              <a:rPr lang="en-US" sz="2600" i="1" dirty="0" smtClean="0"/>
              <a:t>     </a:t>
            </a:r>
            <a:r>
              <a:rPr lang="en-US" sz="2600" i="1" dirty="0"/>
              <a:t> </a:t>
            </a:r>
            <a:r>
              <a:rPr lang="en-US" sz="2600" i="1" dirty="0" smtClean="0"/>
              <a:t>                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:</a:t>
            </a:r>
            <a:r>
              <a:rPr lang="en-US" sz="2600" dirty="0" smtClean="0"/>
              <a:t>  </a:t>
            </a:r>
            <a:r>
              <a:rPr lang="en-US" sz="2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800" dirty="0" smtClean="0">
                <a:solidFill>
                  <a:srgbClr val="C00000"/>
                </a:solidFill>
              </a:rPr>
              <a:t>[x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, …, </a:t>
            </a:r>
            <a:r>
              <a:rPr lang="en-US" sz="2800" dirty="0" err="1">
                <a:solidFill>
                  <a:srgbClr val="C00000"/>
                </a:solidFill>
              </a:rPr>
              <a:t>x</a:t>
            </a:r>
            <a:r>
              <a:rPr lang="en-US" sz="2800" baseline="-25000" dirty="0" err="1">
                <a:solidFill>
                  <a:srgbClr val="C00000"/>
                </a:solidFill>
              </a:rPr>
              <a:t>n</a:t>
            </a:r>
            <a:r>
              <a:rPr lang="en-US" sz="2800" dirty="0">
                <a:solidFill>
                  <a:srgbClr val="C00000"/>
                </a:solidFill>
              </a:rPr>
              <a:t>]  </a:t>
            </a:r>
            <a:r>
              <a:rPr lang="en-US" sz="2800" dirty="0" smtClean="0">
                <a:solidFill>
                  <a:srgbClr val="C00000"/>
                </a:solidFill>
              </a:rPr>
              <a:t>        </a:t>
            </a:r>
            <a:r>
              <a:rPr lang="en-US" sz="28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R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               </a:t>
            </a:r>
            <a:r>
              <a:rPr lang="en-US" sz="2600" dirty="0" smtClean="0"/>
              <a:t>such that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is able to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exploit some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‘weakness’ of the circuit.</a:t>
            </a:r>
          </a:p>
          <a:p>
            <a:endParaRPr lang="en-US" sz="2600" dirty="0"/>
          </a:p>
          <a:p>
            <a:r>
              <a:rPr lang="en-US" sz="2600" dirty="0">
                <a:solidFill>
                  <a:srgbClr val="00B050"/>
                </a:solidFill>
              </a:rPr>
              <a:t>Step </a:t>
            </a:r>
            <a:r>
              <a:rPr lang="en-US" sz="2600" dirty="0" smtClean="0">
                <a:solidFill>
                  <a:srgbClr val="00B050"/>
                </a:solidFill>
              </a:rPr>
              <a:t>2:   </a:t>
            </a:r>
            <a:r>
              <a:rPr lang="en-US" sz="2600" dirty="0" smtClean="0"/>
              <a:t>Show an upper bound for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l-GR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(Circuit) </a:t>
            </a:r>
            <a:r>
              <a:rPr lang="en-US" sz="2600" dirty="0" smtClean="0">
                <a:ea typeface="Cambria Math" panose="02040503050406030204" pitchFamily="18" charset="0"/>
              </a:rPr>
              <a:t>in</a:t>
            </a:r>
          </a:p>
          <a:p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terms of </a:t>
            </a:r>
            <a:r>
              <a:rPr lang="en-US" sz="2600" b="1" dirty="0" smtClean="0">
                <a:ea typeface="Cambria Math" panose="02040503050406030204" pitchFamily="18" charset="0"/>
              </a:rPr>
              <a:t>size</a:t>
            </a:r>
            <a:r>
              <a:rPr lang="en-US" sz="2600" dirty="0" smtClean="0">
                <a:ea typeface="Cambria Math" panose="02040503050406030204" pitchFamily="18" charset="0"/>
              </a:rPr>
              <a:t> of the circuit.</a:t>
            </a:r>
          </a:p>
          <a:p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</a:rPr>
              <a:t>Step </a:t>
            </a:r>
            <a:r>
              <a:rPr lang="en-US" sz="2600" dirty="0" smtClean="0">
                <a:solidFill>
                  <a:srgbClr val="00B050"/>
                </a:solidFill>
              </a:rPr>
              <a:t>3:   </a:t>
            </a:r>
            <a:r>
              <a:rPr lang="en-US" sz="2600" dirty="0" smtClean="0"/>
              <a:t>Find a ‘hard’ polynomial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/>
              <a:t> and lower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bound </a:t>
            </a:r>
            <a:r>
              <a:rPr lang="el-GR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</a:t>
            </a:r>
            <a:r>
              <a:rPr lang="en-US" sz="2600" dirty="0" smtClean="0">
                <a:ea typeface="Cambria Math" panose="02040503050406030204" pitchFamily="18" charset="0"/>
              </a:rPr>
              <a:t>.</a:t>
            </a:r>
          </a:p>
          <a:p>
            <a:endParaRPr lang="en-US" sz="2600" dirty="0"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Step 4:</a:t>
            </a:r>
            <a:r>
              <a:rPr lang="en-US" sz="2600" dirty="0" smtClean="0">
                <a:ea typeface="Cambria Math" panose="02040503050406030204" pitchFamily="18" charset="0"/>
              </a:rPr>
              <a:t>   Set the parameters correctly. </a:t>
            </a:r>
            <a:endParaRPr lang="en-US" sz="2600" dirty="0"/>
          </a:p>
        </p:txBody>
      </p:sp>
      <p:sp>
        <p:nvSpPr>
          <p:cNvPr id="7" name="Right Arrow 6"/>
          <p:cNvSpPr/>
          <p:nvPr/>
        </p:nvSpPr>
        <p:spPr>
          <a:xfrm>
            <a:off x="5334000" y="2164081"/>
            <a:ext cx="381000" cy="121919"/>
          </a:xfrm>
          <a:prstGeom prst="rightArrow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9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we avoid a ‘direct reduction’?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Let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i="1" dirty="0" smtClean="0"/>
              <a:t> </a:t>
            </a:r>
            <a:r>
              <a:rPr lang="en-US" sz="2600" dirty="0" smtClean="0"/>
              <a:t>be a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circuit.</a:t>
            </a:r>
          </a:p>
          <a:p>
            <a:r>
              <a:rPr lang="en-US" sz="2600" dirty="0" smtClean="0"/>
              <a:t>It </a:t>
            </a:r>
            <a:r>
              <a:rPr lang="en-US" sz="2600" dirty="0"/>
              <a:t>is conceivable that –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C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US" sz="2600" b="1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ea typeface="Cambria Math" panose="02040503050406030204" pitchFamily="18" charset="0"/>
              </a:rPr>
              <a:t>s.t.</a:t>
            </a:r>
            <a:endParaRPr lang="en-US" sz="2600" dirty="0">
              <a:ea typeface="Cambria Math" panose="02040503050406030204" pitchFamily="18" charset="0"/>
            </a:endParaRPr>
          </a:p>
          <a:p>
            <a:endParaRPr lang="en-US" sz="26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962400" y="3048000"/>
            <a:ext cx="0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3800222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000" dirty="0"/>
              <a:t> </a:t>
            </a:r>
            <a:r>
              <a:rPr lang="en-US" sz="2000" dirty="0" smtClean="0"/>
              <a:t>circuit of size comparable to that of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endParaRPr lang="en-IN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6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we avoid a ‘direct reduction’?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Let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i="1" dirty="0" smtClean="0"/>
              <a:t> </a:t>
            </a:r>
            <a:r>
              <a:rPr lang="en-US" sz="2600" dirty="0" smtClean="0"/>
              <a:t>be a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circuit.</a:t>
            </a:r>
          </a:p>
          <a:p>
            <a:r>
              <a:rPr lang="en-US" sz="2600" dirty="0" smtClean="0"/>
              <a:t>It </a:t>
            </a:r>
            <a:r>
              <a:rPr lang="en-US" sz="2600" dirty="0"/>
              <a:t>is conceivable that –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C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US" sz="2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  </a:t>
            </a:r>
            <a:r>
              <a:rPr lang="en-US" sz="2600" dirty="0" err="1" smtClean="0">
                <a:ea typeface="Cambria Math" panose="02040503050406030204" pitchFamily="18" charset="0"/>
              </a:rPr>
              <a:t>s.t.</a:t>
            </a:r>
            <a:endParaRPr lang="en-US" sz="2600" dirty="0">
              <a:ea typeface="Cambria Math" panose="02040503050406030204" pitchFamily="18" charset="0"/>
            </a:endParaRPr>
          </a:p>
          <a:p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667000" y="3244334"/>
            <a:ext cx="6248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ea typeface="Cambria Math" panose="02040503050406030204" pitchFamily="18" charset="0"/>
              </a:rPr>
              <a:t>and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= 0</a:t>
            </a:r>
            <a:endParaRPr lang="en-IN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462909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measure obeying subadditivity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09800" y="3733800"/>
            <a:ext cx="533400" cy="990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10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we avoid a ‘direct reduction’?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Let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i="1" dirty="0" smtClean="0"/>
              <a:t> </a:t>
            </a:r>
            <a:r>
              <a:rPr lang="en-US" sz="2600" dirty="0" smtClean="0"/>
              <a:t>be a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circuit.</a:t>
            </a:r>
          </a:p>
          <a:p>
            <a:r>
              <a:rPr lang="en-US" sz="2600" dirty="0" smtClean="0"/>
              <a:t>It </a:t>
            </a:r>
            <a:r>
              <a:rPr lang="en-US" sz="2600" dirty="0"/>
              <a:t>is conceivable that –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C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US" sz="2600" b="1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  </a:t>
            </a:r>
            <a:r>
              <a:rPr lang="en-US" sz="2600" dirty="0" err="1" smtClean="0">
                <a:ea typeface="Cambria Math" panose="02040503050406030204" pitchFamily="18" charset="0"/>
              </a:rPr>
              <a:t>s.t.</a:t>
            </a:r>
            <a:endParaRPr lang="en-US" sz="2600" dirty="0">
              <a:ea typeface="Cambria Math" panose="02040503050406030204" pitchFamily="18" charset="0"/>
            </a:endParaRPr>
          </a:p>
          <a:p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667000" y="3244334"/>
            <a:ext cx="6248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endParaRPr lang="en-IN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4038600"/>
            <a:ext cx="6248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3588868" y="3842004"/>
            <a:ext cx="213669" cy="1905000"/>
          </a:xfrm>
          <a:prstGeom prst="leftBrace">
            <a:avLst>
              <a:gd name="adj1" fmla="val 8333"/>
              <a:gd name="adj2" fmla="val 502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2209800" y="5068669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An upper bound on </a:t>
            </a:r>
            <a:r>
              <a:rPr lang="el-GR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0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US" sz="2000" i="1" dirty="0" smtClean="0">
                <a:solidFill>
                  <a:srgbClr val="C00000"/>
                </a:solidFill>
              </a:rPr>
              <a:t> </a:t>
            </a:r>
            <a:r>
              <a:rPr lang="en-IN" sz="2000" dirty="0" smtClean="0"/>
              <a:t>serves as an upper bound for </a:t>
            </a:r>
            <a:r>
              <a:rPr lang="el-GR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</a:t>
            </a:r>
            <a:r>
              <a:rPr lang="en-IN" sz="2000" i="1" dirty="0">
                <a:solidFill>
                  <a:srgbClr val="C00000"/>
                </a:solidFill>
              </a:rPr>
              <a:t> </a:t>
            </a:r>
            <a:endParaRPr lang="en-IN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29200" y="3124200"/>
            <a:ext cx="10668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96000" y="2895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991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Recall:</a:t>
            </a:r>
            <a:r>
              <a:rPr lang="en-US" sz="2600" dirty="0" smtClean="0">
                <a:solidFill>
                  <a:srgbClr val="0033CC"/>
                </a:solidFill>
              </a:rPr>
              <a:t>   </a:t>
            </a:r>
            <a:r>
              <a:rPr lang="en-US" sz="2600" dirty="0" smtClean="0"/>
              <a:t>Classical [</a:t>
            </a:r>
            <a:r>
              <a:rPr lang="en-US" sz="2600" dirty="0" smtClean="0">
                <a:solidFill>
                  <a:srgbClr val="00B0F0"/>
                </a:solidFill>
              </a:rPr>
              <a:t>NW95</a:t>
            </a:r>
            <a:r>
              <a:rPr lang="en-US" sz="2600" dirty="0" smtClean="0"/>
              <a:t>] lower bound for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circuits.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450068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400" dirty="0" smtClean="0"/>
              <a:t>(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400" i="1" dirty="0" smtClean="0">
                <a:solidFill>
                  <a:srgbClr val="C00000"/>
                </a:solidFill>
              </a:rPr>
              <a:t> </a:t>
            </a:r>
            <a:r>
              <a:rPr lang="en-IN" sz="2400" dirty="0" smtClean="0"/>
              <a:t>are linear forms)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819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05400" y="4572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5029200"/>
            <a:ext cx="304800" cy="36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0200" y="4572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0" y="4572000"/>
            <a:ext cx="304800" cy="32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382000" y="4899124"/>
            <a:ext cx="304800" cy="490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6172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8305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67818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…</a:t>
            </a:r>
            <a:endParaRPr lang="en-IN" dirty="0"/>
          </a:p>
        </p:txBody>
      </p:sp>
      <p:cxnSp>
        <p:nvCxnSpPr>
          <p:cNvPr id="15" name="Straight Arrow Connector 14"/>
          <p:cNvCxnSpPr>
            <a:endCxn id="17" idx="2"/>
          </p:cNvCxnSpPr>
          <p:nvPr/>
        </p:nvCxnSpPr>
        <p:spPr>
          <a:xfrm flipH="1" flipV="1">
            <a:off x="5448300" y="5389904"/>
            <a:ext cx="1181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5943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=(d-1)/2</a:t>
            </a:r>
            <a:r>
              <a:rPr lang="en-IN" sz="2000" dirty="0" smtClean="0"/>
              <a:t> alternate layers of variables w.r.t which derivatives are taken </a:t>
            </a:r>
            <a:r>
              <a:rPr lang="en-IN" sz="2000" dirty="0" smtClean="0">
                <a:sym typeface="Wingdings" pitchFamily="2" charset="2"/>
              </a:rPr>
              <a:t> </a:t>
            </a:r>
            <a:r>
              <a:rPr lang="en-IN" sz="2000" b="1" dirty="0" smtClean="0">
                <a:sym typeface="Wingdings" pitchFamily="2" charset="2"/>
              </a:rPr>
              <a:t>call this set </a:t>
            </a:r>
            <a:r>
              <a:rPr lang="en-IN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S</a:t>
            </a:r>
            <a:endParaRPr lang="en-IN" sz="20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7924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>
          <a:xfrm flipH="1" flipV="1">
            <a:off x="6210300" y="5389904"/>
            <a:ext cx="419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2"/>
          </p:cNvCxnSpPr>
          <p:nvPr/>
        </p:nvCxnSpPr>
        <p:spPr>
          <a:xfrm flipV="1">
            <a:off x="6629400" y="5389904"/>
            <a:ext cx="1333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02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629400" y="5410200"/>
            <a:ext cx="1714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62400" y="4800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22830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5829300" y="5410200"/>
            <a:ext cx="800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02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Recall:</a:t>
            </a:r>
            <a:r>
              <a:rPr lang="en-US" sz="2600" dirty="0" smtClean="0">
                <a:solidFill>
                  <a:srgbClr val="0033CC"/>
                </a:solidFill>
              </a:rPr>
              <a:t>   </a:t>
            </a:r>
            <a:r>
              <a:rPr lang="en-US" sz="2600" dirty="0" smtClean="0"/>
              <a:t>Classical [</a:t>
            </a:r>
            <a:r>
              <a:rPr lang="en-US" sz="2600" dirty="0" smtClean="0">
                <a:solidFill>
                  <a:srgbClr val="00B0F0"/>
                </a:solidFill>
              </a:rPr>
              <a:t>NW95</a:t>
            </a:r>
            <a:r>
              <a:rPr lang="en-US" sz="2600" dirty="0" smtClean="0"/>
              <a:t>] lower bound for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circuits.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450068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400" dirty="0" smtClean="0"/>
              <a:t>(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400" i="1" dirty="0" smtClean="0">
                <a:solidFill>
                  <a:srgbClr val="C00000"/>
                </a:solidFill>
              </a:rPr>
              <a:t> </a:t>
            </a:r>
            <a:r>
              <a:rPr lang="en-IN" sz="2400" dirty="0" smtClean="0"/>
              <a:t>are linear forms)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819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05400" y="4572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5029200"/>
            <a:ext cx="304800" cy="36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10200" y="4572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0" y="4572000"/>
            <a:ext cx="304800" cy="32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382000" y="4899124"/>
            <a:ext cx="304800" cy="490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791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/>
          <p:cNvSpPr/>
          <p:nvPr/>
        </p:nvSpPr>
        <p:spPr>
          <a:xfrm>
            <a:off x="6172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8305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67818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…</a:t>
            </a:r>
            <a:endParaRPr lang="en-IN" dirty="0"/>
          </a:p>
        </p:txBody>
      </p:sp>
      <p:cxnSp>
        <p:nvCxnSpPr>
          <p:cNvPr id="15" name="Straight Arrow Connector 14"/>
          <p:cNvCxnSpPr>
            <a:endCxn id="17" idx="2"/>
          </p:cNvCxnSpPr>
          <p:nvPr/>
        </p:nvCxnSpPr>
        <p:spPr>
          <a:xfrm flipH="1" flipV="1">
            <a:off x="5448300" y="5389904"/>
            <a:ext cx="1181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191000" y="5943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=(d-1)/2</a:t>
            </a:r>
            <a:r>
              <a:rPr lang="en-IN" sz="2000" dirty="0" smtClean="0"/>
              <a:t> alternate layers of variables w.r.t which derivatives are taken </a:t>
            </a:r>
            <a:r>
              <a:rPr lang="en-IN" sz="2000" dirty="0" smtClean="0">
                <a:sym typeface="Wingdings" pitchFamily="2" charset="2"/>
              </a:rPr>
              <a:t> </a:t>
            </a:r>
            <a:r>
              <a:rPr lang="en-IN" sz="2000" b="1" dirty="0" smtClean="0">
                <a:sym typeface="Wingdings" pitchFamily="2" charset="2"/>
              </a:rPr>
              <a:t>call this set </a:t>
            </a:r>
            <a:r>
              <a:rPr lang="en-IN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S</a:t>
            </a:r>
            <a:endParaRPr lang="en-IN" sz="20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7924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>
          <a:xfrm flipH="1" flipV="1">
            <a:off x="6210300" y="5389904"/>
            <a:ext cx="419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2"/>
          </p:cNvCxnSpPr>
          <p:nvPr/>
        </p:nvCxnSpPr>
        <p:spPr>
          <a:xfrm flipV="1">
            <a:off x="6629400" y="5389904"/>
            <a:ext cx="1333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02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6629400" y="5410200"/>
            <a:ext cx="1714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05200" y="22830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317682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Circuit upper bound:</a:t>
            </a:r>
            <a:r>
              <a:rPr lang="en-IN" sz="2600" dirty="0" smtClean="0"/>
              <a:t>       </a:t>
            </a:r>
            <a:r>
              <a:rPr lang="en-IN" sz="2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PD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s · </a:t>
            </a:r>
            <a:r>
              <a:rPr lang="en-IN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)</a:t>
            </a:r>
            <a:endParaRPr lang="en-IN" sz="3600" i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3273623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</a:rPr>
              <a:t>d</a:t>
            </a:r>
            <a:endParaRPr lang="en-IN" sz="1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35330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C00000"/>
                </a:solidFill>
              </a:rPr>
              <a:t>k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5829300" y="5410200"/>
            <a:ext cx="800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3886200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IMM lower bound:</a:t>
            </a:r>
            <a:r>
              <a:rPr lang="en-IN" sz="2600" dirty="0" smtClean="0"/>
              <a:t>   </a:t>
            </a:r>
            <a:r>
              <a:rPr lang="en-IN" sz="2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PD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w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IN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6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</a:rPr>
              <a:t>Recall:</a:t>
            </a:r>
            <a:r>
              <a:rPr lang="en-US" sz="2600" dirty="0" smtClean="0">
                <a:solidFill>
                  <a:srgbClr val="0033CC"/>
                </a:solidFill>
              </a:rPr>
              <a:t>   </a:t>
            </a:r>
            <a:r>
              <a:rPr lang="en-US" sz="2600" dirty="0" smtClean="0"/>
              <a:t>Classical [</a:t>
            </a:r>
            <a:r>
              <a:rPr lang="en-US" sz="2600" dirty="0" smtClean="0">
                <a:solidFill>
                  <a:srgbClr val="00B0F0"/>
                </a:solidFill>
              </a:rPr>
              <a:t>NW95</a:t>
            </a:r>
            <a:r>
              <a:rPr lang="en-US" sz="2600" dirty="0" smtClean="0"/>
              <a:t>] lower bound for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circuits.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450068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400" dirty="0" smtClean="0"/>
              <a:t>(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400" i="1" dirty="0" smtClean="0">
                <a:solidFill>
                  <a:srgbClr val="C00000"/>
                </a:solidFill>
              </a:rPr>
              <a:t> </a:t>
            </a:r>
            <a:r>
              <a:rPr lang="en-IN" sz="2400" dirty="0" smtClean="0"/>
              <a:t>are linear forms)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819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5200" y="22830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" y="317682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Circuit upper bound:</a:t>
            </a:r>
            <a:r>
              <a:rPr lang="en-IN" sz="2600" dirty="0" smtClean="0"/>
              <a:t>       </a:t>
            </a:r>
            <a:r>
              <a:rPr lang="en-IN" sz="2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PD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s · </a:t>
            </a:r>
            <a:r>
              <a:rPr lang="en-IN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)</a:t>
            </a:r>
            <a:endParaRPr lang="en-IN" sz="3600" i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3273623"/>
            <a:ext cx="22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</a:rPr>
              <a:t>d</a:t>
            </a:r>
            <a:endParaRPr lang="en-IN" sz="1400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35330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3886200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>
                <a:solidFill>
                  <a:srgbClr val="00B050"/>
                </a:solidFill>
              </a:rPr>
              <a:t>IMM lower bound:</a:t>
            </a:r>
            <a:r>
              <a:rPr lang="en-IN" sz="2600" dirty="0" smtClean="0"/>
              <a:t>   </a:t>
            </a:r>
            <a:r>
              <a:rPr lang="en-IN" sz="26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PD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w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IN" sz="3600" i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" y="4841557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/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Top fan-in lower bound:   </a:t>
            </a:r>
            <a:r>
              <a:rPr lang="en-IN" sz="2600" dirty="0"/>
              <a:t>I</a:t>
            </a:r>
            <a:r>
              <a:rPr lang="en-IN" sz="2600" dirty="0" smtClean="0"/>
              <a:t>f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IN" sz="2600" i="1" baseline="-25000" dirty="0" smtClean="0">
                <a:solidFill>
                  <a:srgbClr val="C00000"/>
                </a:solidFill>
              </a:rPr>
              <a:t>  </a:t>
            </a:r>
            <a:r>
              <a:rPr lang="en-IN" sz="2600" dirty="0"/>
              <a:t>then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</a:t>
            </a:r>
            <a:r>
              <a:rPr lang="en-IN" sz="2600" dirty="0" smtClean="0">
                <a:ea typeface="Cambria Math" panose="02040503050406030204" pitchFamily="18" charset="0"/>
              </a:rPr>
              <a:t>provided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w ≥ d </a:t>
            </a:r>
            <a:r>
              <a:rPr lang="en-IN" sz="2600" dirty="0" smtClean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IN" sz="2600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2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r>
              <a:rPr lang="en-US" sz="2400" dirty="0" smtClean="0">
                <a:solidFill>
                  <a:srgbClr val="00B050"/>
                </a:solidFill>
              </a:rPr>
              <a:t>(Srikanth’s  model)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 smtClean="0"/>
              <a:t>     </a:t>
            </a:r>
            <a:r>
              <a:rPr lang="en-IN" sz="2200" dirty="0" smtClean="0"/>
              <a:t>(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200" i="1" dirty="0" smtClean="0">
                <a:solidFill>
                  <a:srgbClr val="C00000"/>
                </a:solidFill>
              </a:rPr>
              <a:t> </a:t>
            </a:r>
            <a:r>
              <a:rPr lang="en-IN" sz="2200" dirty="0" smtClean="0"/>
              <a:t>are sums of univariates)</a:t>
            </a: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580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3505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f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… + </a:t>
            </a:r>
            <a:r>
              <a:rPr lang="en-IN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IN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47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r>
              <a:rPr lang="en-US" sz="2400" dirty="0" smtClean="0">
                <a:solidFill>
                  <a:srgbClr val="00B050"/>
                </a:solidFill>
              </a:rPr>
              <a:t>(Srikanth’s  model)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 smtClean="0"/>
              <a:t>     </a:t>
            </a:r>
            <a:r>
              <a:rPr lang="en-IN" sz="2200" dirty="0" smtClean="0"/>
              <a:t>(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200" i="1" dirty="0" smtClean="0">
                <a:solidFill>
                  <a:srgbClr val="C00000"/>
                </a:solidFill>
              </a:rPr>
              <a:t> </a:t>
            </a:r>
            <a:r>
              <a:rPr lang="en-IN" sz="2200" dirty="0" smtClean="0"/>
              <a:t>are sums of univariates)</a:t>
            </a: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858000" y="2819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5000" y="3505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f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</a:t>
            </a:r>
            <a:r>
              <a:rPr lang="en-IN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… + </a:t>
            </a:r>
            <a:r>
              <a:rPr lang="en-IN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IN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5005626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 Note:</a:t>
            </a:r>
            <a:r>
              <a:rPr lang="en-IN" sz="2400" dirty="0" smtClean="0"/>
              <a:t>      </a:t>
            </a:r>
            <a:r>
              <a:rPr lang="en-IN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ea typeface="Cambria Math" panose="02040503050406030204" pitchFamily="18" charset="0"/>
              </a:rPr>
              <a:t>can be as high as  </a:t>
            </a:r>
            <a:r>
              <a:rPr lang="en-IN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r>
              <a:rPr lang="en-IN" sz="2600" dirty="0" smtClean="0">
                <a:ea typeface="Cambria Math" panose="02040503050406030204" pitchFamily="18" charset="0"/>
              </a:rPr>
              <a:t>.</a:t>
            </a:r>
            <a:endParaRPr lang="en-IN" sz="2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50292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n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5334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0" y="57912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…think of 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… = </a:t>
            </a:r>
            <a:r>
              <a:rPr lang="en-IN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x</a:t>
            </a:r>
            <a:r>
              <a:rPr lang="en-IN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…. +  </a:t>
            </a:r>
            <a:r>
              <a:rPr lang="en-IN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781800" y="5742801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24800" y="5715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2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5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 smtClean="0"/>
              <a:t>     </a:t>
            </a:r>
            <a:r>
              <a:rPr lang="en-IN" sz="2200" dirty="0" smtClean="0"/>
              <a:t>(</a:t>
            </a:r>
            <a:r>
              <a:rPr lang="en-IN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200" i="1" dirty="0" smtClean="0">
                <a:solidFill>
                  <a:srgbClr val="C00000"/>
                </a:solidFill>
              </a:rPr>
              <a:t> </a:t>
            </a:r>
            <a:r>
              <a:rPr lang="en-IN" sz="2200" dirty="0" smtClean="0"/>
              <a:t>are sums of univariates)</a:t>
            </a: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276600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Split 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ℓ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8" name="Straight Arrow Connector 7"/>
          <p:cNvCxnSpPr>
            <a:endCxn id="10" idx="2"/>
          </p:cNvCxnSpPr>
          <p:nvPr/>
        </p:nvCxnSpPr>
        <p:spPr>
          <a:xfrm flipV="1">
            <a:off x="2743200" y="3769043"/>
            <a:ext cx="266700" cy="4792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7400" y="420266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affine form</a:t>
            </a:r>
            <a:endParaRPr lang="en-IN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886200" y="3821668"/>
            <a:ext cx="457200" cy="4266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4202668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Sum of powers of variables where every power is 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2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73682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IN" sz="2600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endParaRPr lang="en-IN" sz="22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3276600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Split 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ℓ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715000" y="2895600"/>
            <a:ext cx="266700" cy="305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6800" y="320071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Every monomial has a variable with degree </a:t>
            </a:r>
            <a:r>
              <a:rPr lang="en-IN" sz="2000" dirty="0" smtClean="0">
                <a:solidFill>
                  <a:srgbClr val="C00000"/>
                </a:solidFill>
              </a:rPr>
              <a:t>≥ 2</a:t>
            </a:r>
            <a:endParaRPr lang="en-IN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0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Space of partial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erivatives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95735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  </a:t>
            </a:r>
            <a:r>
              <a:rPr lang="en-US" sz="2600" dirty="0" smtClean="0"/>
              <a:t>=  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Set of all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order derivatives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31242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This talk:   </a:t>
            </a:r>
            <a:r>
              <a:rPr lang="en-US" sz="2000" b="1" dirty="0" smtClean="0"/>
              <a:t>multilinear</a:t>
            </a:r>
            <a:r>
              <a:rPr lang="en-US" sz="2000" dirty="0" smtClean="0"/>
              <a:t> </a:t>
            </a:r>
            <a:r>
              <a:rPr lang="en-US" sz="2000" b="1" dirty="0" smtClean="0"/>
              <a:t>derivatives</a:t>
            </a:r>
            <a:r>
              <a:rPr lang="en-US" sz="2000" dirty="0" smtClean="0"/>
              <a:t>,  i.e. we do not derive with respect to the same variable more than once.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172200" y="2626043"/>
            <a:ext cx="76200" cy="4219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139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IN" sz="2600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endParaRPr lang="en-IN" sz="22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715000" y="2895600"/>
            <a:ext cx="266700" cy="305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6800" y="320071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Every monomial has a variable with degree </a:t>
            </a:r>
            <a:r>
              <a:rPr lang="en-IN" sz="2000" dirty="0" smtClean="0">
                <a:solidFill>
                  <a:srgbClr val="C00000"/>
                </a:solidFill>
              </a:rPr>
              <a:t>≥ 2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079557"/>
            <a:ext cx="754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Projection map.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  f </a:t>
            </a:r>
            <a:r>
              <a:rPr lang="en-IN" sz="2600" i="1" dirty="0">
                <a:solidFill>
                  <a:srgbClr val="C00000"/>
                </a:solidFill>
              </a:rPr>
              <a:t>	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multilinear</a:t>
            </a:r>
            <a:r>
              <a:rPr lang="en-IN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0 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 x ϵ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i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4343400"/>
            <a:ext cx="3429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4252184"/>
            <a:ext cx="0" cy="1674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67200" y="4736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⊆ [n]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67200" y="4736068"/>
            <a:ext cx="914400" cy="369332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7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IN" sz="2600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endParaRPr lang="en-IN" sz="22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715000" y="2895600"/>
            <a:ext cx="266700" cy="305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6800" y="320071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Every monomial has a variable with degree </a:t>
            </a:r>
            <a:r>
              <a:rPr lang="en-IN" sz="2000" dirty="0" smtClean="0">
                <a:solidFill>
                  <a:srgbClr val="C00000"/>
                </a:solidFill>
              </a:rPr>
              <a:t>≥ 2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079557"/>
            <a:ext cx="754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Projection map.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  f </a:t>
            </a:r>
            <a:r>
              <a:rPr lang="en-IN" sz="2600" i="1" dirty="0">
                <a:solidFill>
                  <a:srgbClr val="C00000"/>
                </a:solidFill>
              </a:rPr>
              <a:t>	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multilinear</a:t>
            </a:r>
            <a:r>
              <a:rPr lang="en-IN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0 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 x ϵ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i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4343400"/>
            <a:ext cx="3429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4252184"/>
            <a:ext cx="0" cy="1674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4400" y="4974848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Projected </a:t>
            </a:r>
            <a:r>
              <a:rPr lang="en-US" sz="2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PD</a:t>
            </a:r>
            <a:r>
              <a:rPr lang="en-US" sz="2600" dirty="0" smtClean="0">
                <a:solidFill>
                  <a:srgbClr val="00B050"/>
                </a:solidFill>
              </a:rPr>
              <a:t> measure map.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5638800"/>
            <a:ext cx="472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:=  dim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 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))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58336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56050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6324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et of multilinear derivatives w.r.t  variables in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Left Brace 24"/>
          <p:cNvSpPr/>
          <p:nvPr/>
        </p:nvSpPr>
        <p:spPr>
          <a:xfrm rot="16200000">
            <a:off x="6420559" y="5963355"/>
            <a:ext cx="193357" cy="5291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1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Consider a slightly general model    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IN" sz="2600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endParaRPr lang="en-IN" sz="22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5715000" y="2895600"/>
            <a:ext cx="266700" cy="3051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76800" y="320071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 smtClean="0"/>
              <a:t>Every monomial has a variable with degree </a:t>
            </a:r>
            <a:r>
              <a:rPr lang="en-IN" sz="2000" dirty="0" smtClean="0">
                <a:solidFill>
                  <a:srgbClr val="C00000"/>
                </a:solidFill>
              </a:rPr>
              <a:t>≥ 2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079557"/>
            <a:ext cx="754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Projection map.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  f </a:t>
            </a:r>
            <a:r>
              <a:rPr lang="en-IN" sz="2600" i="1" dirty="0">
                <a:solidFill>
                  <a:srgbClr val="C00000"/>
                </a:solidFill>
              </a:rPr>
              <a:t>	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multilinear</a:t>
            </a:r>
            <a:r>
              <a:rPr lang="en-IN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0 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for x ϵ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i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IN" sz="2600" i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00B05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343400" y="4343400"/>
            <a:ext cx="34290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4252184"/>
            <a:ext cx="0" cy="1674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14400" y="4974848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Projected </a:t>
            </a:r>
            <a:r>
              <a:rPr lang="en-US" sz="2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PD</a:t>
            </a:r>
            <a:r>
              <a:rPr lang="en-US" sz="2600" dirty="0" smtClean="0">
                <a:solidFill>
                  <a:srgbClr val="00B050"/>
                </a:solidFill>
              </a:rPr>
              <a:t> measure map.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9400" y="5638800"/>
            <a:ext cx="472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:=  dim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 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))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48400" y="58336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56050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600" y="6248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Note.  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400" dirty="0" smtClean="0">
                <a:ea typeface="Cambria Math" panose="02040503050406030204" pitchFamily="18" charset="0"/>
              </a:rPr>
              <a:t>obeys subadditivity as 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400" dirty="0" smtClean="0">
                <a:ea typeface="Cambria Math" panose="02040503050406030204" pitchFamily="18" charset="0"/>
              </a:rPr>
              <a:t> is a fixed 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443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 the measure on the circuit  (for any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US" sz="2800" dirty="0" smtClean="0"/>
              <a:t>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(C)  ≤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+ 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IN" sz="2600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878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 the measure on the circuit  (for any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US" sz="2800" dirty="0" smtClean="0"/>
              <a:t>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(C)  ≤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+ 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IN" sz="2600" baseline="-250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junk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086600" y="2209800"/>
            <a:ext cx="990600" cy="10449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7200" y="1905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3254752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Either setting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= 0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/>
              <a:t>for every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</a:t>
            </a:r>
            <a:r>
              <a:rPr lang="el-GR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S</a:t>
            </a:r>
            <a:r>
              <a:rPr lang="en-US" dirty="0" smtClean="0"/>
              <a:t> makes a monomial zero,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r, restricting to only multilinear monomials gets rid of the monomial.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6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 the measure on the circuit  (for any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US" sz="2800" dirty="0" smtClean="0"/>
              <a:t>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(C)  ≤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209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505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although, 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≠  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 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000" i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000" i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 </a:t>
            </a:r>
            <a:r>
              <a:rPr lang="en-IN" sz="2000" i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000" i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id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8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 the measure on the circuit  (for any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US" sz="2800" dirty="0" smtClean="0"/>
              <a:t>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(C)  ≤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s · </a:t>
            </a:r>
            <a:r>
              <a:rPr lang="en-IN" sz="3600" dirty="0">
                <a:solidFill>
                  <a:srgbClr val="C00000"/>
                </a:solidFill>
                <a:ea typeface="Cambria Math" panose="02040503050406030204" pitchFamily="18" charset="0"/>
              </a:rPr>
              <a:t>( </a:t>
            </a:r>
            <a:r>
              <a:rPr lang="en-IN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endParaRPr lang="en-IN" sz="36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8926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359223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8163" y="2438400"/>
            <a:ext cx="207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</a:rPr>
              <a:t>d</a:t>
            </a:r>
            <a:endParaRPr lang="en-IN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8945" y="2697778"/>
            <a:ext cx="623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C0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853673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 the measure on the circuit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(C)  ≤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s · </a:t>
            </a:r>
            <a:r>
              <a:rPr lang="en-IN" sz="3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</a:t>
            </a:r>
            <a:r>
              <a:rPr lang="en-IN" sz="32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endParaRPr lang="en-IN" sz="3200" i="1" dirty="0">
              <a:solidFill>
                <a:srgbClr val="C00000"/>
              </a:solidFill>
            </a:endParaRPr>
          </a:p>
          <a:p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816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283023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05400" y="4572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5400" y="5029200"/>
            <a:ext cx="304800" cy="36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10200" y="4572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2000" y="4572000"/>
            <a:ext cx="304800" cy="32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382000" y="4899124"/>
            <a:ext cx="304800" cy="490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91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6172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8305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67818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…</a:t>
            </a:r>
            <a:endParaRPr lang="en-IN" dirty="0"/>
          </a:p>
        </p:txBody>
      </p:sp>
      <p:cxnSp>
        <p:nvCxnSpPr>
          <p:cNvPr id="31" name="Straight Arrow Connector 30"/>
          <p:cNvCxnSpPr>
            <a:endCxn id="33" idx="2"/>
          </p:cNvCxnSpPr>
          <p:nvPr/>
        </p:nvCxnSpPr>
        <p:spPr>
          <a:xfrm flipH="1" flipV="1">
            <a:off x="5448300" y="5389904"/>
            <a:ext cx="1181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91000" y="5943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=(d-1)/2</a:t>
            </a:r>
            <a:r>
              <a:rPr lang="en-IN" sz="2000" dirty="0" smtClean="0"/>
              <a:t> alternate layers of variables w.r.t which derivatives are taken </a:t>
            </a:r>
            <a:r>
              <a:rPr lang="en-IN" sz="2000" dirty="0" smtClean="0">
                <a:sym typeface="Wingdings" pitchFamily="2" charset="2"/>
              </a:rPr>
              <a:t> </a:t>
            </a:r>
            <a:r>
              <a:rPr lang="en-IN" sz="2000" b="1" dirty="0" smtClean="0">
                <a:sym typeface="Wingdings" pitchFamily="2" charset="2"/>
              </a:rPr>
              <a:t>call this set </a:t>
            </a:r>
            <a:r>
              <a:rPr lang="en-IN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S</a:t>
            </a:r>
            <a:endParaRPr lang="en-IN" sz="20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0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/>
          <p:cNvSpPr/>
          <p:nvPr/>
        </p:nvSpPr>
        <p:spPr>
          <a:xfrm>
            <a:off x="7924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5" name="Straight Arrow Connector 34"/>
          <p:cNvCxnSpPr>
            <a:endCxn id="28" idx="2"/>
          </p:cNvCxnSpPr>
          <p:nvPr/>
        </p:nvCxnSpPr>
        <p:spPr>
          <a:xfrm flipH="1" flipV="1">
            <a:off x="6210300" y="5389904"/>
            <a:ext cx="419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4" idx="2"/>
          </p:cNvCxnSpPr>
          <p:nvPr/>
        </p:nvCxnSpPr>
        <p:spPr>
          <a:xfrm flipV="1">
            <a:off x="6629400" y="5389904"/>
            <a:ext cx="1333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629400" y="5410200"/>
            <a:ext cx="1714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829300" y="5410200"/>
            <a:ext cx="800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102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62400" y="4800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4400" y="3146048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w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400" y="2435423"/>
            <a:ext cx="207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</a:rPr>
              <a:t>d</a:t>
            </a:r>
            <a:endParaRPr lang="en-IN" sz="14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31182" y="2694801"/>
            <a:ext cx="623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8" name="Freeform 7"/>
          <p:cNvSpPr/>
          <p:nvPr/>
        </p:nvSpPr>
        <p:spPr>
          <a:xfrm>
            <a:off x="1708231" y="3696237"/>
            <a:ext cx="2297099" cy="2356833"/>
          </a:xfrm>
          <a:custGeom>
            <a:avLst/>
            <a:gdLst>
              <a:gd name="connsiteX0" fmla="*/ 210721 w 2297099"/>
              <a:gd name="connsiteY0" fmla="*/ 0 h 2356833"/>
              <a:gd name="connsiteX1" fmla="*/ 197842 w 2297099"/>
              <a:gd name="connsiteY1" fmla="*/ 1120462 h 2356833"/>
              <a:gd name="connsiteX2" fmla="*/ 2297099 w 2297099"/>
              <a:gd name="connsiteY2" fmla="*/ 2356833 h 2356833"/>
              <a:gd name="connsiteX3" fmla="*/ 2297099 w 2297099"/>
              <a:gd name="connsiteY3" fmla="*/ 2356833 h 2356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7099" h="2356833">
                <a:moveTo>
                  <a:pt x="210721" y="0"/>
                </a:moveTo>
                <a:cubicBezTo>
                  <a:pt x="30416" y="363828"/>
                  <a:pt x="-149888" y="727657"/>
                  <a:pt x="197842" y="1120462"/>
                </a:cubicBezTo>
                <a:cubicBezTo>
                  <a:pt x="545572" y="1513268"/>
                  <a:pt x="2297099" y="2356833"/>
                  <a:pt x="2297099" y="2356833"/>
                </a:cubicBezTo>
                <a:lnTo>
                  <a:pt x="2297099" y="235683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848100" y="5791200"/>
            <a:ext cx="157230" cy="2618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6053070"/>
            <a:ext cx="2286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71547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dirty="0" smtClean="0"/>
              <a:t> as in the figure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0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idea at work: 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Apply the measure on the circuit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(C)  ≤ 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k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∑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i1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i2 </a:t>
            </a:r>
            <a:r>
              <a:rPr lang="en-IN" sz="2800" i="1" dirty="0" smtClean="0">
                <a:solidFill>
                  <a:srgbClr val="C00000"/>
                </a:solidFill>
              </a:rPr>
              <a:t>…</a:t>
            </a:r>
            <a:r>
              <a:rPr lang="en-IN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800" i="1" baseline="-25000" dirty="0" smtClean="0">
                <a:solidFill>
                  <a:srgbClr val="C00000"/>
                </a:solidFill>
              </a:rPr>
              <a:t>id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s · </a:t>
            </a:r>
            <a:r>
              <a:rPr lang="en-IN" sz="32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</a:t>
            </a:r>
            <a:r>
              <a:rPr lang="en-IN" sz="32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endParaRPr lang="en-IN" sz="3200" i="1" dirty="0">
              <a:solidFill>
                <a:srgbClr val="C00000"/>
              </a:solidFill>
            </a:endParaRPr>
          </a:p>
          <a:p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8164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2283023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5105400" y="45720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5400" y="5029200"/>
            <a:ext cx="304800" cy="360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10200" y="4572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382000" y="4572000"/>
            <a:ext cx="304800" cy="327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382000" y="4899124"/>
            <a:ext cx="304800" cy="490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91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6172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Rectangle 28"/>
          <p:cNvSpPr/>
          <p:nvPr/>
        </p:nvSpPr>
        <p:spPr>
          <a:xfrm>
            <a:off x="8305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67818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…</a:t>
            </a:r>
            <a:endParaRPr lang="en-IN" dirty="0"/>
          </a:p>
        </p:txBody>
      </p:sp>
      <p:cxnSp>
        <p:nvCxnSpPr>
          <p:cNvPr id="31" name="Straight Arrow Connector 30"/>
          <p:cNvCxnSpPr>
            <a:endCxn id="33" idx="2"/>
          </p:cNvCxnSpPr>
          <p:nvPr/>
        </p:nvCxnSpPr>
        <p:spPr>
          <a:xfrm flipH="1" flipV="1">
            <a:off x="5448300" y="5389904"/>
            <a:ext cx="1181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91000" y="59436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=(d-1)/2</a:t>
            </a:r>
            <a:r>
              <a:rPr lang="en-IN" sz="2000" dirty="0" smtClean="0"/>
              <a:t> alternate layers of variables w.r.t which derivatives are taken </a:t>
            </a:r>
            <a:r>
              <a:rPr lang="en-IN" sz="2000" dirty="0" smtClean="0">
                <a:sym typeface="Wingdings" pitchFamily="2" charset="2"/>
              </a:rPr>
              <a:t> </a:t>
            </a:r>
            <a:r>
              <a:rPr lang="en-IN" sz="2000" b="1" dirty="0" smtClean="0">
                <a:sym typeface="Wingdings" pitchFamily="2" charset="2"/>
              </a:rPr>
              <a:t>call this set </a:t>
            </a:r>
            <a:r>
              <a:rPr lang="en-IN" sz="20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S</a:t>
            </a:r>
            <a:endParaRPr lang="en-IN" sz="2000" b="1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102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ectangle 33"/>
          <p:cNvSpPr/>
          <p:nvPr/>
        </p:nvSpPr>
        <p:spPr>
          <a:xfrm>
            <a:off x="7924800" y="4572000"/>
            <a:ext cx="76200" cy="817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5" name="Straight Arrow Connector 34"/>
          <p:cNvCxnSpPr>
            <a:endCxn id="28" idx="2"/>
          </p:cNvCxnSpPr>
          <p:nvPr/>
        </p:nvCxnSpPr>
        <p:spPr>
          <a:xfrm flipH="1" flipV="1">
            <a:off x="6210300" y="5389904"/>
            <a:ext cx="419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34" idx="2"/>
          </p:cNvCxnSpPr>
          <p:nvPr/>
        </p:nvCxnSpPr>
        <p:spPr>
          <a:xfrm flipV="1">
            <a:off x="6629400" y="5389904"/>
            <a:ext cx="1333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629400" y="5410200"/>
            <a:ext cx="17145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829300" y="5410200"/>
            <a:ext cx="800100" cy="55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102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62400" y="4800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14400" y="3146048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 </a:t>
            </a:r>
            <a:r>
              <a:rPr lang="en-IN" sz="2400" dirty="0" smtClean="0"/>
              <a:t>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PPD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S, k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w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IN" sz="22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400" i="1" dirty="0" smtClean="0">
                <a:solidFill>
                  <a:srgbClr val="C00000"/>
                </a:solidFill>
              </a:rPr>
              <a:t>               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10400" y="2435423"/>
            <a:ext cx="207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</a:rPr>
              <a:t>d</a:t>
            </a:r>
            <a:endParaRPr lang="en-IN" sz="1400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31182" y="2694801"/>
            <a:ext cx="623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0" y="3850957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 smtClean="0"/>
              <a:t> </a:t>
            </a:r>
            <a:r>
              <a:rPr lang="en-IN" sz="2600" dirty="0" smtClean="0">
                <a:solidFill>
                  <a:srgbClr val="00B050"/>
                </a:solidFill>
              </a:rPr>
              <a:t>Top fan-in lower bound:   </a:t>
            </a:r>
            <a:r>
              <a:rPr lang="en-IN" sz="2600" dirty="0" smtClean="0"/>
              <a:t>if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IN" sz="2600" i="1" baseline="-25000" dirty="0" smtClean="0">
                <a:solidFill>
                  <a:srgbClr val="C00000"/>
                </a:solidFill>
              </a:rPr>
              <a:t>  </a:t>
            </a:r>
            <a:r>
              <a:rPr lang="en-IN" sz="2600" dirty="0"/>
              <a:t>then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IN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(d)</a:t>
            </a:r>
            <a:endParaRPr lang="en-IN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8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</a:rPr>
              <a:t>What we learn from the example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/>
              <a:t>Every monomial in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600" i="1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has </a:t>
            </a:r>
            <a:r>
              <a:rPr lang="en-IN" sz="2600" b="1" i="1" dirty="0" smtClean="0"/>
              <a:t>support</a:t>
            </a:r>
            <a:r>
              <a:rPr lang="en-IN" sz="2600" dirty="0" smtClean="0"/>
              <a:t> at most </a:t>
            </a:r>
            <a:r>
              <a:rPr lang="en-IN" sz="2600" dirty="0" smtClean="0">
                <a:solidFill>
                  <a:srgbClr val="C00000"/>
                </a:solidFill>
              </a:rPr>
              <a:t>1</a:t>
            </a:r>
            <a:r>
              <a:rPr lang="en-IN" sz="2600" dirty="0" smtClean="0"/>
              <a:t> 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/>
              <a:t>Every monomial in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600" dirty="0" smtClean="0"/>
              <a:t> has </a:t>
            </a:r>
            <a:r>
              <a:rPr lang="en-IN" sz="2600" b="1" i="1" dirty="0" smtClean="0"/>
              <a:t>degree</a:t>
            </a:r>
            <a:r>
              <a:rPr lang="en-IN" sz="2600" dirty="0" smtClean="0"/>
              <a:t> at most </a:t>
            </a:r>
            <a:r>
              <a:rPr lang="en-IN" sz="26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The projection map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endParaRPr lang="en-IN" sz="2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2672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ow support                           low degree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3810000" y="4371945"/>
            <a:ext cx="1066800" cy="20005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Space of partial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erivatives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95735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  </a:t>
            </a:r>
            <a:r>
              <a:rPr lang="en-US" sz="2600" dirty="0" smtClean="0"/>
              <a:t>=  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Set of all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order derivatives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819400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S〉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=    The vector space spanned by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600" dirty="0" smtClean="0"/>
              <a:t>-linear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combinations of  polynomials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1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What we learn from the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/>
              <a:t>Every monomial in 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600" i="1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has </a:t>
            </a:r>
            <a:r>
              <a:rPr lang="en-IN" sz="2600" b="1" i="1" dirty="0" smtClean="0"/>
              <a:t>support</a:t>
            </a:r>
            <a:r>
              <a:rPr lang="en-IN" sz="2600" dirty="0" smtClean="0"/>
              <a:t> at most </a:t>
            </a:r>
            <a:r>
              <a:rPr lang="en-IN" sz="2600" dirty="0" smtClean="0">
                <a:solidFill>
                  <a:srgbClr val="C00000"/>
                </a:solidFill>
              </a:rPr>
              <a:t>1</a:t>
            </a:r>
            <a:r>
              <a:rPr lang="en-IN" sz="2600" dirty="0" smtClean="0"/>
              <a:t> 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/>
              <a:t>Every monomial in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600" dirty="0" smtClean="0"/>
              <a:t> has </a:t>
            </a:r>
            <a:r>
              <a:rPr lang="en-IN" sz="2600" b="1" i="1" dirty="0" smtClean="0"/>
              <a:t>degree</a:t>
            </a:r>
            <a:r>
              <a:rPr lang="en-IN" sz="2600" dirty="0" smtClean="0"/>
              <a:t> at most </a:t>
            </a:r>
            <a:r>
              <a:rPr lang="en-IN" sz="2600" dirty="0" smtClean="0">
                <a:solidFill>
                  <a:srgbClr val="C00000"/>
                </a:solidFill>
              </a:rPr>
              <a:t>1 </a:t>
            </a:r>
            <a:r>
              <a:rPr lang="en-IN" sz="26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The projection map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 smtClean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rgbClr val="00B050"/>
                </a:solidFill>
              </a:rPr>
              <a:t>Towards  </a:t>
            </a:r>
            <a:r>
              <a:rPr lang="en-US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00B050"/>
                </a:solidFill>
              </a:rPr>
              <a:t>-</a:t>
            </a:r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00B050"/>
                </a:solidFill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∏</a:t>
            </a:r>
            <a:r>
              <a:rPr lang="en-US" sz="2600" dirty="0">
                <a:solidFill>
                  <a:srgbClr val="00B050"/>
                </a:solidFill>
              </a:rPr>
              <a:t>  </a:t>
            </a:r>
            <a:r>
              <a:rPr lang="en-US" sz="2600" dirty="0" smtClean="0">
                <a:solidFill>
                  <a:srgbClr val="00B050"/>
                </a:solidFill>
              </a:rPr>
              <a:t>circuit</a:t>
            </a:r>
            <a:r>
              <a:rPr lang="en-US" sz="2800" dirty="0" smtClean="0">
                <a:solidFill>
                  <a:srgbClr val="00B050"/>
                </a:solidFill>
              </a:rPr>
              <a:t>.</a:t>
            </a:r>
            <a:r>
              <a:rPr lang="en-US" sz="2800" dirty="0" smtClean="0">
                <a:solidFill>
                  <a:schemeClr val="accent1"/>
                </a:solidFill>
              </a:rPr>
              <a:t>  </a:t>
            </a:r>
            <a:r>
              <a:rPr lang="en-US" sz="2600" dirty="0" smtClean="0">
                <a:ea typeface="Cambria Math" panose="02040503050406030204" pitchFamily="18" charset="0"/>
              </a:rPr>
              <a:t>To apply a projection map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we first need to reduce a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</a:rPr>
              <a:t>h</a:t>
            </a:r>
            <a:r>
              <a:rPr lang="en-US" sz="2600" dirty="0">
                <a:solidFill>
                  <a:srgbClr val="C00000"/>
                </a:solidFill>
              </a:rPr>
              <a:t>-</a:t>
            </a:r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C00000"/>
                </a:solidFill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∏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circuit to one with </a:t>
            </a:r>
            <a:r>
              <a:rPr lang="en-US" sz="2600" b="1" dirty="0" smtClean="0"/>
              <a:t>low bottom support</a:t>
            </a:r>
            <a:r>
              <a:rPr lang="en-US" sz="2800" dirty="0" smtClean="0">
                <a:solidFill>
                  <a:schemeClr val="accent1"/>
                </a:solidFill>
              </a:rPr>
              <a:t>.</a:t>
            </a:r>
            <a:endParaRPr lang="en-IN" sz="2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4267200"/>
            <a:ext cx="533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</a:t>
            </a:r>
            <a:r>
              <a:rPr lang="en-US" sz="2000" dirty="0" smtClean="0"/>
              <a:t>ow support                           low degree</a:t>
            </a:r>
            <a:endParaRPr lang="en-US" sz="2000" dirty="0"/>
          </a:p>
        </p:txBody>
      </p:sp>
      <p:sp>
        <p:nvSpPr>
          <p:cNvPr id="5" name="Right Arrow 4"/>
          <p:cNvSpPr/>
          <p:nvPr/>
        </p:nvSpPr>
        <p:spPr>
          <a:xfrm>
            <a:off x="3810000" y="4371945"/>
            <a:ext cx="1066800" cy="200055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2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Homogeneous depth four circuit lower bound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6200" y="4800600"/>
            <a:ext cx="4800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F0"/>
                </a:solidFill>
              </a:rPr>
              <a:t>Kayal</a:t>
            </a:r>
            <a:r>
              <a:rPr lang="en-US" sz="2600" dirty="0" smtClean="0">
                <a:solidFill>
                  <a:srgbClr val="00B0F0"/>
                </a:solidFill>
              </a:rPr>
              <a:t>-</a:t>
            </a:r>
            <a:r>
              <a:rPr lang="en-US" sz="2600" dirty="0" err="1" smtClean="0">
                <a:solidFill>
                  <a:srgbClr val="00B0F0"/>
                </a:solidFill>
              </a:rPr>
              <a:t>Limaye</a:t>
            </a:r>
            <a:r>
              <a:rPr lang="en-US" sz="2600" dirty="0" smtClean="0">
                <a:solidFill>
                  <a:srgbClr val="00B0F0"/>
                </a:solidFill>
              </a:rPr>
              <a:t>-S.-Srinivasan (2014)</a:t>
            </a:r>
            <a:endParaRPr lang="en-US" sz="2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48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Random restriction.</a:t>
            </a:r>
            <a:r>
              <a:rPr lang="en-IN" sz="2600" dirty="0" smtClean="0"/>
              <a:t>   Set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 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IN" sz="2600" dirty="0" smtClean="0"/>
              <a:t> </a:t>
            </a:r>
            <a:r>
              <a:rPr lang="en-IN" sz="2600" dirty="0" err="1" smtClean="0"/>
              <a:t>i.a.r</a:t>
            </a:r>
            <a:r>
              <a:rPr lang="en-IN" sz="2600" dirty="0" smtClean="0"/>
              <a:t> </a:t>
            </a:r>
            <a:r>
              <a:rPr lang="en-IN" sz="2600" dirty="0"/>
              <a:t>with </a:t>
            </a:r>
            <a:r>
              <a:rPr lang="en-IN" sz="2600" dirty="0" smtClean="0"/>
              <a:t>probability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600" i="1" dirty="0" smtClean="0"/>
              <a:t>.</a:t>
            </a:r>
          </a:p>
          <a:p>
            <a:pPr marL="0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                                     </a:t>
            </a:r>
            <a:r>
              <a:rPr lang="en-US" sz="2600" dirty="0" smtClean="0"/>
              <a:t>Call this map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/>
              <a:t>.</a:t>
            </a:r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391400" y="32004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/>
              <a:t>s</a:t>
            </a:r>
            <a:r>
              <a:rPr lang="en-IN" sz="1600" dirty="0" smtClean="0"/>
              <a:t>ufficiently small constant</a:t>
            </a:r>
            <a:endParaRPr lang="en-IN" sz="16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382000" y="2895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42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Random restriction.</a:t>
            </a:r>
            <a:r>
              <a:rPr lang="en-IN" sz="2600" dirty="0" smtClean="0"/>
              <a:t>   Set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Wingdings" pitchFamily="2" charset="2"/>
              </a:rPr>
              <a:t> =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r>
              <a:rPr lang="en-IN" sz="2600" dirty="0" smtClean="0"/>
              <a:t> </a:t>
            </a:r>
            <a:r>
              <a:rPr lang="en-IN" sz="2600" dirty="0" err="1" smtClean="0"/>
              <a:t>i.a.r</a:t>
            </a:r>
            <a:r>
              <a:rPr lang="en-IN" sz="2600" dirty="0" smtClean="0"/>
              <a:t> </a:t>
            </a:r>
            <a:r>
              <a:rPr lang="en-IN" sz="2600" dirty="0"/>
              <a:t>with </a:t>
            </a:r>
            <a:r>
              <a:rPr lang="en-IN" sz="2600" dirty="0" smtClean="0"/>
              <a:t>probability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–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US" sz="2600" i="1" dirty="0" smtClean="0"/>
              <a:t>.</a:t>
            </a:r>
          </a:p>
          <a:p>
            <a:pPr marL="0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                                     </a:t>
            </a:r>
            <a:r>
              <a:rPr lang="en-US" sz="2600" dirty="0" smtClean="0"/>
              <a:t>Call this map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/>
              <a:t>.</a:t>
            </a:r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733800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 err="1" smtClean="0"/>
              <a:t>w.h.p</a:t>
            </a:r>
            <a:r>
              <a:rPr lang="en-US" sz="2600" dirty="0" smtClean="0"/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∑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.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…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 smtClean="0"/>
              <a:t>is a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 for a suitable choice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IN" sz="2600" dirty="0" smtClean="0"/>
              <a:t>.</a:t>
            </a:r>
            <a:endParaRPr lang="en-IN" sz="2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6" name="Left Brace 5"/>
          <p:cNvSpPr/>
          <p:nvPr/>
        </p:nvSpPr>
        <p:spPr>
          <a:xfrm rot="16200000">
            <a:off x="2038350" y="4324350"/>
            <a:ext cx="228600" cy="723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4876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um of product of support-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dirty="0" smtClean="0"/>
              <a:t> polynomials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40356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err="1" smtClean="0">
                <a:solidFill>
                  <a:srgbClr val="C00000"/>
                </a:solidFill>
              </a:rPr>
              <a:t>i</a:t>
            </a:r>
            <a:endParaRPr lang="en-IN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32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 err="1" smtClean="0"/>
              <a:t>w.h.p</a:t>
            </a:r>
            <a:r>
              <a:rPr lang="en-US" sz="2600" dirty="0" smtClean="0"/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∑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.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…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 smtClean="0"/>
              <a:t>is a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 for a suitable choice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IN" sz="2600" dirty="0" smtClean="0"/>
              <a:t>.</a:t>
            </a:r>
            <a:endParaRPr lang="en-IN" sz="2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62400"/>
            <a:ext cx="5943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i="1" dirty="0" smtClean="0">
                <a:solidFill>
                  <a:srgbClr val="C00000"/>
                </a:solidFill>
              </a:rPr>
              <a:t>                    </a:t>
            </a:r>
            <a:r>
              <a:rPr lang="en-IN" sz="2000" dirty="0" smtClean="0">
                <a:solidFill>
                  <a:srgbClr val="C00000"/>
                </a:solidFill>
                <a:latin typeface="Comic Sans MS" panose="030F0702030302020204" pitchFamily="66" charset="0"/>
                <a:cs typeface="Sakkal Majalla" panose="02000000000000000000" pitchFamily="2" charset="-78"/>
              </a:rPr>
              <a:t>S</a:t>
            </a:r>
            <a:r>
              <a:rPr lang="en-IN" sz="2000" dirty="0" smtClean="0"/>
              <a:t> := total no. of monomials in the </a:t>
            </a:r>
            <a:r>
              <a:rPr lang="en-IN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IN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’s</a:t>
            </a:r>
            <a:endParaRPr lang="en-IN" sz="20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i="1" dirty="0" smtClean="0">
              <a:solidFill>
                <a:srgbClr val="C00000"/>
              </a:solidFill>
            </a:endParaRPr>
          </a:p>
          <a:p>
            <a:r>
              <a:rPr lang="en-IN" i="1" dirty="0" smtClean="0"/>
              <a:t>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962400"/>
            <a:ext cx="7239000" cy="2364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9019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 err="1" smtClean="0"/>
              <a:t>w.h.p</a:t>
            </a:r>
            <a:r>
              <a:rPr lang="en-US" sz="2600" dirty="0" smtClean="0"/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∑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.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…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 smtClean="0"/>
              <a:t>is a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 for a suitable choice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IN" sz="2600" dirty="0" smtClean="0"/>
              <a:t>.</a:t>
            </a:r>
            <a:endParaRPr lang="en-IN" sz="2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62400"/>
            <a:ext cx="5943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i="1" dirty="0" smtClean="0">
                <a:solidFill>
                  <a:srgbClr val="C00000"/>
                </a:solidFill>
              </a:rPr>
              <a:t>                    </a:t>
            </a:r>
            <a:r>
              <a:rPr lang="en-IN" sz="2000" dirty="0" smtClean="0">
                <a:solidFill>
                  <a:srgbClr val="C00000"/>
                </a:solidFill>
                <a:latin typeface="Comic Sans MS" panose="030F0702030302020204" pitchFamily="66" charset="0"/>
                <a:cs typeface="Sakkal Majalla" panose="02000000000000000000" pitchFamily="2" charset="-78"/>
              </a:rPr>
              <a:t>S</a:t>
            </a:r>
            <a:r>
              <a:rPr lang="en-IN" sz="2000" dirty="0" smtClean="0"/>
              <a:t> := total no. of monomials in circuit 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</a:p>
          <a:p>
            <a:endParaRPr lang="en-IN" i="1" dirty="0" smtClean="0">
              <a:solidFill>
                <a:srgbClr val="C00000"/>
              </a:solidFill>
            </a:endParaRPr>
          </a:p>
          <a:p>
            <a:r>
              <a:rPr lang="en-IN" i="1" dirty="0" smtClean="0"/>
              <a:t>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962400"/>
            <a:ext cx="7239000" cy="2364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499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 err="1" smtClean="0"/>
              <a:t>w.h.p</a:t>
            </a:r>
            <a:r>
              <a:rPr lang="en-US" sz="2600" dirty="0" smtClean="0"/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∑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.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…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 smtClean="0"/>
              <a:t>is a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 for a suitable choice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IN" sz="2600" dirty="0" smtClean="0"/>
              <a:t>.</a:t>
            </a:r>
            <a:endParaRPr lang="en-IN" sz="2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62400"/>
            <a:ext cx="5943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i="1" dirty="0" smtClean="0">
                <a:solidFill>
                  <a:srgbClr val="C00000"/>
                </a:solidFill>
              </a:rPr>
              <a:t>                    </a:t>
            </a:r>
            <a:r>
              <a:rPr lang="en-IN" sz="2000" dirty="0" smtClean="0">
                <a:solidFill>
                  <a:srgbClr val="C00000"/>
                </a:solidFill>
                <a:latin typeface="Comic Sans MS" panose="030F0702030302020204" pitchFamily="66" charset="0"/>
                <a:cs typeface="Sakkal Majalla" panose="02000000000000000000" pitchFamily="2" charset="-78"/>
              </a:rPr>
              <a:t>S</a:t>
            </a:r>
            <a:r>
              <a:rPr lang="en-IN" sz="2000" dirty="0" smtClean="0"/>
              <a:t> := total “sparsity” of circuit 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</a:p>
          <a:p>
            <a:endParaRPr lang="en-IN" i="1" dirty="0" smtClean="0">
              <a:solidFill>
                <a:srgbClr val="C00000"/>
              </a:solidFill>
            </a:endParaRPr>
          </a:p>
          <a:p>
            <a:r>
              <a:rPr lang="en-IN" i="1" dirty="0" smtClean="0"/>
              <a:t>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962400"/>
            <a:ext cx="7239000" cy="2364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730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 err="1" smtClean="0"/>
              <a:t>w.h.p</a:t>
            </a:r>
            <a:r>
              <a:rPr lang="en-US" sz="2600" dirty="0" smtClean="0"/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∑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.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…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 smtClean="0"/>
              <a:t>is a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 for a suitable choice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IN" sz="2600" dirty="0" smtClean="0"/>
              <a:t>.</a:t>
            </a:r>
            <a:endParaRPr lang="en-IN" sz="2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962400"/>
            <a:ext cx="7239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i="1" dirty="0" smtClean="0">
                <a:solidFill>
                  <a:srgbClr val="C00000"/>
                </a:solidFill>
              </a:rPr>
              <a:t>                               </a:t>
            </a:r>
            <a:r>
              <a:rPr lang="en-IN" sz="2000" dirty="0" smtClean="0">
                <a:solidFill>
                  <a:srgbClr val="C00000"/>
                </a:solidFill>
                <a:latin typeface="Comic Sans MS" panose="030F0702030302020204" pitchFamily="66" charset="0"/>
                <a:cs typeface="Sakkal Majalla" panose="02000000000000000000" pitchFamily="2" charset="-78"/>
              </a:rPr>
              <a:t>S</a:t>
            </a:r>
            <a:r>
              <a:rPr lang="en-IN" sz="2000" dirty="0" smtClean="0"/>
              <a:t> := </a:t>
            </a:r>
            <a:r>
              <a:rPr lang="en-IN" sz="2000" dirty="0"/>
              <a:t>total no. of monomials in circuit 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endParaRPr lang="en-IN" sz="20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IN" sz="2000" i="1" dirty="0"/>
              <a:t> </a:t>
            </a:r>
            <a:r>
              <a:rPr lang="en-IN" sz="2600" i="1" dirty="0" err="1"/>
              <a:t>Pr</a:t>
            </a:r>
            <a:r>
              <a:rPr lang="en-IN" sz="2600" dirty="0"/>
              <a:t> [</a:t>
            </a:r>
            <a:r>
              <a:rPr lang="en-IN" sz="2000" dirty="0"/>
              <a:t> there’s a monomial in </a:t>
            </a:r>
            <a:r>
              <a:rPr lang="el-GR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0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</a:t>
            </a:r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/>
              <a:t>with support 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t</a:t>
            </a:r>
            <a:r>
              <a:rPr lang="en-IN" sz="2000" dirty="0"/>
              <a:t> </a:t>
            </a:r>
            <a:r>
              <a:rPr lang="en-IN" sz="2600" dirty="0"/>
              <a:t>]</a:t>
            </a:r>
            <a:r>
              <a:rPr lang="en-IN" sz="2000" dirty="0"/>
              <a:t> </a:t>
            </a:r>
            <a:r>
              <a:rPr lang="en-IN" sz="2000" dirty="0" smtClean="0"/>
              <a:t> 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000" dirty="0" smtClean="0"/>
              <a:t>  </a:t>
            </a:r>
            <a:r>
              <a:rPr lang="en-IN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 </a:t>
            </a:r>
            <a:r>
              <a:rPr lang="en-IN" sz="2000" i="1" dirty="0" smtClean="0">
                <a:solidFill>
                  <a:srgbClr val="C00000"/>
                </a:solidFill>
              </a:rPr>
              <a:t>· 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IN" sz="20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IN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endParaRPr lang="en-IN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000" i="1" dirty="0"/>
          </a:p>
          <a:p>
            <a:r>
              <a:rPr lang="en-IN" sz="2000" dirty="0" smtClean="0">
                <a:solidFill>
                  <a:srgbClr val="00B050"/>
                </a:solidFill>
              </a:rPr>
              <a:t>Observation.</a:t>
            </a:r>
            <a:r>
              <a:rPr lang="en-IN" sz="2000" i="1" dirty="0" smtClean="0"/>
              <a:t>  </a:t>
            </a:r>
            <a:r>
              <a:rPr lang="en-IN" sz="2000" dirty="0" smtClean="0"/>
              <a:t>Unless </a:t>
            </a:r>
            <a:r>
              <a:rPr lang="en-IN" sz="20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&gt;  n</a:t>
            </a:r>
            <a:r>
              <a:rPr lang="el-GR" sz="20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</a:t>
            </a:r>
            <a:r>
              <a:rPr lang="en-IN" sz="20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/2 . t </a:t>
            </a:r>
            <a:r>
              <a:rPr lang="en-IN" sz="2000" dirty="0" smtClean="0"/>
              <a:t>, </a:t>
            </a:r>
            <a:r>
              <a:rPr lang="en-IN" sz="2000" dirty="0" err="1" smtClean="0"/>
              <a:t>w.h.p</a:t>
            </a:r>
            <a:r>
              <a:rPr lang="en-IN" sz="2000" dirty="0" smtClean="0"/>
              <a:t>   </a:t>
            </a:r>
            <a:r>
              <a:rPr lang="el-GR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0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000" dirty="0" smtClean="0">
                <a:ea typeface="Cambria Math" panose="02040503050406030204" pitchFamily="18" charset="0"/>
              </a:rPr>
              <a:t>is a</a:t>
            </a:r>
            <a:r>
              <a:rPr lang="en-IN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0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000" dirty="0">
                <a:solidFill>
                  <a:srgbClr val="C00000"/>
                </a:solidFill>
              </a:rPr>
              <a:t> </a:t>
            </a:r>
            <a:r>
              <a:rPr lang="en-IN" sz="2000" dirty="0"/>
              <a:t>circuit </a:t>
            </a:r>
            <a:endParaRPr lang="en-IN" sz="20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i="1" dirty="0" smtClean="0">
              <a:solidFill>
                <a:srgbClr val="C00000"/>
              </a:solidFill>
            </a:endParaRPr>
          </a:p>
          <a:p>
            <a:r>
              <a:rPr lang="en-IN" i="1" dirty="0" smtClean="0"/>
              <a:t>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962400"/>
            <a:ext cx="7239000" cy="23649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334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From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 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accent1"/>
                </a:solidFill>
              </a:rPr>
              <a:t>to  </a:t>
            </a:r>
            <a:r>
              <a:rPr lang="en-US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600" dirty="0"/>
              <a:t>Let     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IN" sz="2600" dirty="0"/>
              <a:t>be a </a:t>
            </a:r>
            <a:r>
              <a:rPr lang="en-IN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/>
              <a:t>circuit.</a:t>
            </a:r>
          </a:p>
          <a:p>
            <a:endParaRPr lang="en-IN" sz="2600" dirty="0" smtClean="0"/>
          </a:p>
          <a:p>
            <a:pPr marL="0" indent="0">
              <a:buNone/>
            </a:pPr>
            <a:endParaRPr lang="en-IN" sz="2600" dirty="0" smtClean="0"/>
          </a:p>
          <a:p>
            <a:pPr marL="0" indent="0">
              <a:buNone/>
            </a:pPr>
            <a:r>
              <a:rPr lang="en-IN" sz="2600" dirty="0" smtClean="0"/>
              <a:t>	</a:t>
            </a:r>
            <a:endParaRPr lang="en-IN" sz="2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1447800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s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1963579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 smtClean="0">
                <a:solidFill>
                  <a:srgbClr val="C00000"/>
                </a:solidFill>
              </a:rPr>
              <a:t>i=1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7848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r>
              <a:rPr lang="en-US" sz="2600" dirty="0" smtClean="0"/>
              <a:t>Then </a:t>
            </a:r>
            <a:r>
              <a:rPr lang="en-US" sz="2600" dirty="0" err="1" smtClean="0"/>
              <a:t>w.h.p</a:t>
            </a:r>
            <a:r>
              <a:rPr lang="en-US" sz="2600" dirty="0" smtClean="0"/>
              <a:t> 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∑ 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.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IN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…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IN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IN" sz="2600" dirty="0" smtClean="0"/>
              <a:t>is a </a:t>
            </a:r>
            <a:r>
              <a:rPr lang="en-IN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 for a suitable choice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IN" sz="2600" dirty="0" smtClean="0"/>
              <a:t>.</a:t>
            </a:r>
            <a:endParaRPr lang="en-IN" sz="26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927157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Summary of random restriction: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4648200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Unless the circuit is large,  random restriction weakens a </a:t>
            </a:r>
            <a:r>
              <a:rPr lang="en-IN" sz="24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 </a:t>
            </a:r>
            <a:r>
              <a:rPr lang="en-US" sz="2400" dirty="0" smtClean="0"/>
              <a:t>circuit </a:t>
            </a:r>
            <a:r>
              <a:rPr lang="en-US" sz="2400" dirty="0" smtClean="0">
                <a:ea typeface="Cambria Math" panose="02040503050406030204" pitchFamily="18" charset="0"/>
              </a:rPr>
              <a:t>to a </a:t>
            </a:r>
            <a:r>
              <a:rPr lang="en-IN" sz="24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ea typeface="Cambria Math" panose="02040503050406030204" pitchFamily="18" charset="0"/>
              </a:rPr>
              <a:t>circuit.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ea typeface="Cambria Math" panose="02040503050406030204" pitchFamily="18" charset="0"/>
              </a:rPr>
              <a:t>A ‘hard’ polynomial should remain sufficiently ‘hard’ </a:t>
            </a:r>
            <a:r>
              <a:rPr lang="en-US" sz="2400" dirty="0" err="1" smtClean="0">
                <a:ea typeface="Cambria Math" panose="02040503050406030204" pitchFamily="18" charset="0"/>
              </a:rPr>
              <a:t>w.h.p</a:t>
            </a:r>
            <a:r>
              <a:rPr lang="en-US" sz="2400" dirty="0" smtClean="0">
                <a:ea typeface="Cambria Math" panose="02040503050406030204" pitchFamily="18" charset="0"/>
              </a:rPr>
              <a:t> under random restriction.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662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 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6868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 smtClean="0"/>
              <a:t>     </a:t>
            </a:r>
            <a:endParaRPr lang="en-IN" sz="24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dirty="0" smtClean="0">
                <a:solidFill>
                  <a:srgbClr val="00B050"/>
                </a:solidFill>
              </a:rPr>
              <a:t>Observation:</a:t>
            </a:r>
            <a:r>
              <a:rPr lang="en-IN" sz="2600" dirty="0" smtClean="0"/>
              <a:t> 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top fan-in </a:t>
            </a:r>
            <a:r>
              <a:rPr lang="en-IN" sz="2600" dirty="0" smtClean="0"/>
              <a:t>lower bound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endParaRPr lang="en-IN" sz="2600" dirty="0">
              <a:solidFill>
                <a:srgbClr val="C00000"/>
              </a:solidFill>
            </a:endParaRPr>
          </a:p>
          <a:p>
            <a:pPr algn="just"/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size </a:t>
            </a:r>
            <a:r>
              <a:rPr lang="en-IN" sz="2600" dirty="0" smtClean="0"/>
              <a:t>lower bound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 {n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 </a:t>
            </a:r>
            <a:r>
              <a:rPr lang="en-IN" sz="2600" dirty="0" smtClean="0"/>
              <a:t>for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endParaRPr lang="en-IN" sz="2600" i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228600" cy="533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1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Space of partial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erivatives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95735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  </a:t>
            </a:r>
            <a:r>
              <a:rPr lang="en-US" sz="2600" dirty="0" smtClean="0"/>
              <a:t>=  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Set of all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order derivatives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2819400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S〉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=    The vector space spanned by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600" dirty="0" smtClean="0"/>
              <a:t>-linear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combinations of  polynomials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217313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Definition: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f〉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284113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Property: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smtClean="0"/>
              <a:t>(Sub-additive)</a:t>
            </a:r>
            <a:r>
              <a:rPr lang="en-US" sz="2600" dirty="0" smtClean="0">
                <a:solidFill>
                  <a:srgbClr val="0033CC"/>
                </a:solidFill>
              </a:rPr>
              <a:t>     </a:t>
            </a:r>
          </a:p>
          <a:p>
            <a:r>
              <a:rPr lang="en-US" sz="2600" dirty="0">
                <a:solidFill>
                  <a:srgbClr val="0033CC"/>
                </a:solidFill>
              </a:rPr>
              <a:t> </a:t>
            </a:r>
            <a:r>
              <a:rPr lang="en-US" sz="2600" dirty="0" smtClean="0">
                <a:solidFill>
                  <a:srgbClr val="0033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7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 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6868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 smtClean="0"/>
              <a:t>     </a:t>
            </a:r>
            <a:endParaRPr lang="en-IN" sz="24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dirty="0" smtClean="0">
                <a:solidFill>
                  <a:srgbClr val="00B050"/>
                </a:solidFill>
              </a:rPr>
              <a:t>Observation:</a:t>
            </a:r>
            <a:r>
              <a:rPr lang="en-IN" sz="2600" dirty="0" smtClean="0"/>
              <a:t> 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top fan-in </a:t>
            </a:r>
            <a:r>
              <a:rPr lang="en-IN" sz="2600" dirty="0" smtClean="0"/>
              <a:t>lower bound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endParaRPr lang="en-IN" sz="2600" dirty="0">
              <a:solidFill>
                <a:srgbClr val="C00000"/>
              </a:solidFill>
            </a:endParaRPr>
          </a:p>
          <a:p>
            <a:pPr algn="just"/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size </a:t>
            </a:r>
            <a:r>
              <a:rPr lang="en-IN" sz="2600" dirty="0" smtClean="0"/>
              <a:t>lower bound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 {n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 </a:t>
            </a:r>
            <a:r>
              <a:rPr lang="en-IN" sz="2600" dirty="0" smtClean="0"/>
              <a:t>for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endParaRPr lang="en-IN" sz="2600" i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228600" cy="533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4972050" y="4324352"/>
            <a:ext cx="266701" cy="4571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81500" y="4800600"/>
            <a:ext cx="407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“sparsity” lower bound if random restriction fails.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193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 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6868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 smtClean="0"/>
              <a:t>     </a:t>
            </a:r>
            <a:endParaRPr lang="en-IN" sz="24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dirty="0" smtClean="0">
                <a:solidFill>
                  <a:srgbClr val="00B050"/>
                </a:solidFill>
              </a:rPr>
              <a:t>Observation:</a:t>
            </a:r>
            <a:r>
              <a:rPr lang="en-IN" sz="2600" dirty="0" smtClean="0"/>
              <a:t> 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top fan-in </a:t>
            </a:r>
            <a:r>
              <a:rPr lang="en-IN" sz="2600" dirty="0" smtClean="0"/>
              <a:t>lower bound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endParaRPr lang="en-IN" sz="2600" dirty="0">
              <a:solidFill>
                <a:srgbClr val="C00000"/>
              </a:solidFill>
            </a:endParaRPr>
          </a:p>
          <a:p>
            <a:pPr algn="just"/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size </a:t>
            </a:r>
            <a:r>
              <a:rPr lang="en-IN" sz="2600" dirty="0" smtClean="0"/>
              <a:t>lower bound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min {n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 </a:t>
            </a:r>
            <a:r>
              <a:rPr lang="en-IN" sz="2600" dirty="0" smtClean="0"/>
              <a:t>for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endParaRPr lang="en-IN" sz="2600" i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228600" cy="533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5942462" y="4170809"/>
            <a:ext cx="249931" cy="70484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81500" y="4800600"/>
            <a:ext cx="407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</a:t>
            </a:r>
            <a:r>
              <a:rPr lang="en-US" sz="2000" dirty="0" smtClean="0"/>
              <a:t>op fan-in lower bound if random restriction succeeds.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0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 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6868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 smtClean="0"/>
              <a:t>     </a:t>
            </a:r>
            <a:endParaRPr lang="en-IN" sz="24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dirty="0" smtClean="0">
                <a:solidFill>
                  <a:srgbClr val="00B050"/>
                </a:solidFill>
              </a:rPr>
              <a:t>Observation:</a:t>
            </a:r>
            <a:r>
              <a:rPr lang="en-IN" sz="2600" dirty="0" smtClean="0"/>
              <a:t> 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top fan-in </a:t>
            </a:r>
            <a:r>
              <a:rPr lang="en-IN" sz="2600" dirty="0" smtClean="0"/>
              <a:t>lower bound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endParaRPr lang="en-IN" sz="2600" dirty="0">
              <a:solidFill>
                <a:srgbClr val="C00000"/>
              </a:solidFill>
            </a:endParaRPr>
          </a:p>
          <a:p>
            <a:pPr algn="just"/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size </a:t>
            </a:r>
            <a:r>
              <a:rPr lang="en-IN" sz="2600" dirty="0" smtClean="0"/>
              <a:t>lower bound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(√d)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/>
              <a:t>for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endParaRPr lang="en-IN" sz="2600" i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228600" cy="533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0600" y="4724400"/>
            <a:ext cx="407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…setting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= √d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3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 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6868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 smtClean="0"/>
              <a:t>     </a:t>
            </a:r>
            <a:endParaRPr lang="en-IN" sz="24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dirty="0" smtClean="0">
                <a:solidFill>
                  <a:srgbClr val="00B050"/>
                </a:solidFill>
              </a:rPr>
              <a:t>Observation:</a:t>
            </a:r>
            <a:r>
              <a:rPr lang="en-IN" sz="2600" dirty="0" smtClean="0"/>
              <a:t> 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top fan-in </a:t>
            </a:r>
            <a:r>
              <a:rPr lang="en-IN" sz="2600" dirty="0" smtClean="0"/>
              <a:t>lower bound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endParaRPr lang="en-IN" sz="2600" dirty="0">
              <a:solidFill>
                <a:srgbClr val="C00000"/>
              </a:solidFill>
            </a:endParaRPr>
          </a:p>
          <a:p>
            <a:pPr algn="just"/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size </a:t>
            </a:r>
            <a:r>
              <a:rPr lang="en-IN" sz="2600" dirty="0" smtClean="0"/>
              <a:t>lower bound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(√d)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/>
              <a:t>for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endParaRPr lang="en-IN" sz="2600" i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228600" cy="533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181600"/>
            <a:ext cx="7772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Note:</a:t>
            </a:r>
            <a:r>
              <a:rPr lang="en-US" sz="2600" dirty="0" smtClean="0"/>
              <a:t>  We know how to prove top fan-in lower bound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for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circuits.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5943600"/>
            <a:ext cx="152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0" y="6096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…bottom degree (instead of support) bounded by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6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Prove 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743200"/>
            <a:ext cx="8686800" cy="1752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600" dirty="0" smtClean="0"/>
              <a:t>     </a:t>
            </a:r>
            <a:endParaRPr lang="en-IN" sz="2400" dirty="0" smtClean="0">
              <a:solidFill>
                <a:srgbClr val="00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0772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600" dirty="0" smtClean="0">
                <a:solidFill>
                  <a:srgbClr val="00B050"/>
                </a:solidFill>
              </a:rPr>
              <a:t>Observation:</a:t>
            </a:r>
            <a:r>
              <a:rPr lang="en-IN" sz="2600" dirty="0" smtClean="0"/>
              <a:t> 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top fan-in </a:t>
            </a:r>
            <a:r>
              <a:rPr lang="en-IN" sz="2600" dirty="0" smtClean="0"/>
              <a:t>lower bound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endParaRPr lang="en-IN" sz="2600" dirty="0">
              <a:solidFill>
                <a:srgbClr val="C00000"/>
              </a:solidFill>
            </a:endParaRPr>
          </a:p>
          <a:p>
            <a:pPr algn="just"/>
            <a:endParaRPr lang="en-IN" sz="2600" dirty="0" smtClean="0">
              <a:solidFill>
                <a:srgbClr val="C00000"/>
              </a:solidFill>
            </a:endParaRPr>
          </a:p>
          <a:p>
            <a:pPr algn="just"/>
            <a:r>
              <a:rPr lang="en-IN" sz="2600" dirty="0" smtClean="0"/>
              <a:t>    A </a:t>
            </a:r>
            <a:r>
              <a:rPr lang="en-IN" sz="2600" b="1" dirty="0" smtClean="0"/>
              <a:t>size </a:t>
            </a:r>
            <a:r>
              <a:rPr lang="en-IN" sz="2600" dirty="0" smtClean="0"/>
              <a:t>lower bound of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(√d)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IN" sz="2600" dirty="0" smtClean="0"/>
              <a:t>for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endParaRPr lang="en-IN" sz="2600" i="1" dirty="0">
              <a:solidFill>
                <a:srgbClr val="C000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67200" y="3352800"/>
            <a:ext cx="228600" cy="5334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5181600"/>
            <a:ext cx="7772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Next step:</a:t>
            </a:r>
            <a:r>
              <a:rPr lang="en-US" sz="2600" dirty="0" smtClean="0"/>
              <a:t>  “Reduce”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IN" sz="2600" dirty="0" smtClean="0">
                <a:solidFill>
                  <a:srgbClr val="C00000"/>
                </a:solidFill>
              </a:rPr>
              <a:t> </a:t>
            </a:r>
            <a:r>
              <a:rPr lang="en-IN" sz="2600" dirty="0" smtClean="0"/>
              <a:t>circuits to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IN" sz="2600" dirty="0">
                <a:solidFill>
                  <a:srgbClr val="C00000"/>
                </a:solidFill>
              </a:rPr>
              <a:t> </a:t>
            </a:r>
            <a:endParaRPr lang="en-IN" sz="2600" dirty="0" smtClean="0">
              <a:solidFill>
                <a:srgbClr val="C00000"/>
              </a:solidFill>
            </a:endParaRPr>
          </a:p>
          <a:p>
            <a:r>
              <a:rPr lang="en-IN" sz="2600" dirty="0">
                <a:solidFill>
                  <a:srgbClr val="C00000"/>
                </a:solidFill>
              </a:rPr>
              <a:t> </a:t>
            </a:r>
            <a:r>
              <a:rPr lang="en-IN" sz="2600" dirty="0" smtClean="0">
                <a:solidFill>
                  <a:srgbClr val="C00000"/>
                </a:solidFill>
              </a:rPr>
              <a:t>                    </a:t>
            </a:r>
            <a:r>
              <a:rPr lang="en-IN" sz="2600" dirty="0" smtClean="0"/>
              <a:t>circuits </a:t>
            </a:r>
            <a:r>
              <a:rPr lang="en-IN" sz="2600" dirty="0" smtClean="0"/>
              <a:t>with the help </a:t>
            </a:r>
            <a:r>
              <a:rPr lang="en-IN" sz="2600" dirty="0" smtClean="0"/>
              <a:t>of </a:t>
            </a:r>
            <a:r>
              <a:rPr lang="en-IN" sz="2600" b="1" dirty="0" smtClean="0"/>
              <a:t>projection</a:t>
            </a:r>
            <a:r>
              <a:rPr lang="en-IN" sz="2600" dirty="0" smtClean="0"/>
              <a:t>.</a:t>
            </a:r>
            <a:endParaRPr lang="en-US" sz="2600" dirty="0" smtClean="0"/>
          </a:p>
          <a:p>
            <a:r>
              <a:rPr lang="en-US" sz="2600" dirty="0"/>
              <a:t> </a:t>
            </a:r>
            <a:r>
              <a:rPr lang="en-US" sz="2600" dirty="0" smtClean="0"/>
              <a:t>        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9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simple projection map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Projection map: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895600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(g)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:=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smtClean="0"/>
              <a:t>sum of the multilinear monomials in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984248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smtClean="0"/>
              <a:t>If every monomial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600" dirty="0" smtClean="0"/>
              <a:t> has support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 smtClean="0">
                <a:ea typeface="Cambria Math" panose="02040503050406030204" pitchFamily="18" charset="0"/>
              </a:rPr>
              <a:t>then </a:t>
            </a:r>
          </a:p>
          <a:p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         every monomial of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(g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 smtClean="0">
                <a:ea typeface="Cambria Math" panose="02040503050406030204" pitchFamily="18" charset="0"/>
              </a:rPr>
              <a:t>has degree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t.</a:t>
            </a:r>
            <a:endParaRPr lang="en-US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43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Projected Shifted Partials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8229600" cy="53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(f)  :=  dim (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)</a:t>
            </a:r>
            <a:endParaRPr lang="en-IN" sz="24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5619750" y="2133600"/>
            <a:ext cx="381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8200" y="27432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multilinear shifts of degree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453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Projected Shifted Partials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8229600" cy="53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(f)  :=  dim (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)</a:t>
            </a:r>
            <a:endParaRPr lang="en-IN" sz="24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908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Subadditivity</a:t>
            </a:r>
            <a:r>
              <a:rPr lang="en-US" sz="26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3200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4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191000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How large can </a:t>
            </a:r>
            <a:r>
              <a:rPr lang="en-US" sz="2600" dirty="0" smtClean="0">
                <a:solidFill>
                  <a:srgbClr val="00B05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dirty="0" smtClean="0">
                <a:solidFill>
                  <a:srgbClr val="00B050"/>
                </a:solidFill>
              </a:rPr>
              <a:t> be?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5181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31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1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31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(f)  ≤  </a:t>
            </a:r>
            <a:r>
              <a:rPr lang="en-IN" sz="3100" dirty="0">
                <a:solidFill>
                  <a:srgbClr val="C00000"/>
                </a:solidFill>
              </a:rPr>
              <a:t>min </a:t>
            </a:r>
            <a:r>
              <a:rPr lang="en-IN" sz="4200" dirty="0" smtClean="0">
                <a:solidFill>
                  <a:srgbClr val="C00000"/>
                </a:solidFill>
              </a:rPr>
              <a:t>  (  )·(  </a:t>
            </a:r>
            <a:r>
              <a:rPr lang="en-IN" sz="4200" dirty="0">
                <a:solidFill>
                  <a:srgbClr val="C00000"/>
                </a:solidFill>
              </a:rPr>
              <a:t>) , </a:t>
            </a:r>
            <a:r>
              <a:rPr lang="en-IN" sz="4200" dirty="0" smtClean="0">
                <a:solidFill>
                  <a:srgbClr val="C00000"/>
                </a:solidFill>
              </a:rPr>
              <a:t>(        )  </a:t>
            </a:r>
            <a:endParaRPr lang="en-IN" sz="42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510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5410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5376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510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5410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d - 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04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Projected Shifted Partials 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57400" y="1676400"/>
            <a:ext cx="8229600" cy="533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(f)  :=  dim (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)</a:t>
            </a:r>
            <a:endParaRPr lang="en-IN" sz="24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590800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Subadditivity</a:t>
            </a:r>
            <a:r>
              <a:rPr lang="en-US" sz="26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3200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4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191000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How large can </a:t>
            </a:r>
            <a:r>
              <a:rPr lang="en-US" sz="2600" dirty="0" smtClean="0">
                <a:solidFill>
                  <a:srgbClr val="00B05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dirty="0" smtClean="0">
                <a:solidFill>
                  <a:srgbClr val="00B050"/>
                </a:solidFill>
              </a:rPr>
              <a:t> be?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5181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1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31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1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31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(f)  ≤  </a:t>
            </a:r>
            <a:r>
              <a:rPr lang="en-IN" sz="3100" dirty="0">
                <a:solidFill>
                  <a:srgbClr val="C00000"/>
                </a:solidFill>
              </a:rPr>
              <a:t>min </a:t>
            </a:r>
            <a:r>
              <a:rPr lang="en-IN" sz="4200" dirty="0" smtClean="0">
                <a:solidFill>
                  <a:srgbClr val="C00000"/>
                </a:solidFill>
              </a:rPr>
              <a:t>  (  )·(  </a:t>
            </a:r>
            <a:r>
              <a:rPr lang="en-IN" sz="4200" dirty="0">
                <a:solidFill>
                  <a:srgbClr val="C00000"/>
                </a:solidFill>
              </a:rPr>
              <a:t>) , </a:t>
            </a:r>
            <a:r>
              <a:rPr lang="en-IN" sz="4200" dirty="0" smtClean="0">
                <a:solidFill>
                  <a:srgbClr val="C00000"/>
                </a:solidFill>
              </a:rPr>
              <a:t>(        )  </a:t>
            </a:r>
            <a:endParaRPr lang="en-IN" sz="42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510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5410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10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5376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5105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7400" y="54102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d - 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8600" y="60198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…assume that there’s an explicit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000" dirty="0" smtClean="0"/>
              <a:t> with highest possible </a:t>
            </a:r>
            <a:r>
              <a:rPr lang="en-US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PSPD</a:t>
            </a:r>
            <a:endParaRPr lang="en-US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58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“Reducing”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17357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657600" y="2286000"/>
            <a:ext cx="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4600" y="2873514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upport of every monomial in every </a:t>
            </a:r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smtClean="0">
                <a:ea typeface="Cambria Math" panose="02040503050406030204" pitchFamily="18" charset="0"/>
              </a:rPr>
              <a:t>is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smtClean="0"/>
              <a:t>bounded by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19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Diagonal depth three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 ℓ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…  + ℓ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667000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Upper bound for the circuit :</a:t>
            </a:r>
            <a:r>
              <a:rPr lang="en-US" sz="2600" dirty="0" smtClean="0">
                <a:solidFill>
                  <a:srgbClr val="0033CC"/>
                </a:solidFill>
              </a:rPr>
              <a:t>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s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35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25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“Reducing”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17357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38735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Split: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=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8194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743200" y="3200400"/>
            <a:ext cx="38100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00" y="4001869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Every variable in every monomial has degree </a:t>
            </a:r>
            <a:r>
              <a:rPr lang="en-US" sz="2000" dirty="0">
                <a:solidFill>
                  <a:srgbClr val="C00000"/>
                </a:solidFill>
              </a:rPr>
              <a:t>2</a:t>
            </a:r>
            <a:r>
              <a:rPr lang="en-US" sz="2000" dirty="0" smtClean="0"/>
              <a:t> or less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105400" y="3200401"/>
            <a:ext cx="457200" cy="6857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0" y="4001869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Every monomial has a variable with degree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000" dirty="0" smtClean="0"/>
              <a:t> or more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237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“Reducing”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17357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38735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Split: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=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8194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35814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655454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096000" y="4073844"/>
            <a:ext cx="0" cy="81760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0200" y="5007114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Every monomial has a variable with degree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000" dirty="0" smtClean="0"/>
              <a:t> or more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1237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“Reducing”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17357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38735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Split: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=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8194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35814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655454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4495800"/>
            <a:ext cx="883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0" y="52578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51054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)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817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“Reducing”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17357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38735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Split: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=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8194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35814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655454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4495800"/>
            <a:ext cx="883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0" y="52578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34000" y="5105400"/>
            <a:ext cx="525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)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6858000" y="4953000"/>
            <a:ext cx="10668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924800" y="4705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5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“Reducing”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717357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38735"/>
            <a:ext cx="6172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Split: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=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819400"/>
            <a:ext cx="12192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35814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+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3655454"/>
            <a:ext cx="1371600" cy="304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4495800"/>
            <a:ext cx="8839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5410200"/>
            <a:ext cx="2705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  <a:r>
              <a:rPr lang="en-US" sz="2000" dirty="0" smtClean="0"/>
              <a:t>egree of every </a:t>
            </a:r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2t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8" name="Left Brace 17"/>
          <p:cNvSpPr/>
          <p:nvPr/>
        </p:nvSpPr>
        <p:spPr>
          <a:xfrm rot="16200000">
            <a:off x="5791200" y="4343401"/>
            <a:ext cx="381000" cy="16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8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Upper bounding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</a:t>
            </a:r>
            <a:r>
              <a:rPr lang="en-IN" sz="3600" dirty="0" smtClean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95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372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352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6645" y="3516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505200"/>
            <a:ext cx="6858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743200" y="3733800"/>
            <a:ext cx="1752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95800" y="3733800"/>
            <a:ext cx="1295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886200" y="4572000"/>
            <a:ext cx="179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degree </a:t>
            </a:r>
            <a:r>
              <a:rPr lang="en-US" sz="2000" dirty="0" smtClean="0">
                <a:solidFill>
                  <a:srgbClr val="C00000"/>
                </a:solidFill>
              </a:rPr>
              <a:t>≤ 2kt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33600" y="17526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Reusing notation:</a:t>
            </a:r>
            <a:r>
              <a:rPr lang="en-US" sz="2600" dirty="0" smtClean="0">
                <a:solidFill>
                  <a:srgbClr val="0033CC"/>
                </a:solidFill>
              </a:rPr>
              <a:t>    </a:t>
            </a:r>
            <a:r>
              <a:rPr lang="en-US" sz="2600" dirty="0" smtClean="0"/>
              <a:t>Call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as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3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Upper bounding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</a:t>
            </a:r>
            <a:r>
              <a:rPr lang="en-IN" sz="3600" dirty="0" smtClean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95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372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352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6645" y="3516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505200"/>
            <a:ext cx="6858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17526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Reusing notation:</a:t>
            </a:r>
            <a:r>
              <a:rPr lang="en-US" sz="2600" dirty="0" smtClean="0">
                <a:solidFill>
                  <a:srgbClr val="0033CC"/>
                </a:solidFill>
              </a:rPr>
              <a:t>    </a:t>
            </a:r>
            <a:r>
              <a:rPr lang="en-US" sz="2600" dirty="0" smtClean="0"/>
              <a:t>Call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as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1148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∂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4600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28445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04800" y="4572000"/>
            <a:ext cx="76200" cy="4455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200" y="5040868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degree =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2743200" y="4495800"/>
            <a:ext cx="1752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495800" y="4495800"/>
            <a:ext cx="1295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86200" y="5334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degree </a:t>
            </a:r>
            <a:r>
              <a:rPr lang="en-US" sz="2000" dirty="0" smtClean="0">
                <a:solidFill>
                  <a:srgbClr val="C00000"/>
                </a:solidFill>
              </a:rPr>
              <a:t>≤ 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</a:rPr>
              <a:t>2kt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6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Upper bounding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</a:t>
            </a:r>
            <a:r>
              <a:rPr lang="en-IN" sz="3600" dirty="0" smtClean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95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372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352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6645" y="3516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505200"/>
            <a:ext cx="6858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17526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Reusing notation:</a:t>
            </a:r>
            <a:r>
              <a:rPr lang="en-US" sz="2600" dirty="0" smtClean="0">
                <a:solidFill>
                  <a:srgbClr val="0033CC"/>
                </a:solidFill>
              </a:rPr>
              <a:t>    </a:t>
            </a:r>
            <a:r>
              <a:rPr lang="en-US" sz="2600" dirty="0" smtClean="0"/>
              <a:t>Call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as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1148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∂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4600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28445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8768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u.∂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)=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)+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5600" y="5040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5040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3124200" y="5238690"/>
            <a:ext cx="17526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876800" y="5238690"/>
            <a:ext cx="129540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86955" y="6076890"/>
            <a:ext cx="359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multilinear</a:t>
            </a:r>
            <a:r>
              <a:rPr lang="en-US" sz="2000" dirty="0"/>
              <a:t> </a:t>
            </a:r>
            <a:r>
              <a:rPr lang="en-US" sz="2000" dirty="0" smtClean="0"/>
              <a:t>and degree </a:t>
            </a:r>
            <a:r>
              <a:rPr lang="en-US" sz="2000" dirty="0" smtClean="0">
                <a:solidFill>
                  <a:srgbClr val="C00000"/>
                </a:solidFill>
              </a:rPr>
              <a:t>≤ 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</a:t>
            </a:r>
            <a:r>
              <a:rPr lang="en-US" sz="2000" dirty="0" smtClean="0">
                <a:solidFill>
                  <a:srgbClr val="C00000"/>
                </a:solidFill>
              </a:rPr>
              <a:t>2kt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82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Upper bounding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</a:t>
            </a:r>
            <a:r>
              <a:rPr lang="en-IN" sz="3600" dirty="0" smtClean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95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372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352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6645" y="3516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505200"/>
            <a:ext cx="6858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17526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Reusing notation:</a:t>
            </a:r>
            <a:r>
              <a:rPr lang="en-US" sz="2600" dirty="0" smtClean="0">
                <a:solidFill>
                  <a:srgbClr val="0033CC"/>
                </a:solidFill>
              </a:rPr>
              <a:t>    </a:t>
            </a:r>
            <a:r>
              <a:rPr lang="en-US" sz="2600" dirty="0" smtClean="0"/>
              <a:t>Call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as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1148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∂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4600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28445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8768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u.∂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)=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)+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5600" y="5040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5040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5638800"/>
            <a:ext cx="5257800" cy="8498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14600" y="5715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s . </a:t>
            </a:r>
            <a:r>
              <a:rPr lang="en-US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) . (        )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5757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6019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4600" y="5791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172200" y="6062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+ 2kt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997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Upper bounding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a </a:t>
            </a:r>
            <a:r>
              <a:rPr lang="en-IN" sz="3600" dirty="0" smtClean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[2t]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6670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…Q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ik</a:t>
            </a:r>
            <a:r>
              <a:rPr lang="en-US" sz="26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-25000" dirty="0" err="1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956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23723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29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48400" y="2362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.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3352800"/>
            <a:ext cx="716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56645" y="3516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505200"/>
            <a:ext cx="6858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33600" y="1752600"/>
            <a:ext cx="495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7030A0"/>
                </a:solidFill>
              </a:rPr>
              <a:t>Reusing notation:</a:t>
            </a:r>
            <a:r>
              <a:rPr lang="en-US" sz="2600" dirty="0" smtClean="0">
                <a:solidFill>
                  <a:srgbClr val="0033CC"/>
                </a:solidFill>
              </a:rPr>
              <a:t>    </a:t>
            </a:r>
            <a:r>
              <a:rPr lang="en-US" sz="2600" dirty="0" smtClean="0"/>
              <a:t>Call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Q’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as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4114800"/>
            <a:ext cx="899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∂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Q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 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4600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28445" y="4278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0" y="4876800"/>
            <a:ext cx="9067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u.∂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)=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i(k+1)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)+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  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i(k+2)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)…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95600" y="5040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67400" y="5040830"/>
            <a:ext cx="591355" cy="21697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62200" y="5638800"/>
            <a:ext cx="5257800" cy="8498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14600" y="5715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s . </a:t>
            </a:r>
            <a:r>
              <a:rPr lang="en-US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     ) . (        )</a:t>
            </a:r>
            <a:endParaRPr lang="en-US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1600" y="5757446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d/2t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60198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53200" y="5791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6062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+ 2kt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83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Background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37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Diagonal depth three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 ℓ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…  + ℓ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6670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Upper bound for the circuit :</a:t>
            </a:r>
            <a:r>
              <a:rPr lang="en-US" sz="2600" dirty="0" smtClean="0">
                <a:solidFill>
                  <a:srgbClr val="0033CC"/>
                </a:solidFill>
              </a:rPr>
              <a:t>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s 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Lower bound for the ‘hard’ polynomial: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f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)</a:t>
            </a:r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35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278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4583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98927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“Best” possible lower bound for top fan-in:</a:t>
            </a:r>
            <a:endParaRPr lang="en-IN" sz="26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IN" sz="2600" dirty="0" smtClean="0"/>
              <a:t>	</a:t>
            </a:r>
          </a:p>
          <a:p>
            <a:pPr>
              <a:buNone/>
            </a:pPr>
            <a:r>
              <a:rPr lang="en-IN" sz="2600" dirty="0" smtClean="0"/>
              <a:t>			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≥ </a:t>
            </a:r>
          </a:p>
          <a:p>
            <a:pPr>
              <a:buNone/>
            </a:pPr>
            <a:r>
              <a:rPr lang="en-IN" sz="2600" dirty="0" smtClean="0"/>
              <a:t> </a:t>
            </a:r>
          </a:p>
          <a:p>
            <a:pPr>
              <a:buNone/>
            </a:pPr>
            <a:endParaRPr lang="en-IN" sz="2600" dirty="0" smtClean="0"/>
          </a:p>
          <a:p>
            <a:pPr>
              <a:buNone/>
            </a:pPr>
            <a:r>
              <a:rPr lang="en-IN" sz="2600" dirty="0" smtClean="0"/>
              <a:t> </a:t>
            </a:r>
            <a:endParaRPr lang="en-IN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362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2667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362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633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2362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2633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d - 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124200" y="3048000"/>
            <a:ext cx="3352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4200" y="2362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>
                <a:solidFill>
                  <a:srgbClr val="C00000"/>
                </a:solidFill>
              </a:rPr>
              <a:t>m</a:t>
            </a:r>
            <a:r>
              <a:rPr lang="en-IN" sz="2600" dirty="0" smtClean="0">
                <a:solidFill>
                  <a:srgbClr val="C00000"/>
                </a:solidFill>
              </a:rPr>
              <a:t>in  </a:t>
            </a:r>
            <a:r>
              <a:rPr lang="en-IN" sz="3600" dirty="0" smtClean="0">
                <a:solidFill>
                  <a:srgbClr val="C00000"/>
                </a:solidFill>
              </a:rPr>
              <a:t>(  ).(  ) , (        )</a:t>
            </a:r>
            <a:r>
              <a:rPr lang="en-IN" sz="3600" i="1" dirty="0" smtClean="0">
                <a:solidFill>
                  <a:srgbClr val="C00000"/>
                </a:solidFill>
              </a:rPr>
              <a:t> 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4038600" y="30874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</a:rPr>
              <a:t>(</a:t>
            </a:r>
            <a:r>
              <a:rPr lang="en-IN" sz="3600" i="1" dirty="0" smtClean="0">
                <a:solidFill>
                  <a:srgbClr val="C00000"/>
                </a:solidFill>
              </a:rPr>
              <a:t>    </a:t>
            </a:r>
            <a:r>
              <a:rPr lang="en-IN" sz="3600" dirty="0" smtClean="0">
                <a:solidFill>
                  <a:srgbClr val="C00000"/>
                </a:solidFill>
              </a:rPr>
              <a:t>)</a:t>
            </a:r>
            <a:r>
              <a:rPr lang="en-IN" sz="3600" i="1" dirty="0" smtClean="0">
                <a:solidFill>
                  <a:srgbClr val="C00000"/>
                </a:solidFill>
              </a:rPr>
              <a:t>.</a:t>
            </a:r>
            <a:r>
              <a:rPr lang="en-IN" sz="3600" dirty="0" smtClean="0">
                <a:solidFill>
                  <a:srgbClr val="C00000"/>
                </a:solidFill>
              </a:rPr>
              <a:t>( </a:t>
            </a:r>
            <a:r>
              <a:rPr lang="en-IN" sz="3600" i="1" dirty="0" smtClean="0">
                <a:solidFill>
                  <a:srgbClr val="C00000"/>
                </a:solidFill>
              </a:rPr>
              <a:t>     </a:t>
            </a:r>
            <a:r>
              <a:rPr lang="en-IN" sz="3600" dirty="0" smtClean="0">
                <a:solidFill>
                  <a:srgbClr val="C00000"/>
                </a:solidFill>
              </a:rPr>
              <a:t>)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4191000" y="3124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d/2t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400" y="3395246"/>
            <a:ext cx="34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81600" y="3124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0" y="3352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+ 2kt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85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IN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bound for </a:t>
            </a:r>
            <a:r>
              <a:rPr lang="en-IN" sz="3600" dirty="0">
                <a:solidFill>
                  <a:schemeClr val="accent1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IN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36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US" sz="3600" baseline="30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{t}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13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600" dirty="0" smtClean="0">
                <a:solidFill>
                  <a:srgbClr val="00B050"/>
                </a:solidFill>
              </a:rPr>
              <a:t>“Best” possible lower bound for top fan-in:</a:t>
            </a:r>
            <a:endParaRPr lang="en-IN" sz="2600" i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IN" sz="2600" dirty="0" smtClean="0"/>
              <a:t>	</a:t>
            </a:r>
          </a:p>
          <a:p>
            <a:pPr>
              <a:buNone/>
            </a:pPr>
            <a:r>
              <a:rPr lang="en-IN" sz="2600" dirty="0" smtClean="0"/>
              <a:t>			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≥ </a:t>
            </a:r>
          </a:p>
          <a:p>
            <a:pPr>
              <a:buNone/>
            </a:pPr>
            <a:endParaRPr lang="en-IN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2362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2667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362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633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2362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2633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d - 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124200" y="3048000"/>
            <a:ext cx="3352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24200" y="23622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>
                <a:solidFill>
                  <a:srgbClr val="C00000"/>
                </a:solidFill>
              </a:rPr>
              <a:t>m</a:t>
            </a:r>
            <a:r>
              <a:rPr lang="en-IN" sz="2600" dirty="0" smtClean="0">
                <a:solidFill>
                  <a:srgbClr val="C00000"/>
                </a:solidFill>
              </a:rPr>
              <a:t>in  </a:t>
            </a:r>
            <a:r>
              <a:rPr lang="en-IN" sz="3600" dirty="0" smtClean="0">
                <a:solidFill>
                  <a:srgbClr val="C00000"/>
                </a:solidFill>
              </a:rPr>
              <a:t>(  ).(  ) , (        )</a:t>
            </a:r>
            <a:r>
              <a:rPr lang="en-IN" sz="3600" i="1" dirty="0" smtClean="0">
                <a:solidFill>
                  <a:srgbClr val="C00000"/>
                </a:solidFill>
              </a:rPr>
              <a:t> </a:t>
            </a:r>
            <a:endParaRPr lang="en-US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4038600" y="30874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 smtClean="0">
                <a:solidFill>
                  <a:srgbClr val="C00000"/>
                </a:solidFill>
              </a:rPr>
              <a:t>(</a:t>
            </a:r>
            <a:r>
              <a:rPr lang="en-IN" sz="3600" i="1" dirty="0" smtClean="0">
                <a:solidFill>
                  <a:srgbClr val="C00000"/>
                </a:solidFill>
              </a:rPr>
              <a:t>    </a:t>
            </a:r>
            <a:r>
              <a:rPr lang="en-IN" sz="3600" dirty="0" smtClean="0">
                <a:solidFill>
                  <a:srgbClr val="C00000"/>
                </a:solidFill>
              </a:rPr>
              <a:t>)</a:t>
            </a:r>
            <a:r>
              <a:rPr lang="en-IN" sz="3600" i="1" dirty="0" smtClean="0">
                <a:solidFill>
                  <a:srgbClr val="C00000"/>
                </a:solidFill>
              </a:rPr>
              <a:t>.</a:t>
            </a:r>
            <a:r>
              <a:rPr lang="en-IN" sz="3600" dirty="0" smtClean="0">
                <a:solidFill>
                  <a:srgbClr val="C00000"/>
                </a:solidFill>
              </a:rPr>
              <a:t>( </a:t>
            </a:r>
            <a:r>
              <a:rPr lang="en-IN" sz="3600" i="1" dirty="0" smtClean="0">
                <a:solidFill>
                  <a:srgbClr val="C00000"/>
                </a:solidFill>
              </a:rPr>
              <a:t>     </a:t>
            </a:r>
            <a:r>
              <a:rPr lang="en-IN" sz="3600" dirty="0" smtClean="0">
                <a:solidFill>
                  <a:srgbClr val="C00000"/>
                </a:solidFill>
              </a:rPr>
              <a:t>)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4191000" y="3124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d/2t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400" y="3395246"/>
            <a:ext cx="345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181600" y="31242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0" y="3352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+ 2kt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267200"/>
            <a:ext cx="8077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 parameters: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Choose </a:t>
            </a:r>
            <a:r>
              <a:rPr lang="en-US" sz="2600" dirty="0" smtClean="0">
                <a:solidFill>
                  <a:srgbClr val="00B05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=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d/t  </a:t>
            </a:r>
            <a:r>
              <a:rPr lang="en-US" sz="2600" dirty="0" smtClean="0"/>
              <a:t>for second ratio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≥ 1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>
              <a:solidFill>
                <a:srgbClr val="00B05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Choose</a:t>
            </a:r>
            <a:r>
              <a:rPr lang="en-US" sz="2600" dirty="0" smtClean="0">
                <a:solidFill>
                  <a:srgbClr val="00B050"/>
                </a:solidFill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= ℓ*  </a:t>
            </a:r>
            <a:r>
              <a:rPr lang="en-US" sz="2600" dirty="0" smtClean="0"/>
              <a:t>to make the two ratio equal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7086600" y="2802523"/>
            <a:ext cx="1676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n</a:t>
            </a:r>
            <a:r>
              <a:rPr lang="el-GR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(d/t)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6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NW has near optimal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r>
              <a:rPr lang="en-IN" sz="1000" b="1" baseline="30000" dirty="0" smtClean="0">
                <a:solidFill>
                  <a:srgbClr val="C00000"/>
                </a:solidFill>
              </a:rPr>
              <a:t>2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91000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</a:t>
            </a:r>
            <a:r>
              <a:rPr lang="en-US" sz="2600" dirty="0" smtClean="0">
                <a:solidFill>
                  <a:srgbClr val="0033CC"/>
                </a:solidFill>
              </a:rPr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(KLSS’14)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smtClean="0"/>
              <a:t>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 = d/3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t = √d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k =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.√d</a:t>
            </a:r>
            <a:r>
              <a:rPr lang="en-US" sz="2600" i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and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≈ ℓ*</a:t>
            </a:r>
          </a:p>
          <a:p>
            <a:endParaRPr lang="en-IN" sz="2600" i="1" dirty="0" smtClean="0">
              <a:solidFill>
                <a:srgbClr val="C00000"/>
              </a:solidFill>
            </a:endParaRPr>
          </a:p>
          <a:p>
            <a:r>
              <a:rPr lang="en-IN" sz="2000" i="1" dirty="0" smtClean="0">
                <a:solidFill>
                  <a:srgbClr val="C00000"/>
                </a:solidFill>
              </a:rPr>
              <a:t>          </a:t>
            </a:r>
            <a:r>
              <a:rPr lang="en-IN" sz="28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PSPD</a:t>
            </a:r>
            <a:r>
              <a:rPr lang="en-IN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IN" sz="28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-9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IN" sz="2800" dirty="0" smtClean="0">
                <a:solidFill>
                  <a:srgbClr val="C00000"/>
                </a:solidFill>
              </a:rPr>
              <a:t>min </a:t>
            </a:r>
            <a:r>
              <a:rPr lang="en-IN" sz="3600" dirty="0" smtClean="0">
                <a:solidFill>
                  <a:srgbClr val="C00000"/>
                </a:solidFill>
              </a:rPr>
              <a:t>{</a:t>
            </a:r>
            <a:r>
              <a:rPr lang="en-IN" sz="2800" dirty="0" smtClean="0">
                <a:solidFill>
                  <a:srgbClr val="C00000"/>
                </a:solidFill>
              </a:rPr>
              <a:t> </a:t>
            </a:r>
            <a:r>
              <a:rPr lang="en-IN" sz="3600" dirty="0" smtClean="0">
                <a:solidFill>
                  <a:srgbClr val="C00000"/>
                </a:solidFill>
              </a:rPr>
              <a:t>(  ).(  ) , (        )}</a:t>
            </a:r>
            <a:endParaRPr lang="en-US" sz="3600" dirty="0" smtClean="0">
              <a:solidFill>
                <a:srgbClr val="C00000"/>
              </a:solidFill>
            </a:endParaRPr>
          </a:p>
          <a:p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4995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5300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k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4995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</a:rPr>
              <a:t>n</a:t>
            </a:r>
            <a:endParaRPr lang="en-IN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5300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49954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9000" y="5300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d - k</a:t>
            </a:r>
            <a:endParaRPr lang="en-IN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62000" y="1828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N" sz="2600" dirty="0" smtClean="0"/>
              <a:t>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Font typeface="Arial" pitchFamily="34" charset="0"/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</a:t>
            </a:r>
            <a:r>
              <a:rPr lang="en-IN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9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NW has near optimal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3106579"/>
            <a:ext cx="30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b="1" dirty="0" smtClean="0">
                <a:solidFill>
                  <a:srgbClr val="C00000"/>
                </a:solidFill>
              </a:rPr>
              <a:t>d</a:t>
            </a:r>
            <a:r>
              <a:rPr lang="en-IN" sz="1000" b="1" baseline="30000" dirty="0" smtClean="0">
                <a:solidFill>
                  <a:srgbClr val="C00000"/>
                </a:solidFill>
              </a:rPr>
              <a:t>2</a:t>
            </a:r>
            <a:endParaRPr lang="en-IN" sz="1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1910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</a:t>
            </a:r>
            <a:r>
              <a:rPr lang="en-US" sz="2600" dirty="0" smtClean="0">
                <a:solidFill>
                  <a:srgbClr val="0033CC"/>
                </a:solidFill>
              </a:rPr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(KLSS’14)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smtClean="0"/>
              <a:t>Any</a:t>
            </a:r>
            <a:r>
              <a:rPr lang="en-US" sz="2600" dirty="0" smtClean="0">
                <a:solidFill>
                  <a:srgbClr val="0033CC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ΣΠΣΠ</a:t>
            </a:r>
            <a:r>
              <a:rPr lang="en-IN" sz="2600" i="1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000000"/>
                </a:solidFill>
              </a:rPr>
              <a:t>circuit computing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NW</a:t>
            </a:r>
            <a:r>
              <a:rPr lang="en-US" sz="2600" baseline="-25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n,d</a:t>
            </a:r>
            <a:r>
              <a:rPr lang="en-US" sz="2600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sz="2600" dirty="0">
                <a:solidFill>
                  <a:srgbClr val="0033CC"/>
                </a:solidFill>
              </a:rPr>
              <a:t> </a:t>
            </a:r>
            <a:r>
              <a:rPr lang="en-US" sz="2600" dirty="0" smtClean="0">
                <a:solidFill>
                  <a:srgbClr val="0033CC"/>
                </a:solidFill>
              </a:rPr>
              <a:t>                                   </a:t>
            </a:r>
            <a:r>
              <a:rPr lang="en-US" sz="2600" dirty="0" smtClean="0">
                <a:solidFill>
                  <a:srgbClr val="000000"/>
                </a:solidFill>
              </a:rPr>
              <a:t>has size </a:t>
            </a:r>
            <a:r>
              <a:rPr lang="en-IN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l-GR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4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(√d)</a:t>
            </a:r>
            <a:r>
              <a:rPr lang="en-IN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762000" y="1828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IN" sz="2600" dirty="0" smtClean="0"/>
              <a:t>Nisan-</a:t>
            </a:r>
            <a:r>
              <a:rPr lang="en-IN" sz="2600" dirty="0" err="1" smtClean="0"/>
              <a:t>Wigderson</a:t>
            </a:r>
            <a:r>
              <a:rPr lang="en-IN" sz="2600" dirty="0" smtClean="0"/>
              <a:t> family of polynomials:</a:t>
            </a:r>
          </a:p>
          <a:p>
            <a:pPr marL="0" indent="0">
              <a:buFont typeface="Arial" pitchFamily="34" charset="0"/>
              <a:buNone/>
            </a:pPr>
            <a:r>
              <a:rPr lang="en-IN" sz="2600" dirty="0" smtClean="0"/>
              <a:t>	 </a:t>
            </a:r>
            <a:r>
              <a:rPr lang="en-IN" sz="3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IN" sz="3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IN" sz="3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:=    ∑      ∏  </a:t>
            </a:r>
            <a:r>
              <a:rPr lang="en-IN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i, h(</a:t>
            </a:r>
            <a:r>
              <a:rPr lang="en-IN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IN" sz="28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IN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2971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h(z) in </a:t>
            </a:r>
            <a:r>
              <a:rPr lang="en-IN" sz="14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F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[z] , </a:t>
            </a:r>
            <a:r>
              <a:rPr lang="en-IN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(h) &lt; </a:t>
            </a:r>
            <a:r>
              <a:rPr lang="en-IN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2971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in [d]  </a:t>
            </a:r>
            <a:endParaRPr lang="en-IN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618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99288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Proof idea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7924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Issue:</a:t>
            </a:r>
            <a:r>
              <a:rPr lang="en-US" sz="2600" dirty="0" smtClean="0"/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/>
              <a:t>-</a:t>
            </a:r>
            <a:r>
              <a:rPr lang="en-US" sz="2600" dirty="0" err="1" smtClean="0"/>
              <a:t>th</a:t>
            </a:r>
            <a:r>
              <a:rPr lang="en-US" sz="2600" dirty="0" smtClean="0"/>
              <a:t> order </a:t>
            </a:r>
            <a:r>
              <a:rPr lang="en-US" sz="2600" b="1" dirty="0" smtClean="0"/>
              <a:t>derivatives are not monomials</a:t>
            </a:r>
            <a:r>
              <a:rPr lang="en-US" sz="2600" dirty="0" smtClean="0"/>
              <a:t>. </a:t>
            </a:r>
          </a:p>
          <a:p>
            <a:endParaRPr lang="en-US" sz="2000" dirty="0"/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                          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</a:t>
            </a:r>
            <a:r>
              <a:rPr lang="en-US" sz="2600" dirty="0" smtClean="0">
                <a:solidFill>
                  <a:srgbClr val="C00000"/>
                </a:solidFill>
              </a:rPr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</a:rPr>
              <a:t>)  =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rank (M)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k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084493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 :=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234625"/>
            <a:ext cx="2438400" cy="205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72200" y="2234625"/>
            <a:ext cx="0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295417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(  ).(  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135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05200" y="44958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2866817"/>
            <a:ext cx="2362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        </a:t>
            </a:r>
            <a:r>
              <a:rPr lang="el-GR" sz="1600" dirty="0" smtClean="0">
                <a:solidFill>
                  <a:srgbClr val="C00000"/>
                </a:solidFill>
              </a:rPr>
              <a:t>π</a:t>
            </a:r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sz="1600" dirty="0">
                <a:solidFill>
                  <a:srgbClr val="C00000"/>
                </a:solidFill>
              </a:rPr>
              <a:t>(</a:t>
            </a:r>
            <a:r>
              <a:rPr lang="en-US" sz="1600" dirty="0">
                <a:solidFill>
                  <a:srgbClr val="C00000"/>
                </a:solidFill>
              </a:rPr>
              <a:t>x</a:t>
            </a:r>
            <a:r>
              <a:rPr lang="en-US" sz="1600" baseline="30000" dirty="0">
                <a:solidFill>
                  <a:srgbClr val="C00000"/>
                </a:solidFill>
              </a:rPr>
              <a:t>=</a:t>
            </a:r>
            <a:r>
              <a:rPr lang="en-US" sz="1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r>
              <a:rPr lang="en-US" sz="1600" dirty="0" smtClean="0">
                <a:solidFill>
                  <a:srgbClr val="C00000"/>
                </a:solidFill>
              </a:rPr>
              <a:t>∂</a:t>
            </a:r>
            <a:r>
              <a:rPr lang="en-US" sz="1600" baseline="30000" dirty="0" smtClean="0">
                <a:solidFill>
                  <a:srgbClr val="C00000"/>
                </a:solidFill>
              </a:rPr>
              <a:t>k </a:t>
            </a:r>
            <a:r>
              <a:rPr lang="en-US" sz="1600" dirty="0" smtClean="0">
                <a:solidFill>
                  <a:srgbClr val="C00000"/>
                </a:solidFill>
              </a:rPr>
              <a:t>NW)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500" dirty="0" smtClean="0">
                <a:solidFill>
                  <a:srgbClr val="C00000"/>
                </a:solidFill>
              </a:rPr>
              <a:t>(0/1)-</a:t>
            </a:r>
            <a:r>
              <a:rPr lang="en-US" sz="1500" dirty="0" smtClean="0">
                <a:solidFill>
                  <a:srgbClr val="0033CC"/>
                </a:solidFill>
              </a:rPr>
              <a:t>matrix of coefficients </a:t>
            </a:r>
            <a:endParaRPr lang="en-US" sz="15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4462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4690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 + d - k 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4444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(        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34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99288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Proof idea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r>
              <a:rPr lang="en-US" sz="2600" dirty="0" smtClean="0">
                <a:solidFill>
                  <a:srgbClr val="00B050"/>
                </a:solidFill>
              </a:rPr>
              <a:t>Lemma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bg1">
                    <a:lumMod val="65000"/>
                  </a:schemeClr>
                </a:solidFill>
              </a:rPr>
              <a:t>(informal)</a:t>
            </a:r>
            <a:r>
              <a:rPr lang="en-US" sz="2600" dirty="0" smtClean="0"/>
              <a:t>. Because of large pairwise distance of monomials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dirty="0" smtClean="0"/>
              <a:t>, </a:t>
            </a:r>
            <a:r>
              <a:rPr lang="en-US" sz="2600" dirty="0"/>
              <a:t>the columns of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/>
              <a:t> are </a:t>
            </a:r>
            <a:r>
              <a:rPr lang="en-US" sz="2600" dirty="0" smtClean="0"/>
              <a:t>nearly orthogonal.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k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084493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 :=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234625"/>
            <a:ext cx="2438400" cy="205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72200" y="2234625"/>
            <a:ext cx="0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295417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(  ).(  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135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05200" y="44958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2866817"/>
            <a:ext cx="2362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        </a:t>
            </a:r>
            <a:r>
              <a:rPr lang="el-GR" sz="1600" dirty="0" smtClean="0">
                <a:solidFill>
                  <a:srgbClr val="C00000"/>
                </a:solidFill>
              </a:rPr>
              <a:t>π</a:t>
            </a:r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sz="1600" dirty="0">
                <a:solidFill>
                  <a:srgbClr val="C00000"/>
                </a:solidFill>
              </a:rPr>
              <a:t>(</a:t>
            </a:r>
            <a:r>
              <a:rPr lang="en-US" sz="1600" dirty="0">
                <a:solidFill>
                  <a:srgbClr val="C00000"/>
                </a:solidFill>
              </a:rPr>
              <a:t>x</a:t>
            </a:r>
            <a:r>
              <a:rPr lang="en-US" sz="1600" baseline="30000" dirty="0">
                <a:solidFill>
                  <a:srgbClr val="C00000"/>
                </a:solidFill>
              </a:rPr>
              <a:t>=</a:t>
            </a:r>
            <a:r>
              <a:rPr lang="en-US" sz="1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r>
              <a:rPr lang="en-US" sz="1600" dirty="0" smtClean="0">
                <a:solidFill>
                  <a:srgbClr val="C00000"/>
                </a:solidFill>
              </a:rPr>
              <a:t>∂</a:t>
            </a:r>
            <a:r>
              <a:rPr lang="en-US" sz="1600" baseline="30000" dirty="0" smtClean="0">
                <a:solidFill>
                  <a:srgbClr val="C00000"/>
                </a:solidFill>
              </a:rPr>
              <a:t>k </a:t>
            </a:r>
            <a:r>
              <a:rPr lang="en-US" sz="1600" dirty="0" smtClean="0">
                <a:solidFill>
                  <a:srgbClr val="C00000"/>
                </a:solidFill>
              </a:rPr>
              <a:t>NW)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500" dirty="0" smtClean="0">
                <a:solidFill>
                  <a:srgbClr val="C00000"/>
                </a:solidFill>
              </a:rPr>
              <a:t>(0/1)-</a:t>
            </a:r>
            <a:r>
              <a:rPr lang="en-US" sz="1500" dirty="0" smtClean="0">
                <a:solidFill>
                  <a:srgbClr val="0033CC"/>
                </a:solidFill>
              </a:rPr>
              <a:t>matrix of coefficients </a:t>
            </a:r>
            <a:endParaRPr lang="en-US" sz="15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4462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4690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 + d - k 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4444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(        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3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99288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Proof idea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r>
              <a:rPr lang="en-US" sz="2600" dirty="0" smtClean="0">
                <a:solidFill>
                  <a:srgbClr val="00B050"/>
                </a:solidFill>
              </a:rPr>
              <a:t>Corollary.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:= M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</a:t>
            </a:r>
            <a:r>
              <a:rPr lang="en-US" sz="2600" dirty="0"/>
              <a:t> is </a:t>
            </a:r>
            <a:r>
              <a:rPr lang="en-US" sz="2600" dirty="0" smtClean="0"/>
              <a:t>a diagonally dominant symmetric matrix. Also,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rank (M)  ≥   rank (B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k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084493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 :=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234625"/>
            <a:ext cx="2438400" cy="205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72200" y="2234625"/>
            <a:ext cx="0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295417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(  ).(  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135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05200" y="44958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2866817"/>
            <a:ext cx="2362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        </a:t>
            </a:r>
            <a:r>
              <a:rPr lang="el-GR" sz="1600" dirty="0" smtClean="0">
                <a:solidFill>
                  <a:srgbClr val="C00000"/>
                </a:solidFill>
              </a:rPr>
              <a:t>π</a:t>
            </a:r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sz="1600" dirty="0">
                <a:solidFill>
                  <a:srgbClr val="C00000"/>
                </a:solidFill>
              </a:rPr>
              <a:t>(</a:t>
            </a:r>
            <a:r>
              <a:rPr lang="en-US" sz="1600" dirty="0">
                <a:solidFill>
                  <a:srgbClr val="C00000"/>
                </a:solidFill>
              </a:rPr>
              <a:t>x</a:t>
            </a:r>
            <a:r>
              <a:rPr lang="en-US" sz="1600" baseline="30000" dirty="0">
                <a:solidFill>
                  <a:srgbClr val="C00000"/>
                </a:solidFill>
              </a:rPr>
              <a:t>=</a:t>
            </a:r>
            <a:r>
              <a:rPr lang="en-US" sz="1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r>
              <a:rPr lang="en-US" sz="1600" dirty="0" smtClean="0">
                <a:solidFill>
                  <a:srgbClr val="C00000"/>
                </a:solidFill>
              </a:rPr>
              <a:t>∂</a:t>
            </a:r>
            <a:r>
              <a:rPr lang="en-US" sz="1600" baseline="30000" dirty="0" smtClean="0">
                <a:solidFill>
                  <a:srgbClr val="C00000"/>
                </a:solidFill>
              </a:rPr>
              <a:t>k </a:t>
            </a:r>
            <a:r>
              <a:rPr lang="en-US" sz="1600" dirty="0" smtClean="0">
                <a:solidFill>
                  <a:srgbClr val="C00000"/>
                </a:solidFill>
              </a:rPr>
              <a:t>NW)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500" dirty="0" smtClean="0">
                <a:solidFill>
                  <a:srgbClr val="C00000"/>
                </a:solidFill>
              </a:rPr>
              <a:t>(0/1)-</a:t>
            </a:r>
            <a:r>
              <a:rPr lang="en-US" sz="1500" dirty="0" smtClean="0">
                <a:solidFill>
                  <a:srgbClr val="0033CC"/>
                </a:solidFill>
              </a:rPr>
              <a:t>matrix of coefficients </a:t>
            </a:r>
            <a:endParaRPr lang="en-US" sz="15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4462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4690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 + d - k 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4444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(        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6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99288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Proof idea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447800"/>
            <a:ext cx="8382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 smtClean="0"/>
          </a:p>
          <a:p>
            <a:endParaRPr lang="en-US" sz="2600" dirty="0"/>
          </a:p>
          <a:p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r>
              <a:rPr lang="en-US" sz="2600" dirty="0" err="1" smtClean="0">
                <a:solidFill>
                  <a:srgbClr val="00B050"/>
                </a:solidFill>
              </a:rPr>
              <a:t>Alon’s</a:t>
            </a:r>
            <a:r>
              <a:rPr lang="en-US" sz="2600" dirty="0" smtClean="0">
                <a:solidFill>
                  <a:srgbClr val="00B050"/>
                </a:solidFill>
              </a:rPr>
              <a:t> bound.</a:t>
            </a:r>
            <a:r>
              <a:rPr lang="en-US" sz="2600" dirty="0" smtClean="0"/>
              <a:t>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rank (B)  ≥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k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2938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31666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084493"/>
            <a:ext cx="388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 :=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234625"/>
            <a:ext cx="2438400" cy="2057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172200" y="2234625"/>
            <a:ext cx="0" cy="2057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2954179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(  ).(  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3135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05200" y="4495800"/>
            <a:ext cx="2438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2866817"/>
            <a:ext cx="2362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        </a:t>
            </a:r>
            <a:r>
              <a:rPr lang="el-GR" sz="1600" dirty="0" smtClean="0">
                <a:solidFill>
                  <a:srgbClr val="C00000"/>
                </a:solidFill>
              </a:rPr>
              <a:t>π</a:t>
            </a:r>
            <a:r>
              <a:rPr lang="en-IN" sz="1600" dirty="0" smtClean="0">
                <a:solidFill>
                  <a:srgbClr val="C00000"/>
                </a:solidFill>
              </a:rPr>
              <a:t> </a:t>
            </a:r>
            <a:r>
              <a:rPr lang="en-IN" sz="1600" dirty="0">
                <a:solidFill>
                  <a:srgbClr val="C00000"/>
                </a:solidFill>
              </a:rPr>
              <a:t>(</a:t>
            </a:r>
            <a:r>
              <a:rPr lang="en-US" sz="1600" dirty="0">
                <a:solidFill>
                  <a:srgbClr val="C00000"/>
                </a:solidFill>
              </a:rPr>
              <a:t>x</a:t>
            </a:r>
            <a:r>
              <a:rPr lang="en-US" sz="1600" baseline="30000" dirty="0">
                <a:solidFill>
                  <a:srgbClr val="C00000"/>
                </a:solidFill>
              </a:rPr>
              <a:t>=</a:t>
            </a:r>
            <a:r>
              <a:rPr lang="en-US" sz="1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1600" dirty="0">
                <a:solidFill>
                  <a:srgbClr val="C00000"/>
                </a:solidFill>
              </a:rPr>
              <a:t>. </a:t>
            </a:r>
            <a:r>
              <a:rPr lang="en-US" sz="1600" dirty="0" smtClean="0">
                <a:solidFill>
                  <a:srgbClr val="C00000"/>
                </a:solidFill>
              </a:rPr>
              <a:t>∂</a:t>
            </a:r>
            <a:r>
              <a:rPr lang="en-US" sz="1600" baseline="30000" dirty="0" smtClean="0">
                <a:solidFill>
                  <a:srgbClr val="C00000"/>
                </a:solidFill>
              </a:rPr>
              <a:t>k </a:t>
            </a:r>
            <a:r>
              <a:rPr lang="en-US" sz="1600" dirty="0" smtClean="0">
                <a:solidFill>
                  <a:srgbClr val="C00000"/>
                </a:solidFill>
              </a:rPr>
              <a:t>NW)</a:t>
            </a:r>
          </a:p>
          <a:p>
            <a:endParaRPr lang="en-US" sz="1600" dirty="0">
              <a:solidFill>
                <a:srgbClr val="C00000"/>
              </a:solidFill>
            </a:endParaRPr>
          </a:p>
          <a:p>
            <a:r>
              <a:rPr lang="en-US" sz="1500" dirty="0" smtClean="0">
                <a:solidFill>
                  <a:srgbClr val="C00000"/>
                </a:solidFill>
              </a:rPr>
              <a:t>(0/1)-</a:t>
            </a:r>
            <a:r>
              <a:rPr lang="en-US" sz="1500" dirty="0" smtClean="0">
                <a:solidFill>
                  <a:srgbClr val="0033CC"/>
                </a:solidFill>
              </a:rPr>
              <a:t>matrix of coefficients </a:t>
            </a:r>
            <a:endParaRPr lang="en-US" sz="1500" dirty="0">
              <a:solidFill>
                <a:srgbClr val="0033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44620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n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46906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i="1" dirty="0" smtClean="0">
                <a:solidFill>
                  <a:srgbClr val="C00000"/>
                </a:solidFill>
              </a:rPr>
              <a:t>ℓ + d - k </a:t>
            </a:r>
            <a:endParaRPr lang="en-IN" sz="1600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4444425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(        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76800" y="4572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52841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(B)</a:t>
            </a:r>
            <a:r>
              <a:rPr lang="en-US" sz="22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2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8200" y="5665113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Tr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(B</a:t>
            </a:r>
            <a:r>
              <a:rPr lang="en-US" sz="22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2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648200" y="5715000"/>
            <a:ext cx="9144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022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NW has near optimal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19200" y="2133600"/>
            <a:ext cx="2514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2667000"/>
            <a:ext cx="11430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0" y="229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VNP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2628900" y="2297668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2691685" y="2361908"/>
            <a:ext cx="1404328" cy="2300244"/>
          </a:xfrm>
          <a:custGeom>
            <a:avLst/>
            <a:gdLst>
              <a:gd name="connsiteX0" fmla="*/ 0 w 1404328"/>
              <a:gd name="connsiteY0" fmla="*/ 20684 h 2300244"/>
              <a:gd name="connsiteX1" fmla="*/ 1403797 w 1404328"/>
              <a:gd name="connsiteY1" fmla="*/ 329777 h 2300244"/>
              <a:gd name="connsiteX2" fmla="*/ 180304 w 1404328"/>
              <a:gd name="connsiteY2" fmla="*/ 2300244 h 2300244"/>
              <a:gd name="connsiteX3" fmla="*/ 180304 w 1404328"/>
              <a:gd name="connsiteY3" fmla="*/ 2300244 h 230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4328" h="2300244">
                <a:moveTo>
                  <a:pt x="0" y="20684"/>
                </a:moveTo>
                <a:cubicBezTo>
                  <a:pt x="686873" y="-14733"/>
                  <a:pt x="1373746" y="-50150"/>
                  <a:pt x="1403797" y="329777"/>
                </a:cubicBezTo>
                <a:cubicBezTo>
                  <a:pt x="1433848" y="709704"/>
                  <a:pt x="180304" y="2300244"/>
                  <a:pt x="180304" y="2300244"/>
                </a:cubicBezTo>
                <a:lnTo>
                  <a:pt x="180304" y="2300244"/>
                </a:lnTo>
              </a:path>
            </a:pathLst>
          </a:cu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4" idx="2"/>
          </p:cNvCxnSpPr>
          <p:nvPr/>
        </p:nvCxnSpPr>
        <p:spPr>
          <a:xfrm flipV="1">
            <a:off x="2871989" y="4420033"/>
            <a:ext cx="23611" cy="242119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871989" y="4604019"/>
            <a:ext cx="252211" cy="4418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297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has high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PSPD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19200" y="2133600"/>
            <a:ext cx="2514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343400" y="3199967"/>
            <a:ext cx="11430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0" y="229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VNP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639321" y="2949262"/>
            <a:ext cx="1623597" cy="1709087"/>
          </a:xfrm>
          <a:custGeom>
            <a:avLst/>
            <a:gdLst>
              <a:gd name="connsiteX0" fmla="*/ 116758 w 1623597"/>
              <a:gd name="connsiteY0" fmla="*/ 0 h 1709087"/>
              <a:gd name="connsiteX1" fmla="*/ 1623586 w 1623597"/>
              <a:gd name="connsiteY1" fmla="*/ 476518 h 1709087"/>
              <a:gd name="connsiteX2" fmla="*/ 142516 w 1623597"/>
              <a:gd name="connsiteY2" fmla="*/ 1596980 h 1709087"/>
              <a:gd name="connsiteX3" fmla="*/ 142516 w 1623597"/>
              <a:gd name="connsiteY3" fmla="*/ 1609859 h 170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597" h="1709087">
                <a:moveTo>
                  <a:pt x="116758" y="0"/>
                </a:moveTo>
                <a:cubicBezTo>
                  <a:pt x="868025" y="105177"/>
                  <a:pt x="1619293" y="210355"/>
                  <a:pt x="1623586" y="476518"/>
                </a:cubicBezTo>
                <a:cubicBezTo>
                  <a:pt x="1627879" y="742681"/>
                  <a:pt x="389361" y="1408090"/>
                  <a:pt x="142516" y="1596980"/>
                </a:cubicBezTo>
                <a:cubicBezTo>
                  <a:pt x="-104329" y="1785870"/>
                  <a:pt x="19093" y="1697864"/>
                  <a:pt x="142516" y="1609859"/>
                </a:cubicBez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639321" y="4455496"/>
            <a:ext cx="65779" cy="20285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639321" y="4648200"/>
            <a:ext cx="256279" cy="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486400" y="3124200"/>
            <a:ext cx="381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F0"/>
                </a:solidFill>
              </a:rPr>
              <a:t>Kumar-</a:t>
            </a:r>
            <a:r>
              <a:rPr lang="en-US" sz="2600" dirty="0" err="1" smtClean="0">
                <a:solidFill>
                  <a:srgbClr val="00B0F0"/>
                </a:solidFill>
              </a:rPr>
              <a:t>Saraf</a:t>
            </a:r>
            <a:r>
              <a:rPr lang="en-US" sz="2600" dirty="0" smtClean="0">
                <a:solidFill>
                  <a:srgbClr val="00B0F0"/>
                </a:solidFill>
              </a:rPr>
              <a:t>  (2014)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3886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…over </a:t>
            </a:r>
            <a:r>
              <a:rPr lang="en-US" sz="2400" b="1" dirty="0" smtClean="0"/>
              <a:t>any</a:t>
            </a:r>
            <a:r>
              <a:rPr lang="en-US" sz="2400" dirty="0" smtClean="0"/>
              <a:t> field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228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Recap:  Diagonal depth three 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 ℓ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…  + ℓ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667000"/>
            <a:ext cx="79248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Upper bound for the circuit :</a:t>
            </a:r>
            <a:r>
              <a:rPr lang="en-US" sz="2600" dirty="0" smtClean="0">
                <a:solidFill>
                  <a:srgbClr val="0033CC"/>
                </a:solidFill>
              </a:rPr>
              <a:t>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s 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Lower bound for the ‘hard’ polynomial: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f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)</a:t>
            </a:r>
          </a:p>
          <a:p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Setting parameter: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</a:t>
            </a:r>
            <a:r>
              <a:rPr lang="en-US" sz="2600" dirty="0" smtClean="0">
                <a:ea typeface="Cambria Math" panose="02040503050406030204" pitchFamily="18" charset="0"/>
              </a:rPr>
              <a:t>Choose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k = n/2 </a:t>
            </a:r>
          </a:p>
          <a:p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T</a:t>
            </a:r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op fan-in lower bound: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s </a:t>
            </a:r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= 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2</a:t>
            </a:r>
            <a:r>
              <a:rPr lang="el-GR" sz="2600" baseline="30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(n)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2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35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278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4583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06772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-formulas 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19200" y="2133600"/>
            <a:ext cx="2514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0" y="229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VNP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134621" y="3607147"/>
            <a:ext cx="65779" cy="20285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124200" y="3810000"/>
            <a:ext cx="256279" cy="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756079" y="27990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26670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Open!</a:t>
            </a:r>
            <a:endParaRPr lang="en-US" sz="2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1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 similar question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19200" y="2133600"/>
            <a:ext cx="25146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0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?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905000" y="2297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VNP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134621" y="3607147"/>
            <a:ext cx="65779" cy="20285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124200" y="3810000"/>
            <a:ext cx="256279" cy="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756079" y="27990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486400" y="25713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38800" y="31197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96000" y="32761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72200" y="26665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8077200" y="2590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?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6947079" y="27228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715000" y="5791200"/>
            <a:ext cx="297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Non-commutative</a:t>
            </a:r>
            <a:endParaRPr lang="en-US" sz="2600" dirty="0"/>
          </a:p>
        </p:txBody>
      </p:sp>
      <p:sp>
        <p:nvSpPr>
          <p:cNvPr id="34" name="TextBox 33"/>
          <p:cNvSpPr txBox="1"/>
          <p:nvPr/>
        </p:nvSpPr>
        <p:spPr>
          <a:xfrm>
            <a:off x="8001000" y="2936557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Open!</a:t>
            </a:r>
            <a:endParaRPr lang="en-US" sz="2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7325622" y="3505200"/>
            <a:ext cx="65778" cy="272968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315200" y="3733800"/>
            <a:ext cx="170867" cy="2934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88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-formulas 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134621" y="3607147"/>
            <a:ext cx="65779" cy="20285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124200" y="3810000"/>
            <a:ext cx="256279" cy="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756079" y="27990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486400" y="25713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638800" y="31197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96000" y="32761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26665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8153400" y="2590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</a:t>
            </a:r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>
            <a:off x="6947079" y="27228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4191000" y="4082534"/>
            <a:ext cx="685800" cy="296762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5791200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Non-commutative</a:t>
            </a:r>
            <a:endParaRPr lang="en-US" sz="26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7325622" y="3505200"/>
            <a:ext cx="65778" cy="272968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315200" y="3733800"/>
            <a:ext cx="170867" cy="2934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14400" y="5832157"/>
            <a:ext cx="373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 stands for multilinear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3738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-formulas 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134621" y="3607147"/>
            <a:ext cx="65779" cy="20285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124200" y="3810000"/>
            <a:ext cx="256279" cy="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756079" y="27990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26670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Open!</a:t>
            </a:r>
            <a:endParaRPr lang="en-US" sz="2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867400"/>
            <a:ext cx="373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 stands for multilinear</a:t>
            </a:r>
            <a:endParaRPr lang="en-US" sz="26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8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-formulas 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962400" y="2667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3134621" y="3607147"/>
            <a:ext cx="65779" cy="20285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3124200" y="3810000"/>
            <a:ext cx="256279" cy="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2756079" y="2799041"/>
            <a:ext cx="1098821" cy="1025984"/>
          </a:xfrm>
          <a:custGeom>
            <a:avLst/>
            <a:gdLst>
              <a:gd name="connsiteX0" fmla="*/ 0 w 1098821"/>
              <a:gd name="connsiteY0" fmla="*/ 137342 h 1025984"/>
              <a:gd name="connsiteX1" fmla="*/ 1094704 w 1098821"/>
              <a:gd name="connsiteY1" fmla="*/ 72948 h 1025984"/>
              <a:gd name="connsiteX2" fmla="*/ 399245 w 1098821"/>
              <a:gd name="connsiteY2" fmla="*/ 1025984 h 1025984"/>
              <a:gd name="connsiteX3" fmla="*/ 399245 w 1098821"/>
              <a:gd name="connsiteY3" fmla="*/ 1025984 h 102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8821" h="1025984">
                <a:moveTo>
                  <a:pt x="0" y="137342"/>
                </a:moveTo>
                <a:cubicBezTo>
                  <a:pt x="514081" y="31091"/>
                  <a:pt x="1028163" y="-75159"/>
                  <a:pt x="1094704" y="72948"/>
                </a:cubicBezTo>
                <a:cubicBezTo>
                  <a:pt x="1161245" y="221055"/>
                  <a:pt x="399245" y="1025984"/>
                  <a:pt x="399245" y="1025984"/>
                </a:cubicBezTo>
                <a:lnTo>
                  <a:pt x="399245" y="1025984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29200" y="2667000"/>
            <a:ext cx="1143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Open!</a:t>
            </a:r>
            <a:endParaRPr lang="en-US" sz="26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59436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A related result.  </a:t>
            </a:r>
            <a:r>
              <a:rPr lang="en-US" sz="2000" dirty="0" err="1" smtClean="0">
                <a:solidFill>
                  <a:srgbClr val="00B0F0"/>
                </a:solidFill>
              </a:rPr>
              <a:t>Dvir</a:t>
            </a:r>
            <a:r>
              <a:rPr lang="en-US" sz="2000" dirty="0" smtClean="0">
                <a:solidFill>
                  <a:srgbClr val="00B0F0"/>
                </a:solidFill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</a:rPr>
              <a:t>Malod</a:t>
            </a:r>
            <a:r>
              <a:rPr lang="en-US" sz="2000" dirty="0" smtClean="0">
                <a:solidFill>
                  <a:srgbClr val="00B0F0"/>
                </a:solidFill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</a:rPr>
              <a:t>Perifel</a:t>
            </a:r>
            <a:r>
              <a:rPr lang="en-US" sz="2000" dirty="0" smtClean="0">
                <a:solidFill>
                  <a:srgbClr val="00B0F0"/>
                </a:solidFill>
              </a:rPr>
              <a:t>, </a:t>
            </a:r>
            <a:r>
              <a:rPr lang="en-US" sz="2000" dirty="0" err="1" smtClean="0">
                <a:solidFill>
                  <a:srgbClr val="00B0F0"/>
                </a:solidFill>
              </a:rPr>
              <a:t>Yehudayoff</a:t>
            </a:r>
            <a:r>
              <a:rPr lang="en-US" sz="2000" dirty="0" smtClean="0">
                <a:solidFill>
                  <a:srgbClr val="00B0F0"/>
                </a:solidFill>
              </a:rPr>
              <a:t> (2012) </a:t>
            </a:r>
            <a:r>
              <a:rPr lang="en-US" sz="2000" dirty="0" smtClean="0"/>
              <a:t>A separation between </a:t>
            </a:r>
            <a:r>
              <a:rPr lang="en-US" sz="2000" dirty="0" smtClean="0">
                <a:latin typeface="Comic Sans MS" panose="030F0702030302020204" pitchFamily="66" charset="0"/>
              </a:rPr>
              <a:t>m</a:t>
            </a:r>
            <a:r>
              <a:rPr lang="en-US" sz="2000" dirty="0" smtClean="0"/>
              <a:t>-ABP and </a:t>
            </a:r>
            <a:r>
              <a:rPr lang="en-US" sz="2000" dirty="0" smtClean="0">
                <a:latin typeface="Comic Sans MS" panose="030F0702030302020204" pitchFamily="66" charset="0"/>
              </a:rPr>
              <a:t>m</a:t>
            </a:r>
            <a:r>
              <a:rPr lang="en-US" sz="2000" dirty="0" smtClean="0"/>
              <a:t>-formulas, but the hard polynomial is not </a:t>
            </a:r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1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 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 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56079" y="2936383"/>
            <a:ext cx="1249355" cy="1854558"/>
          </a:xfrm>
          <a:custGeom>
            <a:avLst/>
            <a:gdLst>
              <a:gd name="connsiteX0" fmla="*/ 0 w 1249355"/>
              <a:gd name="connsiteY0" fmla="*/ 0 h 1854558"/>
              <a:gd name="connsiteX1" fmla="*/ 1249251 w 1249355"/>
              <a:gd name="connsiteY1" fmla="*/ 553792 h 1854558"/>
              <a:gd name="connsiteX2" fmla="*/ 77273 w 1249355"/>
              <a:gd name="connsiteY2" fmla="*/ 1854558 h 1854558"/>
              <a:gd name="connsiteX3" fmla="*/ 77273 w 1249355"/>
              <a:gd name="connsiteY3" fmla="*/ 1854558 h 185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355" h="1854558">
                <a:moveTo>
                  <a:pt x="0" y="0"/>
                </a:moveTo>
                <a:cubicBezTo>
                  <a:pt x="618186" y="122349"/>
                  <a:pt x="1236372" y="244699"/>
                  <a:pt x="1249251" y="553792"/>
                </a:cubicBezTo>
                <a:cubicBezTo>
                  <a:pt x="1262130" y="862885"/>
                  <a:pt x="77273" y="1854558"/>
                  <a:pt x="77273" y="1854558"/>
                </a:cubicBezTo>
                <a:lnTo>
                  <a:pt x="77273" y="1854558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19400" y="4572000"/>
            <a:ext cx="76200" cy="21894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9400" y="4724401"/>
            <a:ext cx="228600" cy="66540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2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56079" y="2936383"/>
            <a:ext cx="1249355" cy="1854558"/>
          </a:xfrm>
          <a:custGeom>
            <a:avLst/>
            <a:gdLst>
              <a:gd name="connsiteX0" fmla="*/ 0 w 1249355"/>
              <a:gd name="connsiteY0" fmla="*/ 0 h 1854558"/>
              <a:gd name="connsiteX1" fmla="*/ 1249251 w 1249355"/>
              <a:gd name="connsiteY1" fmla="*/ 553792 h 1854558"/>
              <a:gd name="connsiteX2" fmla="*/ 77273 w 1249355"/>
              <a:gd name="connsiteY2" fmla="*/ 1854558 h 1854558"/>
              <a:gd name="connsiteX3" fmla="*/ 77273 w 1249355"/>
              <a:gd name="connsiteY3" fmla="*/ 1854558 h 185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355" h="1854558">
                <a:moveTo>
                  <a:pt x="0" y="0"/>
                </a:moveTo>
                <a:cubicBezTo>
                  <a:pt x="618186" y="122349"/>
                  <a:pt x="1236372" y="244699"/>
                  <a:pt x="1249251" y="553792"/>
                </a:cubicBezTo>
                <a:cubicBezTo>
                  <a:pt x="1262130" y="862885"/>
                  <a:pt x="77273" y="1854558"/>
                  <a:pt x="77273" y="1854558"/>
                </a:cubicBezTo>
                <a:lnTo>
                  <a:pt x="77273" y="1854558"/>
                </a:ln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19400" y="4572000"/>
            <a:ext cx="76200" cy="21894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9400" y="4724401"/>
            <a:ext cx="228600" cy="66540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3124200"/>
            <a:ext cx="381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F0"/>
                </a:solidFill>
              </a:rPr>
              <a:t>Kayal</a:t>
            </a:r>
            <a:r>
              <a:rPr lang="en-US" sz="2600" dirty="0" smtClean="0">
                <a:solidFill>
                  <a:srgbClr val="00B0F0"/>
                </a:solidFill>
              </a:rPr>
              <a:t>-S.-</a:t>
            </a:r>
            <a:r>
              <a:rPr lang="en-US" sz="2600" dirty="0" err="1" smtClean="0">
                <a:solidFill>
                  <a:srgbClr val="00B0F0"/>
                </a:solidFill>
              </a:rPr>
              <a:t>Tavenas</a:t>
            </a:r>
            <a:r>
              <a:rPr lang="en-US" sz="2600" dirty="0" smtClean="0">
                <a:solidFill>
                  <a:srgbClr val="00B0F0"/>
                </a:solidFill>
              </a:rPr>
              <a:t>  (</a:t>
            </a:r>
            <a:r>
              <a:rPr lang="en-US" sz="2600" dirty="0" smtClean="0">
                <a:solidFill>
                  <a:srgbClr val="00B0F0"/>
                </a:solidFill>
              </a:rPr>
              <a:t>2016)</a:t>
            </a:r>
            <a:endParaRPr lang="en-US" sz="2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03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56079" y="2936383"/>
            <a:ext cx="1249355" cy="1854558"/>
          </a:xfrm>
          <a:custGeom>
            <a:avLst/>
            <a:gdLst>
              <a:gd name="connsiteX0" fmla="*/ 0 w 1249355"/>
              <a:gd name="connsiteY0" fmla="*/ 0 h 1854558"/>
              <a:gd name="connsiteX1" fmla="*/ 1249251 w 1249355"/>
              <a:gd name="connsiteY1" fmla="*/ 553792 h 1854558"/>
              <a:gd name="connsiteX2" fmla="*/ 77273 w 1249355"/>
              <a:gd name="connsiteY2" fmla="*/ 1854558 h 1854558"/>
              <a:gd name="connsiteX3" fmla="*/ 77273 w 1249355"/>
              <a:gd name="connsiteY3" fmla="*/ 1854558 h 185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355" h="1854558">
                <a:moveTo>
                  <a:pt x="0" y="0"/>
                </a:moveTo>
                <a:cubicBezTo>
                  <a:pt x="618186" y="122349"/>
                  <a:pt x="1236372" y="244699"/>
                  <a:pt x="1249251" y="553792"/>
                </a:cubicBezTo>
                <a:cubicBezTo>
                  <a:pt x="1262130" y="862885"/>
                  <a:pt x="77273" y="1854558"/>
                  <a:pt x="77273" y="1854558"/>
                </a:cubicBezTo>
                <a:lnTo>
                  <a:pt x="77273" y="1854558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19400" y="4572000"/>
            <a:ext cx="76200" cy="21894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9400" y="4724401"/>
            <a:ext cx="228600" cy="66540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3124200"/>
            <a:ext cx="381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F0"/>
                </a:solidFill>
              </a:rPr>
              <a:t>Kayal</a:t>
            </a:r>
            <a:r>
              <a:rPr lang="en-US" sz="2600" dirty="0" smtClean="0">
                <a:solidFill>
                  <a:srgbClr val="00B0F0"/>
                </a:solidFill>
              </a:rPr>
              <a:t>-S.-</a:t>
            </a:r>
            <a:r>
              <a:rPr lang="en-US" sz="2600" dirty="0" err="1" smtClean="0">
                <a:solidFill>
                  <a:srgbClr val="00B0F0"/>
                </a:solidFill>
              </a:rPr>
              <a:t>Tavenas</a:t>
            </a:r>
            <a:r>
              <a:rPr lang="en-US" sz="2600" dirty="0" smtClean="0">
                <a:solidFill>
                  <a:srgbClr val="00B0F0"/>
                </a:solidFill>
              </a:rPr>
              <a:t>  (</a:t>
            </a:r>
            <a:r>
              <a:rPr lang="en-US" sz="2600" dirty="0" smtClean="0">
                <a:solidFill>
                  <a:srgbClr val="00B0F0"/>
                </a:solidFill>
              </a:rPr>
              <a:t>2016)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4267200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00B050"/>
                </a:solidFill>
              </a:rPr>
              <a:t>Issue.</a:t>
            </a:r>
            <a:r>
              <a:rPr lang="en-US" sz="2000" dirty="0" smtClean="0"/>
              <a:t> Not clear how to use a multilinear projection map </a:t>
            </a:r>
            <a:r>
              <a:rPr lang="el-GR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</a:t>
            </a:r>
            <a:r>
              <a:rPr lang="en-US" sz="2000" dirty="0"/>
              <a:t> </a:t>
            </a:r>
            <a:r>
              <a:rPr lang="en-US" sz="2000" dirty="0" smtClean="0"/>
              <a:t>to exploit any weakness of a </a:t>
            </a:r>
            <a:r>
              <a:rPr lang="en-US" sz="2000" dirty="0" smtClean="0">
                <a:latin typeface="Comic Sans MS" panose="030F0702030302020204" pitchFamily="66" charset="0"/>
              </a:rPr>
              <a:t>m</a:t>
            </a:r>
            <a:r>
              <a:rPr lang="en-US" sz="2000" dirty="0" smtClean="0"/>
              <a:t>-circuit.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8590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26475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31959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33523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38257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38978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27427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14800" y="3200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05100" y="28633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19400" y="2286000"/>
            <a:ext cx="432939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905000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756079" y="2936383"/>
            <a:ext cx="1249355" cy="1854558"/>
          </a:xfrm>
          <a:custGeom>
            <a:avLst/>
            <a:gdLst>
              <a:gd name="connsiteX0" fmla="*/ 0 w 1249355"/>
              <a:gd name="connsiteY0" fmla="*/ 0 h 1854558"/>
              <a:gd name="connsiteX1" fmla="*/ 1249251 w 1249355"/>
              <a:gd name="connsiteY1" fmla="*/ 553792 h 1854558"/>
              <a:gd name="connsiteX2" fmla="*/ 77273 w 1249355"/>
              <a:gd name="connsiteY2" fmla="*/ 1854558 h 1854558"/>
              <a:gd name="connsiteX3" fmla="*/ 77273 w 1249355"/>
              <a:gd name="connsiteY3" fmla="*/ 1854558 h 1854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355" h="1854558">
                <a:moveTo>
                  <a:pt x="0" y="0"/>
                </a:moveTo>
                <a:cubicBezTo>
                  <a:pt x="618186" y="122349"/>
                  <a:pt x="1236372" y="244699"/>
                  <a:pt x="1249251" y="553792"/>
                </a:cubicBezTo>
                <a:cubicBezTo>
                  <a:pt x="1262130" y="862885"/>
                  <a:pt x="77273" y="1854558"/>
                  <a:pt x="77273" y="1854558"/>
                </a:cubicBezTo>
                <a:lnTo>
                  <a:pt x="77273" y="1854558"/>
                </a:lnTo>
              </a:path>
            </a:pathLst>
          </a:custGeom>
          <a:noFill/>
          <a:ln w="381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2819400" y="4572000"/>
            <a:ext cx="76200" cy="218941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819400" y="4724401"/>
            <a:ext cx="228600" cy="66540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7800" y="3124200"/>
            <a:ext cx="381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F0"/>
                </a:solidFill>
              </a:rPr>
              <a:t>Kayal</a:t>
            </a:r>
            <a:r>
              <a:rPr lang="en-US" sz="2600" dirty="0" smtClean="0">
                <a:solidFill>
                  <a:srgbClr val="00B0F0"/>
                </a:solidFill>
              </a:rPr>
              <a:t>-S.-</a:t>
            </a:r>
            <a:r>
              <a:rPr lang="en-US" sz="2600" dirty="0" err="1" smtClean="0">
                <a:solidFill>
                  <a:srgbClr val="00B0F0"/>
                </a:solidFill>
              </a:rPr>
              <a:t>Tavenas</a:t>
            </a:r>
            <a:r>
              <a:rPr lang="en-US" sz="2600" dirty="0" smtClean="0">
                <a:solidFill>
                  <a:srgbClr val="00B0F0"/>
                </a:solidFill>
              </a:rPr>
              <a:t>  (</a:t>
            </a:r>
            <a:r>
              <a:rPr lang="en-US" sz="2600" dirty="0" smtClean="0">
                <a:solidFill>
                  <a:srgbClr val="00B0F0"/>
                </a:solidFill>
              </a:rPr>
              <a:t>2016)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4267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… turns out that another variant of the shifted partials measure helps.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3676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is hard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for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40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circuits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261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Extending the circuit model:   A motivating example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92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mbria Math" panose="02040503050406030204" pitchFamily="18" charset="0"/>
              </a:rPr>
              <a:t>A bit of history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34857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40341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41905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46639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050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5809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4126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ard for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714500" y="39301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47338" y="3396734"/>
            <a:ext cx="405262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2983468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33700" y="38539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048000" y="3276600"/>
            <a:ext cx="533400" cy="641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4089" y="2983468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811194" y="3910258"/>
            <a:ext cx="1017606" cy="713257"/>
          </a:xfrm>
          <a:custGeom>
            <a:avLst/>
            <a:gdLst>
              <a:gd name="connsiteX0" fmla="*/ 953212 w 1017606"/>
              <a:gd name="connsiteY0" fmla="*/ 120829 h 713257"/>
              <a:gd name="connsiteX1" fmla="*/ 175 w 1017606"/>
              <a:gd name="connsiteY1" fmla="*/ 43556 h 713257"/>
              <a:gd name="connsiteX2" fmla="*/ 1017606 w 1017606"/>
              <a:gd name="connsiteY2" fmla="*/ 713257 h 713257"/>
              <a:gd name="connsiteX3" fmla="*/ 1017606 w 1017606"/>
              <a:gd name="connsiteY3" fmla="*/ 713257 h 713257"/>
              <a:gd name="connsiteX4" fmla="*/ 991848 w 1017606"/>
              <a:gd name="connsiteY4" fmla="*/ 700379 h 71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606" h="713257">
                <a:moveTo>
                  <a:pt x="953212" y="120829"/>
                </a:moveTo>
                <a:cubicBezTo>
                  <a:pt x="471327" y="32823"/>
                  <a:pt x="-10557" y="-55182"/>
                  <a:pt x="175" y="43556"/>
                </a:cubicBezTo>
                <a:cubicBezTo>
                  <a:pt x="10907" y="142294"/>
                  <a:pt x="1017606" y="713257"/>
                  <a:pt x="1017606" y="713257"/>
                </a:cubicBezTo>
                <a:lnTo>
                  <a:pt x="1017606" y="713257"/>
                </a:lnTo>
                <a:lnTo>
                  <a:pt x="991848" y="700379"/>
                </a:lnTo>
              </a:path>
            </a:pathLst>
          </a:custGeom>
          <a:noFill/>
          <a:ln w="38100" cmpd="sng"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17526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</a:rPr>
              <a:t>Raz</a:t>
            </a:r>
            <a:r>
              <a:rPr lang="en-US" sz="2600" dirty="0" smtClean="0">
                <a:solidFill>
                  <a:srgbClr val="00B050"/>
                </a:solidFill>
              </a:rPr>
              <a:t> (2004):</a:t>
            </a:r>
            <a:r>
              <a:rPr lang="en-US" sz="2600" dirty="0" smtClean="0"/>
              <a:t>  Any </a:t>
            </a:r>
            <a:r>
              <a:rPr lang="en-US" sz="2600" dirty="0" smtClean="0"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 has size </a:t>
            </a:r>
            <a:r>
              <a:rPr lang="en-US" sz="2600" dirty="0" smtClean="0">
                <a:solidFill>
                  <a:srgbClr val="C00000"/>
                </a:solidFill>
              </a:rPr>
              <a:t>d</a:t>
            </a:r>
            <a:r>
              <a:rPr lang="el-GR" sz="2600" baseline="30000" dirty="0" smtClean="0">
                <a:solidFill>
                  <a:srgbClr val="C00000"/>
                </a:solidFill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</a:rPr>
              <a:t>(log d)</a:t>
            </a:r>
            <a:r>
              <a:rPr lang="en-US" sz="2600" dirty="0" smtClean="0"/>
              <a:t>.</a:t>
            </a:r>
            <a:endParaRPr lang="en-US" sz="2600" baseline="30000" dirty="0"/>
          </a:p>
        </p:txBody>
      </p:sp>
      <p:cxnSp>
        <p:nvCxnSpPr>
          <p:cNvPr id="13" name="Straight Connector 12"/>
          <p:cNvCxnSpPr>
            <a:stCxn id="6" idx="4"/>
          </p:cNvCxnSpPr>
          <p:nvPr/>
        </p:nvCxnSpPr>
        <p:spPr>
          <a:xfrm flipH="1">
            <a:off x="1676400" y="4610637"/>
            <a:ext cx="126642" cy="12878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2"/>
            <a:endCxn id="26" idx="1"/>
          </p:cNvCxnSpPr>
          <p:nvPr/>
        </p:nvCxnSpPr>
        <p:spPr>
          <a:xfrm flipH="1" flipV="1">
            <a:off x="1749099" y="4403092"/>
            <a:ext cx="79701" cy="220423"/>
          </a:xfrm>
          <a:prstGeom prst="line">
            <a:avLst/>
          </a:prstGeom>
          <a:ln w="38100">
            <a:solidFill>
              <a:srgbClr val="E46C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34000" y="2983468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200" dirty="0" smtClean="0"/>
              <a:t> and </a:t>
            </a:r>
            <a:r>
              <a:rPr lang="en-US" sz="2200" dirty="0" err="1" smtClean="0">
                <a:solidFill>
                  <a:srgbClr val="C00000"/>
                </a:solidFill>
              </a:rPr>
              <a:t>IMM</a:t>
            </a:r>
            <a:r>
              <a:rPr lang="en-US" sz="22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200" dirty="0" smtClean="0"/>
              <a:t> are both complete for ABP.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636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mbria Math" panose="02040503050406030204" pitchFamily="18" charset="0"/>
              </a:rPr>
              <a:t>A bit of history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34857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40341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41905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46639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050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5809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1714500" y="39301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47338" y="3396734"/>
            <a:ext cx="405262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2983468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33700" y="38539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048000" y="3276600"/>
            <a:ext cx="533400" cy="641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4089" y="2983468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2983468"/>
            <a:ext cx="3200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200" dirty="0" smtClean="0"/>
              <a:t> and </a:t>
            </a:r>
            <a:r>
              <a:rPr lang="en-US" sz="2200" dirty="0" err="1" smtClean="0">
                <a:solidFill>
                  <a:srgbClr val="C00000"/>
                </a:solidFill>
              </a:rPr>
              <a:t>IMM</a:t>
            </a:r>
            <a:r>
              <a:rPr lang="en-US" sz="22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200" dirty="0" smtClean="0"/>
              <a:t> are both complete for ABP.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200" dirty="0" smtClean="0"/>
              <a:t> lower bound doesn’t readily imply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200" dirty="0" smtClean="0"/>
              <a:t> lower bound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49969" y="3168134"/>
            <a:ext cx="1764731" cy="0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33355" y="2362200"/>
            <a:ext cx="23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Reduction </a:t>
            </a:r>
            <a:r>
              <a:rPr lang="en-US" dirty="0" smtClean="0">
                <a:solidFill>
                  <a:srgbClr val="FF0000"/>
                </a:solidFill>
              </a:rPr>
              <a:t>doesn’t</a:t>
            </a:r>
            <a:r>
              <a:rPr lang="en-US" dirty="0" smtClean="0"/>
              <a:t> preserve </a:t>
            </a:r>
            <a:r>
              <a:rPr lang="en-US" dirty="0" err="1" smtClean="0"/>
              <a:t>multilinearity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75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mbria Math" panose="02040503050406030204" pitchFamily="18" charset="0"/>
              </a:rPr>
              <a:t>A bit of history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1295400" y="3485745"/>
            <a:ext cx="2362200" cy="302281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447800" y="4034192"/>
            <a:ext cx="2057400" cy="251900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905000" y="41905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-formulas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676400" y="4663944"/>
            <a:ext cx="1600200" cy="188925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05000" y="48884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m</a:t>
            </a:r>
            <a:r>
              <a:rPr lang="en-US" dirty="0" smtClean="0"/>
              <a:t>-</a:t>
            </a:r>
            <a:r>
              <a:rPr lang="en-US" sz="1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1200" y="358096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ABP</a:t>
            </a:r>
            <a:endParaRPr lang="en-US" sz="1600" dirty="0"/>
          </a:p>
        </p:txBody>
      </p:sp>
      <p:sp>
        <p:nvSpPr>
          <p:cNvPr id="4" name="Oval 3"/>
          <p:cNvSpPr/>
          <p:nvPr/>
        </p:nvSpPr>
        <p:spPr>
          <a:xfrm>
            <a:off x="1714500" y="39301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47338" y="3396734"/>
            <a:ext cx="405262" cy="56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2983468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33700" y="3853934"/>
            <a:ext cx="114300" cy="184666"/>
          </a:xfrm>
          <a:prstGeom prst="ellipse">
            <a:avLst/>
          </a:prstGeom>
          <a:solidFill>
            <a:srgbClr val="7030A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048000" y="3276600"/>
            <a:ext cx="533400" cy="641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34089" y="2983468"/>
            <a:ext cx="1037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0" y="2983468"/>
            <a:ext cx="320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200" dirty="0" smtClean="0"/>
              <a:t> and </a:t>
            </a:r>
            <a:r>
              <a:rPr lang="en-US" sz="2200" dirty="0" err="1" smtClean="0">
                <a:solidFill>
                  <a:srgbClr val="C00000"/>
                </a:solidFill>
              </a:rPr>
              <a:t>IMM</a:t>
            </a:r>
            <a:r>
              <a:rPr lang="en-US" sz="22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200" dirty="0" smtClean="0"/>
              <a:t> are both complete for ABP.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200" dirty="0" smtClean="0"/>
              <a:t> lower bound doesn’t readily imply </a:t>
            </a:r>
            <a:r>
              <a:rPr lang="en-US" sz="22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2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200" dirty="0" smtClean="0"/>
              <a:t> lower bound.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converse is true.</a:t>
            </a:r>
            <a:endParaRPr lang="en-US" sz="22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562101" y="3200400"/>
            <a:ext cx="1866899" cy="0"/>
          </a:xfrm>
          <a:prstGeom prst="straightConnector1">
            <a:avLst/>
          </a:prstGeom>
          <a:ln w="381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33355" y="2362200"/>
            <a:ext cx="23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Reduction preserves </a:t>
            </a:r>
            <a:r>
              <a:rPr lang="en-US" dirty="0" err="1" smtClean="0"/>
              <a:t>multilinearity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7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mbria Math" panose="02040503050406030204" pitchFamily="18" charset="0"/>
              </a:rPr>
              <a:t>A bit of history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8288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</a:rPr>
              <a:t>Raz</a:t>
            </a:r>
            <a:r>
              <a:rPr lang="en-US" sz="2600" dirty="0" smtClean="0">
                <a:solidFill>
                  <a:srgbClr val="00B050"/>
                </a:solidFill>
              </a:rPr>
              <a:t> (2004):</a:t>
            </a:r>
            <a:r>
              <a:rPr lang="en-US" sz="2600" dirty="0" smtClean="0"/>
              <a:t>  Any </a:t>
            </a:r>
            <a:r>
              <a:rPr lang="en-US" sz="2600" dirty="0" smtClean="0"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 has size </a:t>
            </a:r>
            <a:r>
              <a:rPr lang="en-US" sz="2600" dirty="0" smtClean="0">
                <a:solidFill>
                  <a:srgbClr val="C00000"/>
                </a:solidFill>
              </a:rPr>
              <a:t>d</a:t>
            </a:r>
            <a:r>
              <a:rPr lang="el-GR" sz="2600" baseline="30000" dirty="0" smtClean="0">
                <a:solidFill>
                  <a:srgbClr val="C00000"/>
                </a:solidFill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</a:rPr>
              <a:t>(log d)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 smtClean="0">
                <a:solidFill>
                  <a:srgbClr val="00B050"/>
                </a:solidFill>
              </a:rPr>
              <a:t>Raz-Yehudayoff</a:t>
            </a:r>
            <a:r>
              <a:rPr lang="en-US" sz="2600" dirty="0" smtClean="0">
                <a:solidFill>
                  <a:srgbClr val="00B050"/>
                </a:solidFill>
              </a:rPr>
              <a:t> (2008):  </a:t>
            </a:r>
            <a:r>
              <a:rPr lang="en-US" sz="2600" dirty="0" smtClean="0"/>
              <a:t>Lower bound for constant depth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-formulas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/>
              <a:t> 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pPr algn="just"/>
            <a:r>
              <a:rPr lang="en-US" sz="2600" dirty="0" smtClean="0">
                <a:solidFill>
                  <a:srgbClr val="00B050"/>
                </a:solidFill>
              </a:rPr>
              <a:t>The measure used:</a:t>
            </a:r>
            <a:r>
              <a:rPr lang="en-US" sz="2600" dirty="0" smtClean="0"/>
              <a:t>  Partition the set of variables </a:t>
            </a:r>
            <a:r>
              <a:rPr lang="en-US" sz="2600" b="1" dirty="0" smtClean="0"/>
              <a:t>randomly</a:t>
            </a:r>
            <a:r>
              <a:rPr lang="en-US" sz="2600" dirty="0" smtClean="0"/>
              <a:t> into </a:t>
            </a:r>
            <a:r>
              <a:rPr lang="en-US" sz="2600" dirty="0" smtClean="0"/>
              <a:t>two sets, 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and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dirty="0" smtClean="0"/>
              <a:t> of </a:t>
            </a:r>
            <a:r>
              <a:rPr lang="en-US" sz="2600" b="1" dirty="0" smtClean="0"/>
              <a:t>roughly equal</a:t>
            </a:r>
            <a:r>
              <a:rPr lang="en-US" sz="2600" dirty="0" smtClean="0"/>
              <a:t> sizes. Look at the </a:t>
            </a:r>
            <a:r>
              <a:rPr lang="en-US" sz="2600" b="1" dirty="0" smtClean="0"/>
              <a:t>rank of the PD matrix</a:t>
            </a:r>
            <a:r>
              <a:rPr lang="en-US" sz="2600" dirty="0" smtClean="0"/>
              <a:t> w.r.t this partition. </a:t>
            </a:r>
          </a:p>
        </p:txBody>
      </p:sp>
    </p:spTree>
    <p:extLst>
      <p:ext uri="{BB962C8B-B14F-4D97-AF65-F5344CB8AC3E}">
        <p14:creationId xmlns:p14="http://schemas.microsoft.com/office/powerpoint/2010/main" val="89901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mbria Math" panose="02040503050406030204" pitchFamily="18" charset="0"/>
              </a:rPr>
              <a:t>A bit of history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828800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</a:rPr>
              <a:t>Raz</a:t>
            </a:r>
            <a:r>
              <a:rPr lang="en-US" sz="2600" dirty="0" smtClean="0">
                <a:solidFill>
                  <a:srgbClr val="00B050"/>
                </a:solidFill>
              </a:rPr>
              <a:t> (2004):</a:t>
            </a:r>
            <a:r>
              <a:rPr lang="en-US" sz="2600" dirty="0" smtClean="0"/>
              <a:t>  Any </a:t>
            </a:r>
            <a:r>
              <a:rPr lang="en-US" sz="2600" dirty="0" smtClean="0"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 has size </a:t>
            </a:r>
            <a:r>
              <a:rPr lang="en-US" sz="2600" dirty="0" smtClean="0">
                <a:solidFill>
                  <a:srgbClr val="C00000"/>
                </a:solidFill>
              </a:rPr>
              <a:t>d</a:t>
            </a:r>
            <a:r>
              <a:rPr lang="el-GR" sz="2600" baseline="30000" dirty="0" smtClean="0">
                <a:solidFill>
                  <a:srgbClr val="C00000"/>
                </a:solidFill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</a:rPr>
              <a:t>(log d)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 smtClean="0">
                <a:solidFill>
                  <a:srgbClr val="00B050"/>
                </a:solidFill>
              </a:rPr>
              <a:t>Raz-Yehudayoff</a:t>
            </a:r>
            <a:r>
              <a:rPr lang="en-US" sz="2600" dirty="0" smtClean="0">
                <a:solidFill>
                  <a:srgbClr val="00B050"/>
                </a:solidFill>
              </a:rPr>
              <a:t> (2008):  </a:t>
            </a:r>
            <a:r>
              <a:rPr lang="en-US" sz="2600" dirty="0" smtClean="0"/>
              <a:t>Lower bound for constant depth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-formulas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/>
              <a:t> 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pPr algn="just"/>
            <a:r>
              <a:rPr lang="en-US" sz="2600" dirty="0" smtClean="0">
                <a:solidFill>
                  <a:srgbClr val="00B050"/>
                </a:solidFill>
              </a:rPr>
              <a:t>The measure used:</a:t>
            </a:r>
            <a:r>
              <a:rPr lang="en-US" sz="2600" dirty="0" smtClean="0"/>
              <a:t>  Partition the set of </a:t>
            </a:r>
            <a:r>
              <a:rPr lang="en-US" sz="2600" dirty="0" smtClean="0"/>
              <a:t>variables </a:t>
            </a:r>
            <a:r>
              <a:rPr lang="en-US" sz="2600" b="1" dirty="0" smtClean="0"/>
              <a:t>randomly</a:t>
            </a:r>
            <a:r>
              <a:rPr lang="en-US" sz="2600" dirty="0" smtClean="0"/>
              <a:t> </a:t>
            </a:r>
            <a:r>
              <a:rPr lang="en-US" sz="2600" dirty="0" smtClean="0"/>
              <a:t>into two sets, 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and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dirty="0" smtClean="0"/>
              <a:t> of </a:t>
            </a:r>
            <a:r>
              <a:rPr lang="en-US" sz="2600" b="1" dirty="0" smtClean="0"/>
              <a:t>roughly equal</a:t>
            </a:r>
            <a:r>
              <a:rPr lang="en-US" sz="2600" dirty="0" smtClean="0"/>
              <a:t> sizes. Look at the </a:t>
            </a:r>
            <a:r>
              <a:rPr lang="en-US" sz="2600" b="1" dirty="0" smtClean="0"/>
              <a:t>rank of the PD matrix</a:t>
            </a:r>
            <a:r>
              <a:rPr lang="en-US" sz="2600" dirty="0" smtClean="0"/>
              <a:t> w.r.t this partition. Basically, the following measure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</a:t>
            </a:r>
            <a:endParaRPr lang="en-IN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/>
              <a:t>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5389602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(∂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60960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Take derivatives and then set all the </a:t>
            </a:r>
            <a:r>
              <a:rPr lang="en-US" sz="2000" b="1" dirty="0" smtClean="0">
                <a:solidFill>
                  <a:srgbClr val="CC0000"/>
                </a:solidFill>
                <a:latin typeface="Cambria Math"/>
                <a:cs typeface="Cambria Math"/>
              </a:rPr>
              <a:t>y</a:t>
            </a:r>
            <a:r>
              <a:rPr lang="en-US" sz="2000" dirty="0" smtClean="0"/>
              <a:t>-variables to zero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76800" y="6019800"/>
            <a:ext cx="4572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67200" y="541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*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24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Cambria Math" panose="02040503050406030204" pitchFamily="18" charset="0"/>
              </a:rPr>
              <a:t>A bit of history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828800"/>
            <a:ext cx="8305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</a:rPr>
              <a:t>Raz</a:t>
            </a:r>
            <a:r>
              <a:rPr lang="en-US" sz="2600" dirty="0" smtClean="0">
                <a:solidFill>
                  <a:srgbClr val="00B050"/>
                </a:solidFill>
              </a:rPr>
              <a:t> (2004):</a:t>
            </a:r>
            <a:r>
              <a:rPr lang="en-US" sz="2600" dirty="0" smtClean="0"/>
              <a:t>  Any </a:t>
            </a:r>
            <a:r>
              <a:rPr lang="en-US" sz="2600" dirty="0" smtClean="0"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 has size </a:t>
            </a:r>
            <a:r>
              <a:rPr lang="en-US" sz="2600" dirty="0" smtClean="0">
                <a:solidFill>
                  <a:srgbClr val="C00000"/>
                </a:solidFill>
              </a:rPr>
              <a:t>d</a:t>
            </a:r>
            <a:r>
              <a:rPr lang="el-GR" sz="2600" baseline="30000" dirty="0" smtClean="0">
                <a:solidFill>
                  <a:srgbClr val="C00000"/>
                </a:solidFill>
              </a:rPr>
              <a:t>Ω</a:t>
            </a:r>
            <a:r>
              <a:rPr lang="en-US" sz="2600" baseline="30000" dirty="0" smtClean="0">
                <a:solidFill>
                  <a:srgbClr val="C00000"/>
                </a:solidFill>
              </a:rPr>
              <a:t>(log d)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 smtClean="0">
                <a:solidFill>
                  <a:srgbClr val="00B050"/>
                </a:solidFill>
              </a:rPr>
              <a:t>Raz-Yehudayoff</a:t>
            </a:r>
            <a:r>
              <a:rPr lang="en-US" sz="2600" dirty="0" smtClean="0">
                <a:solidFill>
                  <a:srgbClr val="00B050"/>
                </a:solidFill>
              </a:rPr>
              <a:t> (2008):  </a:t>
            </a:r>
            <a:r>
              <a:rPr lang="en-US" sz="2600" dirty="0" smtClean="0"/>
              <a:t>Lower bound for constant depth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 smtClean="0"/>
              <a:t>-formulas computing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/>
              <a:t> 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pPr algn="just"/>
            <a:r>
              <a:rPr lang="en-US" sz="2600" dirty="0" smtClean="0">
                <a:solidFill>
                  <a:srgbClr val="00B050"/>
                </a:solidFill>
              </a:rPr>
              <a:t>The measure used:</a:t>
            </a:r>
            <a:r>
              <a:rPr lang="en-US" sz="2600" dirty="0" smtClean="0"/>
              <a:t>  Partition the set of variables </a:t>
            </a:r>
            <a:r>
              <a:rPr lang="en-US" sz="2600" b="1" dirty="0" smtClean="0"/>
              <a:t>randomly </a:t>
            </a:r>
            <a:r>
              <a:rPr lang="en-US" sz="2600" dirty="0" smtClean="0"/>
              <a:t>into </a:t>
            </a:r>
            <a:r>
              <a:rPr lang="en-US" sz="2600" dirty="0" smtClean="0"/>
              <a:t>two sets, 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and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dirty="0" smtClean="0"/>
              <a:t> of </a:t>
            </a:r>
            <a:r>
              <a:rPr lang="en-US" sz="2600" b="1" dirty="0" smtClean="0"/>
              <a:t>roughly equal</a:t>
            </a:r>
            <a:r>
              <a:rPr lang="en-US" sz="2600" dirty="0" smtClean="0"/>
              <a:t> sizes. Look at the </a:t>
            </a:r>
            <a:r>
              <a:rPr lang="en-US" sz="2600" b="1" dirty="0" smtClean="0"/>
              <a:t>rank of the PD matrix</a:t>
            </a:r>
            <a:r>
              <a:rPr lang="en-US" sz="2600" dirty="0" smtClean="0"/>
              <a:t> w.r.t this partition. Basically, the following measure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</a:t>
            </a:r>
            <a:endParaRPr lang="en-IN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/>
              <a:t>        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52800" y="5389602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(∂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248400"/>
            <a:ext cx="7900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</a:rPr>
              <a:t>The next variant of shifted partials is inspired by </a:t>
            </a:r>
            <a:r>
              <a:rPr lang="en-US" sz="2000" b="1" dirty="0" smtClean="0">
                <a:solidFill>
                  <a:srgbClr val="660066"/>
                </a:solidFill>
              </a:rPr>
              <a:t>partition of variables</a:t>
            </a:r>
            <a:endParaRPr lang="en-US" sz="2000" b="1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5410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A50021"/>
                </a:solidFill>
              </a:rPr>
              <a:t>*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8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2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2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971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029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9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246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83820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3820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27841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32" name="Rectangle 31"/>
          <p:cNvSpPr/>
          <p:nvPr/>
        </p:nvSpPr>
        <p:spPr>
          <a:xfrm>
            <a:off x="1371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8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914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5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9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38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38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28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28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28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828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5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05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05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05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95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95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95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5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580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580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486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486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486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486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90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0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0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57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57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05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05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82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104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104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01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001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482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104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001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47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67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k</a:t>
            </a:r>
            <a:endParaRPr lang="en-US" dirty="0">
              <a:latin typeface="Cambria Math"/>
              <a:cs typeface="Cambria Math"/>
            </a:endParaRPr>
          </a:p>
        </p:txBody>
      </p:sp>
      <p:cxnSp>
        <p:nvCxnSpPr>
          <p:cNvPr id="89" name="Straight Arrow Connector 88"/>
          <p:cNvCxnSpPr>
            <a:endCxn id="32" idx="2"/>
          </p:cNvCxnSpPr>
          <p:nvPr/>
        </p:nvCxnSpPr>
        <p:spPr>
          <a:xfrm flipH="1" flipV="1">
            <a:off x="1600200" y="3886200"/>
            <a:ext cx="22098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endCxn id="33" idx="2"/>
          </p:cNvCxnSpPr>
          <p:nvPr/>
        </p:nvCxnSpPr>
        <p:spPr>
          <a:xfrm flipV="1">
            <a:off x="3810000" y="3886200"/>
            <a:ext cx="4572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endCxn id="34" idx="2"/>
          </p:cNvCxnSpPr>
          <p:nvPr/>
        </p:nvCxnSpPr>
        <p:spPr>
          <a:xfrm flipV="1">
            <a:off x="3810000" y="3886200"/>
            <a:ext cx="38100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52800" y="5257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A50021"/>
                </a:solidFill>
                <a:latin typeface="Cambria Math"/>
                <a:cs typeface="Cambria Math"/>
              </a:rPr>
              <a:t>y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 smtClean="0"/>
              <a:t>variables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71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2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2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971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029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9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246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83820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3820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27841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32" name="Rectangle 31"/>
          <p:cNvSpPr/>
          <p:nvPr/>
        </p:nvSpPr>
        <p:spPr>
          <a:xfrm>
            <a:off x="1371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8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914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5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9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38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38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28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28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28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828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5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05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05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05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95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95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95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5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580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580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486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486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486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486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90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0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0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57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57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05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05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82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104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104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01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001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482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104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001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47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67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k</a:t>
            </a:r>
            <a:endParaRPr lang="en-US" dirty="0">
              <a:latin typeface="Cambria Math"/>
              <a:cs typeface="Cambria Math"/>
            </a:endParaRPr>
          </a:p>
        </p:txBody>
      </p:sp>
      <p:cxnSp>
        <p:nvCxnSpPr>
          <p:cNvPr id="89" name="Straight Arrow Connector 88"/>
          <p:cNvCxnSpPr/>
          <p:nvPr/>
        </p:nvCxnSpPr>
        <p:spPr>
          <a:xfrm flipH="1" flipV="1">
            <a:off x="990600" y="3886200"/>
            <a:ext cx="28194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 flipV="1">
            <a:off x="1981200" y="3886200"/>
            <a:ext cx="18288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3810000" y="38862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52800" y="5257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A50021"/>
                </a:solidFill>
                <a:latin typeface="Cambria Math"/>
                <a:cs typeface="Cambria Math"/>
              </a:rPr>
              <a:t>x</a:t>
            </a:r>
            <a:r>
              <a:rPr lang="en-US" sz="2000" dirty="0" smtClean="0"/>
              <a:t> variables</a:t>
            </a:r>
            <a:endParaRPr lang="en-US" sz="2000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3810000" y="3886200"/>
            <a:ext cx="9144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3810000" y="3886200"/>
            <a:ext cx="32766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810000" y="3886200"/>
            <a:ext cx="42672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07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2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2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971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029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9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246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83820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3820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27841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32" name="Rectangle 31"/>
          <p:cNvSpPr/>
          <p:nvPr/>
        </p:nvSpPr>
        <p:spPr>
          <a:xfrm>
            <a:off x="1371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8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914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5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9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38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38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28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28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28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828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5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05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05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05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95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95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95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5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580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580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486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486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486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486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90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0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0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57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57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05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05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82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104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104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01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001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482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104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001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47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67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k</a:t>
            </a:r>
            <a:endParaRPr lang="en-US" dirty="0">
              <a:latin typeface="Cambria Math"/>
              <a:cs typeface="Cambria Math"/>
            </a:endParaRPr>
          </a:p>
        </p:txBody>
      </p:sp>
      <p:cxnSp>
        <p:nvCxnSpPr>
          <p:cNvPr id="90" name="Straight Arrow Connector 89"/>
          <p:cNvCxnSpPr/>
          <p:nvPr/>
        </p:nvCxnSpPr>
        <p:spPr>
          <a:xfrm flipH="1" flipV="1">
            <a:off x="2590800" y="3581400"/>
            <a:ext cx="12192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3200400" y="3505200"/>
            <a:ext cx="6096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52800" y="5257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edges labeled by </a:t>
            </a:r>
            <a:r>
              <a:rPr lang="en-US" sz="2000" dirty="0" smtClean="0">
                <a:solidFill>
                  <a:srgbClr val="A50021"/>
                </a:solidFill>
                <a:latin typeface="Cambria Math"/>
                <a:cs typeface="Cambria Math"/>
              </a:rPr>
              <a:t>1</a:t>
            </a:r>
            <a:endParaRPr lang="en-US" sz="20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3810000" y="3505200"/>
            <a:ext cx="2743200" cy="1752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74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2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2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971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029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9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246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83820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3820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27841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32" name="Rectangle 31"/>
          <p:cNvSpPr/>
          <p:nvPr/>
        </p:nvSpPr>
        <p:spPr>
          <a:xfrm>
            <a:off x="1371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8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914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5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9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38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38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28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28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28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828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5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05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05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05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95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95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95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5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580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580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486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486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486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486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90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0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0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57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57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05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05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82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104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104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01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001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482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104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001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47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67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k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495800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8000"/>
                </a:solidFill>
              </a:rPr>
              <a:t>Number of variables:     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|</a:t>
            </a:r>
            <a:r>
              <a:rPr lang="en-US" sz="2600" b="1" dirty="0" smtClean="0">
                <a:solidFill>
                  <a:srgbClr val="A50021"/>
                </a:solidFill>
                <a:latin typeface="Cambria Math"/>
                <a:cs typeface="Cambria Math"/>
              </a:rPr>
              <a:t>y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| = w</a:t>
            </a:r>
            <a:r>
              <a:rPr lang="en-US" sz="2600" baseline="30000" dirty="0" smtClean="0">
                <a:solidFill>
                  <a:srgbClr val="A50021"/>
                </a:solidFill>
                <a:latin typeface="Cambria Math"/>
                <a:cs typeface="Cambria Math"/>
              </a:rPr>
              <a:t>2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k</a:t>
            </a:r>
            <a:endParaRPr lang="en-US" sz="2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581400" y="4993957"/>
            <a:ext cx="6553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8000"/>
                </a:solidFill>
              </a:rPr>
              <a:t>     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|</a:t>
            </a:r>
            <a:r>
              <a:rPr lang="en-US" sz="2600" b="1" dirty="0" smtClean="0">
                <a:solidFill>
                  <a:srgbClr val="A50021"/>
                </a:solidFill>
                <a:latin typeface="Cambria Math"/>
                <a:cs typeface="Cambria Math"/>
              </a:rPr>
              <a:t>x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| = 2wk</a:t>
            </a:r>
            <a:endParaRPr lang="en-US" sz="2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943600" y="4648200"/>
            <a:ext cx="304800" cy="762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3200" y="4514671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Note the difference (</a:t>
            </a:r>
            <a:r>
              <a:rPr lang="en-US" b="1" dirty="0" smtClean="0"/>
              <a:t>skew</a:t>
            </a:r>
            <a:r>
              <a:rPr lang="en-US" dirty="0" smtClean="0"/>
              <a:t>) in the number of </a:t>
            </a:r>
            <a:r>
              <a:rPr lang="en-US" b="1" dirty="0" smtClean="0">
                <a:solidFill>
                  <a:srgbClr val="A50021"/>
                </a:solidFill>
                <a:latin typeface="Cambria Math"/>
                <a:cs typeface="Cambria Math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A50021"/>
                </a:solidFill>
                <a:latin typeface="Cambria Math"/>
                <a:cs typeface="Cambria Math"/>
              </a:rPr>
              <a:t>y</a:t>
            </a:r>
            <a:r>
              <a:rPr lang="en-US" dirty="0" smtClean="0"/>
              <a:t>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7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962400" y="22098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419600" y="21336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2971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Quadratic polynomials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80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38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2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62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9718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718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52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052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50292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0292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24600" y="228600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24600" y="3124200"/>
            <a:ext cx="5334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858000" y="22860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58000" y="3886200"/>
            <a:ext cx="152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8382000" y="2286000"/>
            <a:ext cx="6096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382000" y="3124200"/>
            <a:ext cx="609600" cy="762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91200" y="2784157"/>
            <a:ext cx="762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…</a:t>
            </a:r>
            <a:endParaRPr lang="en-US" sz="2600" dirty="0"/>
          </a:p>
        </p:txBody>
      </p:sp>
      <p:sp>
        <p:nvSpPr>
          <p:cNvPr id="32" name="Rectangle 31"/>
          <p:cNvSpPr/>
          <p:nvPr/>
        </p:nvSpPr>
        <p:spPr>
          <a:xfrm>
            <a:off x="1371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86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91400" y="2286000"/>
            <a:ext cx="457200" cy="16002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62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505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292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858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82000" y="2286000"/>
            <a:ext cx="0" cy="1600200"/>
          </a:xfrm>
          <a:prstGeom prst="line">
            <a:avLst/>
          </a:prstGeom>
          <a:ln cap="flat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8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38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38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838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28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828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828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828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5052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052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5052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052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4958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958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958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958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580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8580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580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48600" y="2514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48600" y="27432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48600" y="36576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7848600" y="3429000"/>
            <a:ext cx="5334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90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90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90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576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6576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05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05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6482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6482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0104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104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001000" y="27432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001000" y="2936557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905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6576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482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104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001000" y="2590800"/>
            <a:ext cx="22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447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1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1148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2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467600" y="175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cs typeface="Cambria Math"/>
              </a:rPr>
              <a:t>k</a:t>
            </a:r>
            <a:endParaRPr lang="en-US" dirty="0">
              <a:latin typeface="Cambria Math"/>
              <a:cs typeface="Cambria Math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4495800"/>
            <a:ext cx="7696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8000"/>
                </a:solidFill>
              </a:rPr>
              <a:t>Note:  </a:t>
            </a:r>
            <a:r>
              <a:rPr lang="en-US" sz="2600" dirty="0" smtClean="0"/>
              <a:t>The above polynomial (call it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I</a:t>
            </a:r>
            <a:r>
              <a:rPr lang="en-US" sz="2600" baseline="-25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w,k</a:t>
            </a:r>
            <a:r>
              <a:rPr lang="en-US" sz="2600" dirty="0" smtClean="0"/>
              <a:t>) is a simple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projection of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IMM</a:t>
            </a:r>
            <a:r>
              <a:rPr lang="en-US" sz="2600" baseline="-25000" dirty="0" smtClean="0">
                <a:solidFill>
                  <a:srgbClr val="A50021"/>
                </a:solidFill>
                <a:latin typeface="Cambria Math"/>
                <a:cs typeface="Cambria Math"/>
              </a:rPr>
              <a:t>w,5k </a:t>
            </a:r>
            <a:r>
              <a:rPr lang="en-US" sz="2600" dirty="0" smtClean="0"/>
              <a:t>.</a:t>
            </a:r>
            <a:endParaRPr lang="en-US" sz="26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27648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Skewed partials:  </a:t>
            </a:r>
            <a:r>
              <a:rPr lang="en-US" sz="2600" dirty="0" smtClean="0"/>
              <a:t>[ </a:t>
            </a:r>
            <a:r>
              <a:rPr lang="en-US" sz="2600" dirty="0" err="1" smtClean="0">
                <a:solidFill>
                  <a:schemeClr val="accent5"/>
                </a:solidFill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</a:rPr>
              <a:t>-Nair-S. (2016) </a:t>
            </a:r>
            <a:r>
              <a:rPr lang="en-US" sz="26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en-US" sz="2600" dirty="0" smtClean="0"/>
              <a:t> </a:t>
            </a:r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494002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dim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438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Cambria Math"/>
                <a:cs typeface="Cambria Math"/>
              </a:rPr>
              <a:t>k</a:t>
            </a:r>
            <a:endParaRPr lang="en-US" sz="1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355538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</a:rPr>
              <a:t>Subadditivity</a:t>
            </a:r>
            <a:r>
              <a:rPr lang="en-US" sz="2600" dirty="0" smtClean="0">
                <a:solidFill>
                  <a:srgbClr val="00B050"/>
                </a:solidFill>
              </a:rPr>
              <a:t>: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+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04070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Skewed partials:  </a:t>
            </a:r>
            <a:r>
              <a:rPr lang="en-US" sz="2600" dirty="0" smtClean="0"/>
              <a:t>[ </a:t>
            </a:r>
            <a:r>
              <a:rPr lang="en-US" sz="2600" dirty="0" err="1" smtClean="0">
                <a:solidFill>
                  <a:schemeClr val="accent5"/>
                </a:solidFill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</a:rPr>
              <a:t>-Nair-S. (2016) </a:t>
            </a:r>
            <a:r>
              <a:rPr lang="en-US" sz="26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en-US" sz="2600" dirty="0" smtClean="0"/>
              <a:t> </a:t>
            </a:r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494002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dim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4384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Cambria Math"/>
                <a:cs typeface="Cambria Math"/>
              </a:rPr>
              <a:t>k</a:t>
            </a:r>
            <a:endParaRPr lang="en-US" sz="1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355538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00B050"/>
                </a:solidFill>
              </a:rPr>
              <a:t>Subadditivity</a:t>
            </a:r>
            <a:r>
              <a:rPr lang="en-US" sz="2600" dirty="0" smtClean="0">
                <a:solidFill>
                  <a:srgbClr val="00B050"/>
                </a:solidFill>
              </a:rPr>
              <a:t>: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+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6891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=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w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2k</a:t>
            </a:r>
            <a:endParaRPr lang="en-US" sz="26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227174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Skewed partials of a </a:t>
            </a:r>
            <a:r>
              <a:rPr lang="en-US" sz="2600" dirty="0" smtClean="0">
                <a:solidFill>
                  <a:srgbClr val="00B050"/>
                </a:solidFill>
                <a:latin typeface="Comic Sans MS"/>
                <a:cs typeface="Comic Sans MS"/>
              </a:rPr>
              <a:t>m</a:t>
            </a:r>
            <a:r>
              <a:rPr lang="en-US" sz="2600" dirty="0" smtClean="0">
                <a:solidFill>
                  <a:srgbClr val="00B050"/>
                </a:solidFill>
                <a:latin typeface="Cambria Math"/>
                <a:cs typeface="Cambria Math"/>
              </a:rPr>
              <a:t>-ΣΠΣ</a:t>
            </a:r>
            <a:r>
              <a:rPr lang="en-US" sz="2600" dirty="0" smtClean="0">
                <a:solidFill>
                  <a:srgbClr val="00B050"/>
                </a:solidFill>
              </a:rPr>
              <a:t> circuit</a:t>
            </a:r>
            <a:r>
              <a:rPr lang="en-US" sz="2600" dirty="0" smtClean="0">
                <a:solidFill>
                  <a:srgbClr val="008000"/>
                </a:solidFill>
              </a:rPr>
              <a:t>: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2523291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8926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235624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7817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Skewed partials of a </a:t>
            </a:r>
            <a:r>
              <a:rPr lang="en-US" sz="2600" dirty="0" smtClean="0">
                <a:solidFill>
                  <a:srgbClr val="00B050"/>
                </a:solidFill>
                <a:latin typeface="Comic Sans MS"/>
                <a:cs typeface="Comic Sans MS"/>
              </a:rPr>
              <a:t>m</a:t>
            </a:r>
            <a:r>
              <a:rPr lang="en-US" sz="2600" dirty="0" smtClean="0">
                <a:solidFill>
                  <a:srgbClr val="00B050"/>
                </a:solidFill>
                <a:latin typeface="Cambria Math"/>
                <a:cs typeface="Cambria Math"/>
              </a:rPr>
              <a:t>-ΣΠΣ</a:t>
            </a:r>
            <a:r>
              <a:rPr lang="en-US" sz="2600" dirty="0" smtClean="0">
                <a:solidFill>
                  <a:srgbClr val="00B050"/>
                </a:solidFill>
              </a:rPr>
              <a:t> circuit</a:t>
            </a:r>
            <a:r>
              <a:rPr lang="en-US" sz="2600" dirty="0" smtClean="0">
                <a:solidFill>
                  <a:srgbClr val="008000"/>
                </a:solidFill>
              </a:rPr>
              <a:t>: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355538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 term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962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.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…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|x|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. Q(y)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523291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8926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235624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48884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</a:rPr>
              <a:t>x</a:t>
            </a:r>
            <a:r>
              <a:rPr lang="en-US" dirty="0" smtClean="0"/>
              <a:t>-free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8534400" y="4495800"/>
            <a:ext cx="1524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71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Skewed partials of a </a:t>
            </a:r>
            <a:r>
              <a:rPr lang="en-US" sz="2600" dirty="0" smtClean="0">
                <a:solidFill>
                  <a:srgbClr val="00B050"/>
                </a:solidFill>
                <a:latin typeface="Comic Sans MS"/>
                <a:cs typeface="Comic Sans MS"/>
              </a:rPr>
              <a:t>m</a:t>
            </a:r>
            <a:r>
              <a:rPr lang="en-US" sz="2600" dirty="0" smtClean="0">
                <a:solidFill>
                  <a:srgbClr val="00B050"/>
                </a:solidFill>
                <a:latin typeface="Cambria Math"/>
                <a:cs typeface="Cambria Math"/>
              </a:rPr>
              <a:t>-ΣΠΣ</a:t>
            </a:r>
            <a:r>
              <a:rPr lang="en-US" sz="2600" dirty="0" smtClean="0">
                <a:solidFill>
                  <a:srgbClr val="00B050"/>
                </a:solidFill>
              </a:rPr>
              <a:t> circuit</a:t>
            </a:r>
            <a:r>
              <a:rPr lang="en-US" sz="2600" dirty="0" smtClean="0">
                <a:solidFill>
                  <a:srgbClr val="008000"/>
                </a:solidFill>
              </a:rPr>
              <a:t>: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355538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 term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962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.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…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|x|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. Q(y)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523291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8926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235624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48006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smtClean="0"/>
              <a:t>Since the </a:t>
            </a:r>
            <a:r>
              <a:rPr lang="en-US" sz="2600" b="1" dirty="0" smtClean="0">
                <a:solidFill>
                  <a:schemeClr val="accent2"/>
                </a:solidFill>
                <a:latin typeface="Cambria Math"/>
                <a:cs typeface="Cambria Math"/>
              </a:rPr>
              <a:t>y</a:t>
            </a:r>
            <a:r>
              <a:rPr lang="en-US" sz="2600" dirty="0" smtClean="0"/>
              <a:t>-variables are set to zero by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y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531191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≤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533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Cambria Math"/>
                <a:cs typeface="Cambria Math"/>
              </a:rPr>
              <a:t>|x|</a:t>
            </a:r>
            <a:endParaRPr lang="en-US" dirty="0">
              <a:solidFill>
                <a:srgbClr val="C0504D"/>
              </a:solidFill>
              <a:latin typeface="Cambria Math"/>
              <a:cs typeface="Cambria Mat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5650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Cambria Math"/>
                <a:cs typeface="Cambria Math"/>
              </a:rPr>
              <a:t>k</a:t>
            </a:r>
            <a:endParaRPr lang="en-US" dirty="0">
              <a:solidFill>
                <a:srgbClr val="C0504D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757322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Skewed partials of a </a:t>
            </a:r>
            <a:r>
              <a:rPr lang="en-US" sz="2600" dirty="0" smtClean="0">
                <a:solidFill>
                  <a:srgbClr val="00B050"/>
                </a:solidFill>
                <a:latin typeface="Comic Sans MS"/>
                <a:cs typeface="Comic Sans MS"/>
              </a:rPr>
              <a:t>m</a:t>
            </a:r>
            <a:r>
              <a:rPr lang="en-US" sz="2600" dirty="0" smtClean="0">
                <a:solidFill>
                  <a:srgbClr val="00B050"/>
                </a:solidFill>
                <a:latin typeface="Cambria Math"/>
                <a:cs typeface="Cambria Math"/>
              </a:rPr>
              <a:t>-ΣΠΣ</a:t>
            </a:r>
            <a:r>
              <a:rPr lang="en-US" sz="2600" dirty="0" smtClean="0">
                <a:solidFill>
                  <a:srgbClr val="00B050"/>
                </a:solidFill>
              </a:rPr>
              <a:t> circuit</a:t>
            </a:r>
            <a:r>
              <a:rPr lang="en-US" sz="2600" dirty="0" smtClean="0">
                <a:solidFill>
                  <a:srgbClr val="008000"/>
                </a:solidFill>
              </a:rPr>
              <a:t>: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355538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 term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…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962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.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…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|x|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(x , y) . Q(y)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523291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dirty="0"/>
              <a:t> </a:t>
            </a:r>
            <a:r>
              <a:rPr lang="en-IN" sz="2600" dirty="0" smtClean="0"/>
              <a:t>                  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= ∑ 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i1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i2</a:t>
            </a:r>
            <a:r>
              <a:rPr lang="en-IN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…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IN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</a:t>
            </a:r>
            <a:r>
              <a:rPr lang="en-IN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</a:t>
            </a:r>
            <a:r>
              <a:rPr lang="en-IN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endParaRPr lang="en-IN" sz="2400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2892623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=1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2356246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48006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smtClean="0"/>
              <a:t>Since the </a:t>
            </a:r>
            <a:r>
              <a:rPr lang="en-US" sz="2600" b="1" dirty="0" smtClean="0">
                <a:solidFill>
                  <a:schemeClr val="accent2"/>
                </a:solidFill>
                <a:latin typeface="Cambria Math"/>
                <a:cs typeface="Cambria Math"/>
              </a:rPr>
              <a:t>y</a:t>
            </a:r>
            <a:r>
              <a:rPr lang="en-US" sz="2600" dirty="0" smtClean="0"/>
              <a:t>-variables are set to zero by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y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5311914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≤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533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Cambria Math"/>
                <a:cs typeface="Cambria Math"/>
              </a:rPr>
              <a:t>|x|</a:t>
            </a:r>
            <a:endParaRPr lang="en-US" dirty="0">
              <a:solidFill>
                <a:srgbClr val="C0504D"/>
              </a:solidFill>
              <a:latin typeface="Cambria Math"/>
              <a:cs typeface="Cambria Mat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5650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Cambria Math"/>
                <a:cs typeface="Cambria Math"/>
              </a:rPr>
              <a:t>k</a:t>
            </a:r>
            <a:endParaRPr lang="en-US" dirty="0">
              <a:solidFill>
                <a:srgbClr val="C0504D"/>
              </a:solidFill>
              <a:latin typeface="Cambria Math"/>
              <a:cs typeface="Cambria Mat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5921514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s .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)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≤  s . (2ew)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48200" y="5955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Cambria Math"/>
                <a:cs typeface="Cambria Math"/>
              </a:rPr>
              <a:t>2wk</a:t>
            </a:r>
            <a:endParaRPr lang="en-US" dirty="0">
              <a:solidFill>
                <a:srgbClr val="C0504D"/>
              </a:solidFill>
              <a:latin typeface="Cambria Math"/>
              <a:cs typeface="Cambria Math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  <a:latin typeface="Cambria Math"/>
                <a:cs typeface="Cambria Math"/>
              </a:rPr>
              <a:t>k</a:t>
            </a:r>
            <a:endParaRPr lang="en-US" dirty="0">
              <a:solidFill>
                <a:srgbClr val="C0504D"/>
              </a:solidFill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83011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905000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=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w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2k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555557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s . (2ew)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3469957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smtClean="0">
                <a:ea typeface="Cambria Math" panose="02040503050406030204" pitchFamily="18" charset="0"/>
                <a:cs typeface="Comic Sans MS"/>
              </a:rPr>
              <a:t>Any </a:t>
            </a:r>
            <a:r>
              <a:rPr lang="en-US" sz="2600" dirty="0">
                <a:solidFill>
                  <a:srgbClr val="A50021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>
                <a:solidFill>
                  <a:srgbClr val="A50021"/>
                </a:solidFill>
              </a:rPr>
              <a:t>-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circuit computing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w,k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has top </a:t>
            </a:r>
          </a:p>
          <a:p>
            <a:r>
              <a:rPr lang="en-US" sz="2600" dirty="0">
                <a:solidFill>
                  <a:srgbClr val="0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                        fan-in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(k)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baseline="30000" dirty="0"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5125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905000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=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w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2k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555557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s . (2ew)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3469957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smtClean="0">
                <a:ea typeface="Cambria Math" panose="02040503050406030204" pitchFamily="18" charset="0"/>
                <a:cs typeface="Comic Sans MS"/>
              </a:rPr>
              <a:t>Any </a:t>
            </a:r>
            <a:r>
              <a:rPr lang="en-US" sz="2600" dirty="0">
                <a:solidFill>
                  <a:srgbClr val="A50021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>
                <a:solidFill>
                  <a:srgbClr val="A50021"/>
                </a:solidFill>
              </a:rPr>
              <a:t>-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circuit computing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has top </a:t>
            </a:r>
          </a:p>
          <a:p>
            <a:r>
              <a:rPr lang="en-US" sz="2600" dirty="0">
                <a:solidFill>
                  <a:srgbClr val="0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                        fan-in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(d)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baseline="30000" dirty="0"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00544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Example: 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1905000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=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w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2k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2555557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SkP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≤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s . (2ew)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k</a:t>
            </a:r>
            <a:endParaRPr lang="en-US" sz="2600" dirty="0">
              <a:latin typeface="Cambria Math"/>
              <a:cs typeface="Cambria Math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3469957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  </a:t>
            </a:r>
            <a:r>
              <a:rPr lang="en-US" sz="2600" dirty="0" smtClean="0">
                <a:ea typeface="Cambria Math" panose="02040503050406030204" pitchFamily="18" charset="0"/>
                <a:cs typeface="Comic Sans MS"/>
              </a:rPr>
              <a:t>Any </a:t>
            </a:r>
            <a:r>
              <a:rPr lang="en-US" sz="2600" dirty="0">
                <a:solidFill>
                  <a:srgbClr val="A50021"/>
                </a:solidFill>
                <a:latin typeface="Comic Sans MS" panose="030F0702030302020204" pitchFamily="66" charset="0"/>
              </a:rPr>
              <a:t>m</a:t>
            </a:r>
            <a:r>
              <a:rPr lang="en-US" sz="2600" dirty="0">
                <a:solidFill>
                  <a:srgbClr val="A50021"/>
                </a:solidFill>
              </a:rPr>
              <a:t>-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circuit computing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2600" baseline="-250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has top </a:t>
            </a:r>
          </a:p>
          <a:p>
            <a:r>
              <a:rPr lang="en-US" sz="2600" dirty="0">
                <a:solidFill>
                  <a:srgbClr val="0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                        fan-in</a:t>
            </a:r>
            <a:r>
              <a:rPr lang="en-US" sz="28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sz="2600" baseline="300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(d)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baseline="30000" dirty="0">
              <a:cs typeface="Cambria Math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876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Summary:  </a:t>
            </a:r>
            <a:r>
              <a:rPr lang="en-US" sz="2600" dirty="0" smtClean="0">
                <a:solidFill>
                  <a:srgbClr val="000000"/>
                </a:solidFill>
              </a:rPr>
              <a:t>What helps is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CC0000"/>
                </a:solidFill>
                <a:latin typeface="Cambria Math"/>
                <a:cs typeface="Cambria Math"/>
              </a:rPr>
              <a:t>|</a:t>
            </a:r>
            <a:r>
              <a:rPr lang="en-US" sz="2600" b="1" dirty="0" smtClean="0">
                <a:solidFill>
                  <a:srgbClr val="CC0000"/>
                </a:solidFill>
                <a:latin typeface="Cambria Math"/>
                <a:cs typeface="Cambria Math"/>
              </a:rPr>
              <a:t>y</a:t>
            </a:r>
            <a:r>
              <a:rPr lang="en-US" sz="2600" dirty="0" smtClean="0">
                <a:solidFill>
                  <a:srgbClr val="CC0000"/>
                </a:solidFill>
                <a:latin typeface="Cambria Math"/>
                <a:cs typeface="Cambria Math"/>
              </a:rPr>
              <a:t>| &gt;&gt; |</a:t>
            </a:r>
            <a:r>
              <a:rPr lang="en-US" sz="2600" b="1" dirty="0" smtClean="0">
                <a:solidFill>
                  <a:srgbClr val="CC0000"/>
                </a:solidFill>
                <a:latin typeface="Cambria Math"/>
                <a:cs typeface="Cambria Math"/>
              </a:rPr>
              <a:t>x</a:t>
            </a:r>
            <a:r>
              <a:rPr lang="en-US" sz="2600" dirty="0" smtClean="0">
                <a:solidFill>
                  <a:srgbClr val="CC0000"/>
                </a:solidFill>
                <a:latin typeface="Cambria Math"/>
                <a:cs typeface="Cambria Math"/>
              </a:rPr>
              <a:t>|</a:t>
            </a:r>
            <a:r>
              <a:rPr lang="en-US" sz="2600" dirty="0" smtClean="0">
                <a:solidFill>
                  <a:schemeClr val="accent2"/>
                </a:solidFill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baseline="30000" dirty="0"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87092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Notation: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 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i+1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US" sz="2600" dirty="0" smtClean="0">
                <a:ea typeface="Cambria Math" panose="02040503050406030204" pitchFamily="18" charset="0"/>
              </a:rPr>
              <a:t>if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is odd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          =  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–1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US" sz="2600" dirty="0" smtClean="0">
                <a:ea typeface="Cambria Math" panose="02040503050406030204" pitchFamily="18" charset="0"/>
              </a:rPr>
              <a:t>if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ea typeface="Cambria Math" panose="02040503050406030204" pitchFamily="18" charset="0"/>
              </a:rPr>
              <a:t>  is even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58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Shifted Skewed </a:t>
            </a:r>
            <a:r>
              <a:rPr lang="en-US" sz="2600" dirty="0">
                <a:solidFill>
                  <a:srgbClr val="00B050"/>
                </a:solidFill>
              </a:rPr>
              <a:t>P</a:t>
            </a:r>
            <a:r>
              <a:rPr lang="en-US" sz="2600" dirty="0" smtClean="0">
                <a:solidFill>
                  <a:srgbClr val="00B050"/>
                </a:solidFill>
              </a:rPr>
              <a:t>artials:  </a:t>
            </a:r>
            <a:r>
              <a:rPr lang="en-US" sz="2600" dirty="0" smtClean="0"/>
              <a:t>[ </a:t>
            </a:r>
            <a:r>
              <a:rPr lang="en-US" sz="2600" dirty="0" err="1" smtClean="0">
                <a:solidFill>
                  <a:schemeClr val="accent5"/>
                </a:solidFill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</a:rPr>
              <a:t>-S.-</a:t>
            </a:r>
            <a:r>
              <a:rPr lang="en-US" sz="2600" dirty="0" err="1" smtClean="0">
                <a:solidFill>
                  <a:schemeClr val="accent5"/>
                </a:solidFill>
              </a:rPr>
              <a:t>Tavenas</a:t>
            </a:r>
            <a:r>
              <a:rPr lang="en-US" sz="2600" dirty="0" smtClean="0">
                <a:solidFill>
                  <a:schemeClr val="accent5"/>
                </a:solidFill>
              </a:rPr>
              <a:t> (2016) </a:t>
            </a:r>
            <a:r>
              <a:rPr lang="en-US" sz="26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en-US" sz="2600" dirty="0" smtClean="0"/>
              <a:t> </a:t>
            </a:r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494002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dim (x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(∂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2480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Cambria Math"/>
                <a:cs typeface="Cambria Math"/>
              </a:rPr>
              <a:t>k</a:t>
            </a:r>
            <a:endParaRPr lang="en-US" sz="1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416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/>
              <a:t>Any </a:t>
            </a:r>
            <a:r>
              <a:rPr lang="en-US" sz="2800" dirty="0">
                <a:solidFill>
                  <a:srgbClr val="A50021"/>
                </a:solidFill>
                <a:latin typeface="Comic Sans MS" panose="030F0702030302020204" pitchFamily="66" charset="0"/>
              </a:rPr>
              <a:t>m</a:t>
            </a:r>
            <a:r>
              <a:rPr lang="en-US" sz="2800" dirty="0">
                <a:solidFill>
                  <a:srgbClr val="A50021"/>
                </a:solidFill>
              </a:rPr>
              <a:t>-</a:t>
            </a:r>
            <a:r>
              <a:rPr lang="en-US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circuit computing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IMM</a:t>
            </a:r>
            <a:r>
              <a:rPr lang="en-US" sz="2800" baseline="-25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w,d</a:t>
            </a:r>
            <a:r>
              <a:rPr lang="en-US" sz="2800" dirty="0" smtClean="0">
                <a:solidFill>
                  <a:srgbClr val="A50021"/>
                </a:solidFill>
                <a:latin typeface="Cambria Math"/>
                <a:cs typeface="Cambria Math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has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           size </a:t>
            </a:r>
            <a:r>
              <a:rPr lang="en-US" sz="28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</a:t>
            </a:r>
            <a:r>
              <a:rPr lang="en-US" sz="2800" baseline="30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Ω</a:t>
            </a:r>
            <a:r>
              <a:rPr lang="en-US" sz="2800" baseline="30000" dirty="0" smtClean="0">
                <a:solidFill>
                  <a:srgbClr val="A50021"/>
                </a:solidFill>
                <a:latin typeface="Cambria Math"/>
                <a:cs typeface="Cambria Math"/>
              </a:rPr>
              <a:t>(√d)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6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57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Shifted Skewed </a:t>
            </a:r>
            <a:r>
              <a:rPr lang="en-US" sz="2600" dirty="0">
                <a:solidFill>
                  <a:srgbClr val="00B050"/>
                </a:solidFill>
              </a:rPr>
              <a:t>P</a:t>
            </a:r>
            <a:r>
              <a:rPr lang="en-US" sz="2600" dirty="0" smtClean="0">
                <a:solidFill>
                  <a:srgbClr val="00B050"/>
                </a:solidFill>
              </a:rPr>
              <a:t>artials:  </a:t>
            </a:r>
            <a:r>
              <a:rPr lang="en-US" sz="2600" dirty="0" smtClean="0"/>
              <a:t>[ </a:t>
            </a:r>
            <a:r>
              <a:rPr lang="en-US" sz="2600" dirty="0" err="1" smtClean="0">
                <a:solidFill>
                  <a:schemeClr val="accent5"/>
                </a:solidFill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</a:rPr>
              <a:t>-S.-</a:t>
            </a:r>
            <a:r>
              <a:rPr lang="en-US" sz="2600" dirty="0" err="1" smtClean="0">
                <a:solidFill>
                  <a:schemeClr val="accent5"/>
                </a:solidFill>
              </a:rPr>
              <a:t>Tavenas</a:t>
            </a:r>
            <a:r>
              <a:rPr lang="en-US" sz="2600" dirty="0" smtClean="0">
                <a:solidFill>
                  <a:schemeClr val="accent5"/>
                </a:solidFill>
              </a:rPr>
              <a:t> (2016) </a:t>
            </a:r>
            <a:r>
              <a:rPr lang="en-US" sz="26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en-US" sz="2600" dirty="0" smtClean="0"/>
              <a:t> </a:t>
            </a:r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494002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dim (x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(∂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2480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Cambria Math"/>
                <a:cs typeface="Cambria Math"/>
              </a:rPr>
              <a:t>k</a:t>
            </a:r>
            <a:endParaRPr lang="en-US" sz="1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416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/>
              <a:t>Any </a:t>
            </a:r>
            <a:r>
              <a:rPr lang="en-US" sz="2800" dirty="0">
                <a:solidFill>
                  <a:srgbClr val="A50021"/>
                </a:solidFill>
                <a:latin typeface="Comic Sans MS" panose="030F0702030302020204" pitchFamily="66" charset="0"/>
              </a:rPr>
              <a:t>m</a:t>
            </a:r>
            <a:r>
              <a:rPr lang="en-US" sz="2800" dirty="0">
                <a:solidFill>
                  <a:srgbClr val="A50021"/>
                </a:solidFill>
              </a:rPr>
              <a:t>-</a:t>
            </a:r>
            <a:r>
              <a:rPr lang="en-US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circuit computing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IMM</a:t>
            </a:r>
            <a:r>
              <a:rPr lang="en-US" sz="2800" baseline="-25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w,d</a:t>
            </a:r>
            <a:r>
              <a:rPr lang="en-US" sz="2800" dirty="0" smtClean="0">
                <a:solidFill>
                  <a:srgbClr val="A50021"/>
                </a:solidFill>
                <a:latin typeface="Cambria Math"/>
                <a:cs typeface="Cambria Math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has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           size </a:t>
            </a:r>
            <a:r>
              <a:rPr lang="en-US" sz="28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</a:t>
            </a:r>
            <a:r>
              <a:rPr lang="en-US" sz="2800" baseline="30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Ω</a:t>
            </a:r>
            <a:r>
              <a:rPr lang="en-US" sz="2800" baseline="30000" dirty="0" smtClean="0">
                <a:solidFill>
                  <a:srgbClr val="A50021"/>
                </a:solidFill>
                <a:latin typeface="Cambria Math"/>
                <a:cs typeface="Cambria Math"/>
              </a:rPr>
              <a:t>(√d)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600" baseline="30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879538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Idea:  </a:t>
            </a:r>
            <a:r>
              <a:rPr lang="en-US" sz="2600" dirty="0" smtClean="0"/>
              <a:t>Since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C</a:t>
            </a:r>
            <a:r>
              <a:rPr lang="en-US" sz="2600" dirty="0" smtClean="0"/>
              <a:t> is </a:t>
            </a:r>
            <a:r>
              <a:rPr lang="en-US" sz="2600" dirty="0" err="1" smtClean="0"/>
              <a:t>multilinear</a:t>
            </a:r>
            <a:r>
              <a:rPr lang="en-US" sz="2600" dirty="0" smtClean="0"/>
              <a:t>, </a:t>
            </a:r>
            <a:r>
              <a:rPr lang="en-US" sz="2600" dirty="0" err="1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depends only on </a:t>
            </a:r>
          </a:p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|x|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(and not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|y|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).</a:t>
            </a:r>
            <a:endParaRPr lang="en-US" sz="26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8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8961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IMM</a:t>
            </a:r>
            <a:r>
              <a:rPr lang="en-US" sz="3600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w,d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hard for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m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3200" dirty="0" smtClean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3200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circuits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8288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Shifted Skewed </a:t>
            </a:r>
            <a:r>
              <a:rPr lang="en-US" sz="2600" dirty="0">
                <a:solidFill>
                  <a:srgbClr val="00B050"/>
                </a:solidFill>
              </a:rPr>
              <a:t>P</a:t>
            </a:r>
            <a:r>
              <a:rPr lang="en-US" sz="2600" dirty="0" smtClean="0">
                <a:solidFill>
                  <a:srgbClr val="00B050"/>
                </a:solidFill>
              </a:rPr>
              <a:t>artials:  </a:t>
            </a:r>
            <a:r>
              <a:rPr lang="en-US" sz="2600" dirty="0" smtClean="0"/>
              <a:t>[ </a:t>
            </a:r>
            <a:r>
              <a:rPr lang="en-US" sz="2600" dirty="0" err="1" smtClean="0">
                <a:solidFill>
                  <a:schemeClr val="accent5"/>
                </a:solidFill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</a:rPr>
              <a:t>-S.-</a:t>
            </a:r>
            <a:r>
              <a:rPr lang="en-US" sz="2600" dirty="0" err="1" smtClean="0">
                <a:solidFill>
                  <a:schemeClr val="accent5"/>
                </a:solidFill>
              </a:rPr>
              <a:t>Tavenas</a:t>
            </a:r>
            <a:r>
              <a:rPr lang="en-US" sz="2600" dirty="0" smtClean="0">
                <a:solidFill>
                  <a:schemeClr val="accent5"/>
                </a:solidFill>
              </a:rPr>
              <a:t> (2016) </a:t>
            </a:r>
            <a:r>
              <a:rPr lang="en-US" sz="2600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en-US" sz="2600" dirty="0" smtClean="0"/>
              <a:t> </a:t>
            </a:r>
          </a:p>
          <a:p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2494002"/>
            <a:ext cx="6324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f)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dim (x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IN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(∂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3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</a:t>
            </a:r>
            <a:r>
              <a:rPr lang="en-US" sz="2600" b="1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=0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2480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A50021"/>
                </a:solidFill>
                <a:latin typeface="Cambria Math"/>
                <a:cs typeface="Cambria Math"/>
              </a:rPr>
              <a:t>k</a:t>
            </a:r>
            <a:endParaRPr lang="en-US" sz="1600" dirty="0">
              <a:solidFill>
                <a:srgbClr val="A50021"/>
              </a:solidFill>
              <a:latin typeface="Cambria Math"/>
              <a:cs typeface="Cambria Math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416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/>
              <a:t>Any </a:t>
            </a:r>
            <a:r>
              <a:rPr lang="en-US" sz="2800" dirty="0">
                <a:solidFill>
                  <a:srgbClr val="A50021"/>
                </a:solidFill>
                <a:latin typeface="Comic Sans MS" panose="030F0702030302020204" pitchFamily="66" charset="0"/>
              </a:rPr>
              <a:t>m</a:t>
            </a:r>
            <a:r>
              <a:rPr lang="en-US" sz="2800" dirty="0">
                <a:solidFill>
                  <a:srgbClr val="A50021"/>
                </a:solidFill>
              </a:rPr>
              <a:t>-</a:t>
            </a:r>
            <a:r>
              <a:rPr lang="en-US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circuit computing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IMM</a:t>
            </a:r>
            <a:r>
              <a:rPr lang="en-US" sz="2800" baseline="-25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w,d</a:t>
            </a:r>
            <a:r>
              <a:rPr lang="en-US" sz="2800" dirty="0" smtClean="0">
                <a:solidFill>
                  <a:srgbClr val="A50021"/>
                </a:solidFill>
                <a:latin typeface="Cambria Math"/>
                <a:cs typeface="Cambria Math"/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has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              size </a:t>
            </a:r>
            <a:r>
              <a:rPr lang="en-US" sz="28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w</a:t>
            </a:r>
            <a:r>
              <a:rPr lang="en-US" sz="2800" baseline="30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Ω</a:t>
            </a:r>
            <a:r>
              <a:rPr lang="en-US" sz="2800" baseline="30000" dirty="0" smtClean="0">
                <a:solidFill>
                  <a:srgbClr val="A50021"/>
                </a:solidFill>
                <a:latin typeface="Cambria Math"/>
                <a:cs typeface="Cambria Math"/>
              </a:rPr>
              <a:t>(√d)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  <a:endParaRPr lang="en-US" sz="2600" baseline="30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4879538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Idea:  </a:t>
            </a:r>
            <a:r>
              <a:rPr lang="en-US" sz="2600" dirty="0" smtClean="0"/>
              <a:t>Since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cs typeface="Cambria Math"/>
              </a:rPr>
              <a:t>C</a:t>
            </a:r>
            <a:r>
              <a:rPr lang="en-US" sz="2600" dirty="0" smtClean="0"/>
              <a:t> is </a:t>
            </a:r>
            <a:r>
              <a:rPr lang="en-US" sz="2600" dirty="0" err="1" smtClean="0"/>
              <a:t>multilinear</a:t>
            </a:r>
            <a:r>
              <a:rPr lang="en-US" sz="2600" dirty="0" smtClean="0"/>
              <a:t>, </a:t>
            </a:r>
            <a:r>
              <a:rPr lang="en-US" sz="2600" dirty="0" err="1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depends only on </a:t>
            </a:r>
          </a:p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|x|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(and not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|y|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).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So, if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|y| &gt;&gt; |x|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then one would </a:t>
            </a:r>
          </a:p>
          <a:p>
            <a:r>
              <a:rPr lang="en-US" sz="2600" dirty="0">
                <a:solidFill>
                  <a:srgbClr val="0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          expect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&lt;&lt; </a:t>
            </a:r>
            <a:r>
              <a:rPr lang="en-US" sz="2600" dirty="0" err="1">
                <a:solidFill>
                  <a:srgbClr val="C00000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SSP</a:t>
            </a:r>
            <a:r>
              <a:rPr lang="en-US" sz="26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y, 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(IMM).</a:t>
            </a:r>
            <a:endParaRPr lang="en-US" sz="26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few problems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887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1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Separation between non-commutative ABP and formulas: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88957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Sufficient to show that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IMM</a:t>
            </a:r>
            <a:r>
              <a:rPr lang="en-US" sz="2600" baseline="-250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w,d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hard for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omic Sans MS"/>
                <a:ea typeface="Cambria Math" panose="02040503050406030204" pitchFamily="18" charset="0"/>
                <a:cs typeface="Comic Sans MS"/>
              </a:rPr>
              <a:t>m</a:t>
            </a:r>
            <a:r>
              <a:rPr lang="en-US" sz="2600" dirty="0" smtClean="0">
                <a:ea typeface="Cambria Math" panose="02040503050406030204" pitchFamily="18" charset="0"/>
              </a:rPr>
              <a:t>-formulas.</a:t>
            </a:r>
            <a:endParaRPr lang="en-US" sz="26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02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2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Super-polynomial lower bound for </a:t>
            </a:r>
            <a:r>
              <a:rPr lang="en-US" sz="2600" dirty="0">
                <a:solidFill>
                  <a:srgbClr val="008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008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circuits :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98648"/>
            <a:ext cx="7391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ea typeface="Cambria Math" panose="02040503050406030204" pitchFamily="18" charset="0"/>
              </a:rPr>
              <a:t>[</a:t>
            </a:r>
            <a:r>
              <a:rPr lang="en-US" sz="2600" dirty="0" err="1" smtClean="0">
                <a:solidFill>
                  <a:schemeClr val="accent5"/>
                </a:solidFill>
                <a:ea typeface="Cambria Math" panose="02040503050406030204" pitchFamily="18" charset="0"/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  <a:ea typeface="Cambria Math" panose="02040503050406030204" pitchFamily="18" charset="0"/>
              </a:rPr>
              <a:t>-S. (2015)</a:t>
            </a:r>
            <a:r>
              <a:rPr lang="en-US" sz="2600" dirty="0" smtClean="0">
                <a:ea typeface="Cambria Math" panose="02040503050406030204" pitchFamily="18" charset="0"/>
              </a:rPr>
              <a:t>]:  An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n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Ω</a:t>
            </a:r>
            <a:r>
              <a:rPr lang="en-US" sz="2600" baseline="30000" dirty="0">
                <a:solidFill>
                  <a:srgbClr val="A50021"/>
                </a:solidFill>
                <a:latin typeface="Cambria Math"/>
                <a:cs typeface="Cambria Math"/>
              </a:rPr>
              <a:t>(√d)</a:t>
            </a:r>
            <a:r>
              <a:rPr lang="en-US" sz="2600" dirty="0" smtClean="0">
                <a:ea typeface="Cambria Math" panose="02040503050406030204" pitchFamily="18" charset="0"/>
              </a:rPr>
              <a:t> lower bound for 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baseline="300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</a:t>
            </a:r>
            <a:r>
              <a:rPr lang="en-US" sz="2600" dirty="0" smtClean="0">
                <a:ea typeface="Cambria Math" panose="02040503050406030204" pitchFamily="18" charset="0"/>
              </a:rPr>
              <a:t>circuits where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t ≤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n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ε</a:t>
            </a:r>
            <a:r>
              <a:rPr lang="en-US" sz="2600" dirty="0" smtClean="0">
                <a:ea typeface="Cambria Math" panose="02040503050406030204" pitchFamily="18" charset="0"/>
              </a:rPr>
              <a:t> for any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ε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 &lt; 1</a:t>
            </a:r>
            <a:r>
              <a:rPr lang="en-US" sz="2600" dirty="0" smtClean="0"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5955268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… Problem due to </a:t>
            </a:r>
            <a:r>
              <a:rPr lang="en-US" sz="2000" dirty="0" err="1" smtClean="0">
                <a:solidFill>
                  <a:srgbClr val="3366FF"/>
                </a:solidFill>
              </a:rPr>
              <a:t>Shpilka-Wigderson</a:t>
            </a:r>
            <a:r>
              <a:rPr lang="en-US" sz="2000" dirty="0" smtClean="0">
                <a:solidFill>
                  <a:srgbClr val="3366FF"/>
                </a:solidFill>
              </a:rPr>
              <a:t> (1999)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39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2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Super-polynomial lower bound for </a:t>
            </a:r>
            <a:r>
              <a:rPr lang="en-US" sz="2600" dirty="0">
                <a:solidFill>
                  <a:srgbClr val="008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008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circuits :</a:t>
            </a:r>
            <a:r>
              <a:rPr lang="en-US" sz="2600" dirty="0" smtClean="0">
                <a:solidFill>
                  <a:srgbClr val="0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898648"/>
            <a:ext cx="7391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ea typeface="Cambria Math" panose="02040503050406030204" pitchFamily="18" charset="0"/>
              </a:rPr>
              <a:t>[</a:t>
            </a:r>
            <a:r>
              <a:rPr lang="en-US" sz="2600" dirty="0" err="1" smtClean="0">
                <a:solidFill>
                  <a:schemeClr val="accent5"/>
                </a:solidFill>
                <a:ea typeface="Cambria Math" panose="02040503050406030204" pitchFamily="18" charset="0"/>
              </a:rPr>
              <a:t>Kayal</a:t>
            </a:r>
            <a:r>
              <a:rPr lang="en-US" sz="2600" dirty="0" smtClean="0">
                <a:solidFill>
                  <a:schemeClr val="accent5"/>
                </a:solidFill>
                <a:ea typeface="Cambria Math" panose="02040503050406030204" pitchFamily="18" charset="0"/>
              </a:rPr>
              <a:t>-S. (2015)</a:t>
            </a:r>
            <a:r>
              <a:rPr lang="en-US" sz="2600" dirty="0" smtClean="0">
                <a:ea typeface="Cambria Math" panose="02040503050406030204" pitchFamily="18" charset="0"/>
              </a:rPr>
              <a:t>]:  An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n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/>
                <a:cs typeface="Cambria Math"/>
              </a:rPr>
              <a:t>Ω</a:t>
            </a:r>
            <a:r>
              <a:rPr lang="en-US" sz="2600" baseline="30000" dirty="0">
                <a:solidFill>
                  <a:srgbClr val="A50021"/>
                </a:solidFill>
                <a:latin typeface="Cambria Math"/>
                <a:cs typeface="Cambria Math"/>
              </a:rPr>
              <a:t>(√d)</a:t>
            </a:r>
            <a:r>
              <a:rPr lang="en-US" sz="2600" dirty="0" smtClean="0">
                <a:ea typeface="Cambria Math" panose="02040503050406030204" pitchFamily="18" charset="0"/>
              </a:rPr>
              <a:t> lower bound for 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baseline="300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</a:t>
            </a:r>
            <a:r>
              <a:rPr lang="en-US" sz="2600" dirty="0" smtClean="0">
                <a:ea typeface="Cambria Math" panose="02040503050406030204" pitchFamily="18" charset="0"/>
              </a:rPr>
              <a:t>circuits where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t ≤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n</a:t>
            </a:r>
            <a:r>
              <a:rPr lang="en-US" sz="2600" baseline="300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ε</a:t>
            </a:r>
            <a:r>
              <a:rPr lang="en-US" sz="2600" dirty="0" smtClean="0">
                <a:ea typeface="Cambria Math" panose="02040503050406030204" pitchFamily="18" charset="0"/>
              </a:rPr>
              <a:t> for any </a:t>
            </a:r>
            <a:r>
              <a:rPr lang="en-US" sz="2600" dirty="0" err="1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ε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 &lt; 1</a:t>
            </a:r>
            <a:r>
              <a:rPr lang="en-US" sz="2600" dirty="0" smtClean="0"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88957"/>
            <a:ext cx="655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Sufficient to show </a:t>
            </a:r>
            <a:r>
              <a:rPr lang="en-US" sz="2600" dirty="0">
                <a:ea typeface="Cambria Math" panose="02040503050406030204" pitchFamily="18" charset="0"/>
              </a:rPr>
              <a:t>a</a:t>
            </a:r>
            <a:r>
              <a:rPr lang="en-US" sz="2600" dirty="0" smtClean="0">
                <a:ea typeface="Cambria Math" panose="02040503050406030204" pitchFamily="18" charset="0"/>
              </a:rPr>
              <a:t>n </a:t>
            </a:r>
            <a:r>
              <a:rPr lang="en-US" sz="2600" dirty="0" err="1">
                <a:solidFill>
                  <a:srgbClr val="A50021"/>
                </a:solidFill>
                <a:latin typeface="Cambria Math"/>
                <a:cs typeface="Cambria Math"/>
              </a:rPr>
              <a:t>n</a:t>
            </a:r>
            <a:r>
              <a:rPr lang="en-US" sz="2600" baseline="30000" dirty="0" err="1">
                <a:solidFill>
                  <a:srgbClr val="A50021"/>
                </a:solidFill>
                <a:latin typeface="Cambria Math"/>
                <a:cs typeface="Cambria Math"/>
              </a:rPr>
              <a:t>Ω</a:t>
            </a:r>
            <a:r>
              <a:rPr lang="en-US" sz="2600" baseline="30000" dirty="0">
                <a:solidFill>
                  <a:srgbClr val="A50021"/>
                </a:solidFill>
                <a:latin typeface="Cambria Math"/>
                <a:cs typeface="Cambria Math"/>
              </a:rPr>
              <a:t>(√d)</a:t>
            </a:r>
            <a:r>
              <a:rPr lang="en-US" sz="2600" dirty="0">
                <a:ea typeface="Cambria Math" panose="02040503050406030204" pitchFamily="18" charset="0"/>
              </a:rPr>
              <a:t> lower </a:t>
            </a:r>
            <a:r>
              <a:rPr lang="en-US" sz="2600" dirty="0" smtClean="0">
                <a:ea typeface="Cambria Math" panose="02040503050406030204" pitchFamily="18" charset="0"/>
              </a:rPr>
              <a:t>bound for </a:t>
            </a:r>
            <a:r>
              <a:rPr lang="en-US" sz="2600" dirty="0" smtClean="0">
                <a:solidFill>
                  <a:srgbClr val="A50021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h-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az-Cyrl-AZ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 smtClean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circuits.</a:t>
            </a:r>
            <a:endParaRPr lang="en-US" sz="2600" dirty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6600" y="5955268"/>
            <a:ext cx="502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… Problem due to </a:t>
            </a:r>
            <a:r>
              <a:rPr lang="en-US" sz="2000" dirty="0" err="1" smtClean="0">
                <a:solidFill>
                  <a:srgbClr val="3366FF"/>
                </a:solidFill>
              </a:rPr>
              <a:t>Shpilka-Wigderson</a:t>
            </a:r>
            <a:r>
              <a:rPr lang="en-US" sz="2000" dirty="0" smtClean="0">
                <a:solidFill>
                  <a:srgbClr val="3366FF"/>
                </a:solidFill>
              </a:rPr>
              <a:t> (1999)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38800" y="4114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… </a:t>
            </a:r>
            <a:r>
              <a:rPr lang="en-US" sz="2000" dirty="0" err="1" smtClean="0">
                <a:solidFill>
                  <a:srgbClr val="3366FF"/>
                </a:solidFill>
              </a:rPr>
              <a:t>Ankit’s</a:t>
            </a:r>
            <a:r>
              <a:rPr lang="en-US" sz="2000" dirty="0" smtClean="0">
                <a:solidFill>
                  <a:srgbClr val="3366FF"/>
                </a:solidFill>
              </a:rPr>
              <a:t> suggestion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9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Symmetric polynomials and lower bounds for </a:t>
            </a:r>
            <a:r>
              <a:rPr lang="en-US" sz="2600" dirty="0" smtClean="0">
                <a:solidFill>
                  <a:srgbClr val="00B050"/>
                </a:solidFill>
                <a:latin typeface="Comic Sans MS"/>
                <a:cs typeface="Comic Sans MS"/>
              </a:rPr>
              <a:t>h</a:t>
            </a:r>
            <a:r>
              <a:rPr lang="en-US" sz="2600" dirty="0" smtClean="0">
                <a:solidFill>
                  <a:srgbClr val="00B050"/>
                </a:solidFill>
              </a:rPr>
              <a:t>-formulas: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88957"/>
            <a:ext cx="693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Prove that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ESym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hard for </a:t>
            </a:r>
            <a:r>
              <a:rPr lang="en-US" sz="2600" dirty="0" smtClean="0">
                <a:latin typeface="Comic Sans MS"/>
                <a:ea typeface="Cambria Math" panose="02040503050406030204" pitchFamily="18" charset="0"/>
                <a:cs typeface="Comic Sans MS"/>
              </a:rPr>
              <a:t>h</a:t>
            </a:r>
            <a:r>
              <a:rPr lang="en-US" sz="2600" dirty="0" smtClean="0">
                <a:ea typeface="Cambria Math" panose="02040503050406030204" pitchFamily="18" charset="0"/>
              </a:rPr>
              <a:t>-formulas</a:t>
            </a:r>
            <a:endParaRPr lang="en-US" sz="26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1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Symmetric polynomials and lower bounds for </a:t>
            </a:r>
            <a:r>
              <a:rPr lang="en-US" sz="2600" dirty="0" smtClean="0">
                <a:solidFill>
                  <a:srgbClr val="00B050"/>
                </a:solidFill>
                <a:latin typeface="Comic Sans MS"/>
                <a:cs typeface="Comic Sans MS"/>
              </a:rPr>
              <a:t>h</a:t>
            </a:r>
            <a:r>
              <a:rPr lang="en-US" sz="2600" dirty="0" smtClean="0">
                <a:solidFill>
                  <a:srgbClr val="00B050"/>
                </a:solidFill>
              </a:rPr>
              <a:t>-formulas: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88957"/>
            <a:ext cx="6934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First, prove that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ESym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hard for </a:t>
            </a:r>
            <a:r>
              <a:rPr lang="en-US" sz="2600" dirty="0" smtClean="0">
                <a:solidFill>
                  <a:srgbClr val="A50021"/>
                </a:solidFill>
                <a:latin typeface="Comic Sans MS"/>
                <a:ea typeface="Cambria Math" panose="02040503050406030204" pitchFamily="18" charset="0"/>
                <a:cs typeface="Comic Sans MS"/>
              </a:rPr>
              <a:t>h</a:t>
            </a:r>
            <a:r>
              <a:rPr lang="en-US" sz="2600" dirty="0" smtClean="0">
                <a:solidFill>
                  <a:srgbClr val="A50021"/>
                </a:solidFill>
                <a:ea typeface="Cambria Math" panose="02040503050406030204" pitchFamily="18" charset="0"/>
              </a:rPr>
              <a:t>-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600" dirty="0">
                <a:solidFill>
                  <a:srgbClr val="A5002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endParaRPr lang="en-US" sz="2600" dirty="0">
              <a:solidFill>
                <a:srgbClr val="A50021"/>
              </a:solidFill>
              <a:ea typeface="Cambria Math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48200"/>
            <a:ext cx="7848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8000"/>
                </a:solidFill>
                <a:ea typeface="Cambria Math" panose="02040503050406030204" pitchFamily="18" charset="0"/>
              </a:rPr>
              <a:t>Issue:</a:t>
            </a:r>
            <a:r>
              <a:rPr lang="en-US" sz="2600" dirty="0" smtClean="0"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US" sz="2600" dirty="0" smtClean="0">
                <a:ea typeface="Cambria Math" panose="02040503050406030204" pitchFamily="18" charset="0"/>
              </a:rPr>
              <a:t>is  “small”</a:t>
            </a:r>
            <a:endParaRPr lang="en-US" sz="2600" dirty="0">
              <a:solidFill>
                <a:srgbClr val="A50021"/>
              </a:solidFill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4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Complexity of Nisan-</a:t>
            </a:r>
            <a:r>
              <a:rPr lang="en-US" sz="2600" dirty="0" err="1" smtClean="0">
                <a:solidFill>
                  <a:srgbClr val="00B050"/>
                </a:solidFill>
              </a:rPr>
              <a:t>Wigderson</a:t>
            </a:r>
            <a:r>
              <a:rPr lang="en-US" sz="2600" dirty="0" smtClean="0">
                <a:solidFill>
                  <a:srgbClr val="00B050"/>
                </a:solidFill>
              </a:rPr>
              <a:t> family: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88957"/>
            <a:ext cx="693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Is the family of Nisan-</a:t>
            </a:r>
            <a:r>
              <a:rPr lang="en-US" sz="2600" dirty="0" err="1" smtClean="0">
                <a:ea typeface="Cambria Math" panose="02040503050406030204" pitchFamily="18" charset="0"/>
              </a:rPr>
              <a:t>Wigderson</a:t>
            </a:r>
            <a:r>
              <a:rPr lang="en-US" sz="2600" dirty="0" smtClean="0">
                <a:ea typeface="Cambria Math" panose="02040503050406030204" pitchFamily="18" charset="0"/>
              </a:rPr>
              <a:t> polynomials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VNP</a:t>
            </a:r>
            <a:r>
              <a:rPr lang="en-US" sz="2600" dirty="0" smtClean="0">
                <a:ea typeface="Cambria Math" panose="02040503050406030204" pitchFamily="18" charset="0"/>
              </a:rPr>
              <a:t>-complete? … or not?</a:t>
            </a:r>
            <a:endParaRPr lang="en-US" sz="26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3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Derivatives of a term: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</a:t>
            </a:r>
            <a:r>
              <a:rPr lang="en-US" sz="2600" dirty="0" smtClean="0">
                <a:ea typeface="Cambria Math" panose="02040503050406030204" pitchFamily="18" charset="0"/>
              </a:rPr>
              <a:t>suppose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 ≥ 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1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 4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Complexity of Nisan-</a:t>
            </a:r>
            <a:r>
              <a:rPr lang="en-US" sz="2600" dirty="0" err="1" smtClean="0">
                <a:solidFill>
                  <a:srgbClr val="00B050"/>
                </a:solidFill>
              </a:rPr>
              <a:t>Wigderson</a:t>
            </a:r>
            <a:r>
              <a:rPr lang="en-US" sz="2600" dirty="0" smtClean="0">
                <a:solidFill>
                  <a:srgbClr val="00B050"/>
                </a:solidFill>
              </a:rPr>
              <a:t> family: </a:t>
            </a:r>
            <a:r>
              <a:rPr lang="en-US" sz="2600" dirty="0" smtClean="0">
                <a:solidFill>
                  <a:srgbClr val="0033CC"/>
                </a:solidFill>
              </a:rPr>
              <a:t>      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88957"/>
            <a:ext cx="693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Is the family of Nisan-</a:t>
            </a:r>
            <a:r>
              <a:rPr lang="en-US" sz="2600" dirty="0" err="1" smtClean="0">
                <a:ea typeface="Cambria Math" panose="02040503050406030204" pitchFamily="18" charset="0"/>
              </a:rPr>
              <a:t>Wigderson</a:t>
            </a:r>
            <a:r>
              <a:rPr lang="en-US" sz="2600" dirty="0" smtClean="0">
                <a:ea typeface="Cambria Math" panose="02040503050406030204" pitchFamily="18" charset="0"/>
              </a:rPr>
              <a:t> polynomials </a:t>
            </a:r>
            <a:r>
              <a:rPr lang="en-US" sz="2600" dirty="0" smtClean="0">
                <a:solidFill>
                  <a:srgbClr val="A50021"/>
                </a:solidFill>
                <a:latin typeface="Cambria Math"/>
                <a:ea typeface="Cambria Math" panose="02040503050406030204" pitchFamily="18" charset="0"/>
                <a:cs typeface="Cambria Math"/>
              </a:rPr>
              <a:t>VNP</a:t>
            </a:r>
            <a:r>
              <a:rPr lang="en-US" sz="2600" dirty="0" smtClean="0">
                <a:ea typeface="Cambria Math" panose="02040503050406030204" pitchFamily="18" charset="0"/>
              </a:rPr>
              <a:t>-complete? … or not?</a:t>
            </a:r>
            <a:endParaRPr lang="en-US" sz="2600" dirty="0">
              <a:ea typeface="Cambria Math" panose="0204050305040603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90800" y="5580888"/>
            <a:ext cx="8458200" cy="896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/>
                <a:cs typeface="Comic Sans MS"/>
              </a:rPr>
              <a:t>Thank You!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71909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Derivatives of a term: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962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 =      e . y  . Q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e-1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267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9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Derivatives of a term: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962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 =      e . y  . Q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e-1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267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58218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=      e(e-1) . y  </a:t>
            </a:r>
            <a:r>
              <a:rPr lang="en-US" sz="2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. Q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e-2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4876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4876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4495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1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Derivatives of a term: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962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 =      e . y  . Q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e-1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267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58218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=      e(e-1) . y  </a:t>
            </a:r>
            <a:r>
              <a:rPr lang="en-US" sz="2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. Q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e-2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601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601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4495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572518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… 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T     =      e(e-1)··· .  y  </a:t>
            </a:r>
            <a:r>
              <a:rPr lang="en-US" sz="2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··· y  . </a:t>
            </a:r>
            <a:r>
              <a:rPr lang="en-US" sz="28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8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4876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4876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6019800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5955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56812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594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4953000"/>
            <a:ext cx="22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43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Derivatives of a term: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9624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 =      e . y  . Q</a:t>
            </a:r>
            <a:r>
              <a:rPr lang="en-US" sz="28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-1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42334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4191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58218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T         =      e(e-1) . y  </a:t>
            </a:r>
            <a:r>
              <a:rPr lang="en-US" sz="28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. Q</a:t>
            </a:r>
            <a:r>
              <a:rPr lang="en-US" sz="28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-2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9860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1200" y="59860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4495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150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4800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572518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… x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T     =      e(e-1)··· .  y  </a:t>
            </a:r>
            <a:r>
              <a:rPr lang="en-US" sz="28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y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··· y  . </a:t>
            </a:r>
            <a:r>
              <a:rPr lang="en-US" sz="28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8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48430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48430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1300" y="59860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5955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24600" y="594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0" y="56812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10400" y="594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33800" y="4953000"/>
            <a:ext cx="22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/>
              <a:t>.</a:t>
            </a:r>
          </a:p>
        </p:txBody>
      </p:sp>
      <p:sp>
        <p:nvSpPr>
          <p:cNvPr id="24" name="Oval 23"/>
          <p:cNvSpPr/>
          <p:nvPr/>
        </p:nvSpPr>
        <p:spPr>
          <a:xfrm>
            <a:off x="5905500" y="5681246"/>
            <a:ext cx="1485900" cy="7957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4" idx="0"/>
          </p:cNvCxnSpPr>
          <p:nvPr/>
        </p:nvCxnSpPr>
        <p:spPr>
          <a:xfrm flipV="1">
            <a:off x="6648450" y="5181600"/>
            <a:ext cx="552450" cy="499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277100" y="4724400"/>
            <a:ext cx="156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Uniquely determines the derivative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8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7848600" y="2690404"/>
            <a:ext cx="266700" cy="281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7848600" y="26332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x</a:t>
            </a:r>
            <a:endParaRPr lang="en-US" sz="1600" dirty="0"/>
          </a:p>
        </p:txBody>
      </p:sp>
      <p:cxnSp>
        <p:nvCxnSpPr>
          <p:cNvPr id="112" name="Straight Arrow Connector 111"/>
          <p:cNvCxnSpPr>
            <a:endCxn id="110" idx="3"/>
          </p:cNvCxnSpPr>
          <p:nvPr/>
        </p:nvCxnSpPr>
        <p:spPr>
          <a:xfrm flipV="1">
            <a:off x="7772400" y="2930590"/>
            <a:ext cx="115257" cy="207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 flipV="1">
            <a:off x="8001000" y="2952758"/>
            <a:ext cx="152400" cy="185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8001000" y="2549357"/>
            <a:ext cx="0" cy="11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620000" y="3062160"/>
            <a:ext cx="19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</a:t>
            </a:r>
            <a:endParaRPr lang="en-IN" dirty="0"/>
          </a:p>
        </p:txBody>
      </p:sp>
      <p:sp>
        <p:nvSpPr>
          <p:cNvPr id="123" name="TextBox 122"/>
          <p:cNvSpPr txBox="1"/>
          <p:nvPr/>
        </p:nvSpPr>
        <p:spPr>
          <a:xfrm>
            <a:off x="8077200" y="3059668"/>
            <a:ext cx="19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</a:t>
            </a:r>
            <a:endParaRPr lang="en-IN" dirty="0"/>
          </a:p>
        </p:txBody>
      </p:sp>
      <p:sp>
        <p:nvSpPr>
          <p:cNvPr id="124" name="TextBox 123"/>
          <p:cNvSpPr txBox="1"/>
          <p:nvPr/>
        </p:nvSpPr>
        <p:spPr>
          <a:xfrm>
            <a:off x="7772400" y="2209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gh</a:t>
            </a:r>
            <a:endParaRPr lang="en-IN" dirty="0"/>
          </a:p>
        </p:txBody>
      </p:sp>
      <p:sp>
        <p:nvSpPr>
          <p:cNvPr id="125" name="Oval 124"/>
          <p:cNvSpPr/>
          <p:nvPr/>
        </p:nvSpPr>
        <p:spPr>
          <a:xfrm>
            <a:off x="7848600" y="4211912"/>
            <a:ext cx="266700" cy="2813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/>
          <p:cNvSpPr txBox="1"/>
          <p:nvPr/>
        </p:nvSpPr>
        <p:spPr>
          <a:xfrm>
            <a:off x="7848600" y="4154754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+</a:t>
            </a:r>
            <a:endParaRPr lang="en-US" sz="1600" dirty="0"/>
          </a:p>
        </p:txBody>
      </p:sp>
      <p:cxnSp>
        <p:nvCxnSpPr>
          <p:cNvPr id="127" name="Straight Arrow Connector 126"/>
          <p:cNvCxnSpPr>
            <a:endCxn id="125" idx="3"/>
          </p:cNvCxnSpPr>
          <p:nvPr/>
        </p:nvCxnSpPr>
        <p:spPr>
          <a:xfrm flipV="1">
            <a:off x="7772400" y="4452098"/>
            <a:ext cx="115257" cy="2077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flipH="1" flipV="1">
            <a:off x="8001000" y="4474266"/>
            <a:ext cx="152400" cy="185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8001000" y="4070865"/>
            <a:ext cx="0" cy="117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7620000" y="4583668"/>
            <a:ext cx="19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</a:t>
            </a:r>
            <a:endParaRPr lang="en-IN" dirty="0"/>
          </a:p>
        </p:txBody>
      </p:sp>
      <p:sp>
        <p:nvSpPr>
          <p:cNvPr id="131" name="TextBox 130"/>
          <p:cNvSpPr txBox="1"/>
          <p:nvPr/>
        </p:nvSpPr>
        <p:spPr>
          <a:xfrm>
            <a:off x="8077200" y="4581176"/>
            <a:ext cx="191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</a:t>
            </a:r>
            <a:endParaRPr lang="en-IN" dirty="0"/>
          </a:p>
        </p:txBody>
      </p:sp>
      <p:sp>
        <p:nvSpPr>
          <p:cNvPr id="132" name="TextBox 131"/>
          <p:cNvSpPr txBox="1"/>
          <p:nvPr/>
        </p:nvSpPr>
        <p:spPr>
          <a:xfrm>
            <a:off x="7772400" y="373130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g+h</a:t>
            </a:r>
            <a:endParaRPr lang="en-IN" dirty="0"/>
          </a:p>
        </p:txBody>
      </p:sp>
      <p:sp>
        <p:nvSpPr>
          <p:cNvPr id="134" name="Rectangle 133"/>
          <p:cNvSpPr/>
          <p:nvPr/>
        </p:nvSpPr>
        <p:spPr>
          <a:xfrm>
            <a:off x="7315200" y="2057400"/>
            <a:ext cx="1447800" cy="3290760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5" name="TextBox 134"/>
          <p:cNvSpPr txBox="1"/>
          <p:nvPr/>
        </p:nvSpPr>
        <p:spPr>
          <a:xfrm>
            <a:off x="7543800" y="3380601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solidFill>
                  <a:schemeClr val="accent3">
                    <a:lumMod val="75000"/>
                  </a:schemeClr>
                </a:solidFill>
              </a:rPr>
              <a:t>Product gate</a:t>
            </a:r>
            <a:endParaRPr lang="en-IN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620000" y="4876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 smtClean="0">
                <a:solidFill>
                  <a:schemeClr val="accent3">
                    <a:lumMod val="75000"/>
                  </a:schemeClr>
                </a:solidFill>
              </a:rPr>
              <a:t>Sum gate</a:t>
            </a:r>
            <a:endParaRPr lang="en-IN" sz="1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97788" y="5943600"/>
            <a:ext cx="4860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`field constants’ on the wires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8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>
                <a:ea typeface="Cambria Math" panose="02040503050406030204" pitchFamily="18" charset="0"/>
              </a:rPr>
              <a:t>T</a:t>
            </a:r>
            <a:r>
              <a:rPr lang="en-US" sz="2600" dirty="0" smtClean="0">
                <a:ea typeface="Cambria Math" panose="02040503050406030204" pitchFamily="18" charset="0"/>
              </a:rPr>
              <a:t>he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ea typeface="Cambria Math" panose="02040503050406030204" pitchFamily="18" charset="0"/>
              </a:rPr>
              <a:t> order derivatives of</a:t>
            </a:r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=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are </a:t>
            </a:r>
          </a:p>
          <a:p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                    F</a:t>
            </a:r>
            <a:r>
              <a:rPr lang="en-US" sz="2600" dirty="0" smtClean="0">
                <a:ea typeface="Cambria Math" panose="02040503050406030204" pitchFamily="18" charset="0"/>
              </a:rPr>
              <a:t>-linearly independent.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0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=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endParaRPr lang="en-US" sz="4000" dirty="0" smtClean="0"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288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82128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41038"/>
            <a:ext cx="792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=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)</a:t>
            </a:r>
            <a:endParaRPr lang="en-US" sz="2600" dirty="0" smtClean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Observation:   </a:t>
            </a:r>
            <a:r>
              <a:rPr lang="en-US" sz="2600" dirty="0" smtClean="0">
                <a:ea typeface="Cambria Math" panose="02040503050406030204" pitchFamily="18" charset="0"/>
              </a:rPr>
              <a:t>For any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ea typeface="Cambria Math" panose="02040503050406030204" pitchFamily="18" charset="0"/>
              </a:rPr>
              <a:t>, </a:t>
            </a:r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≤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)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endParaRPr lang="en-US" sz="2600" dirty="0" smtClean="0"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288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4936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Note: </a:t>
            </a:r>
            <a:r>
              <a:rPr lang="en-US" sz="2400" dirty="0" smtClean="0"/>
              <a:t>   In this setting, </a:t>
            </a:r>
            <a:r>
              <a:rPr lang="en-US" sz="24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4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ea typeface="Cambria Math" panose="02040503050406030204" pitchFamily="18" charset="0"/>
              </a:rPr>
              <a:t>is unable to distinguish between </a:t>
            </a:r>
          </a:p>
          <a:p>
            <a:r>
              <a:rPr lang="en-US" sz="2400" dirty="0">
                <a:ea typeface="Cambria Math" panose="02040503050406030204" pitchFamily="18" charset="0"/>
              </a:rPr>
              <a:t> </a:t>
            </a:r>
            <a:r>
              <a:rPr lang="en-US" sz="2400" dirty="0" smtClean="0">
                <a:ea typeface="Cambria Math" panose="02040503050406030204" pitchFamily="18" charset="0"/>
              </a:rPr>
              <a:t>             a power of a quadratic and </a:t>
            </a:r>
            <a:r>
              <a:rPr lang="en-US" sz="2400" i="1" dirty="0" smtClean="0">
                <a:ea typeface="Cambria Math" panose="02040503050406030204" pitchFamily="18" charset="0"/>
              </a:rPr>
              <a:t>any</a:t>
            </a:r>
            <a:r>
              <a:rPr lang="en-US" sz="2400" dirty="0" smtClean="0">
                <a:ea typeface="Cambria Math" panose="02040503050406030204" pitchFamily="18" charset="0"/>
              </a:rPr>
              <a:t> ‘hard’ polynomial 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07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quadratics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41038"/>
            <a:ext cx="792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A simple case: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   = 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  + 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n-1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+ 1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=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)</a:t>
            </a:r>
            <a:endParaRPr lang="en-US" sz="2600" dirty="0" smtClean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Observation:   </a:t>
            </a:r>
            <a:r>
              <a:rPr lang="en-US" sz="2600" dirty="0" smtClean="0">
                <a:ea typeface="Cambria Math" panose="02040503050406030204" pitchFamily="18" charset="0"/>
              </a:rPr>
              <a:t>For any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ea typeface="Cambria Math" panose="02040503050406030204" pitchFamily="18" charset="0"/>
              </a:rPr>
              <a:t>, </a:t>
            </a:r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≤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)</a:t>
            </a:r>
            <a:r>
              <a:rPr lang="en-US" sz="4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endParaRPr lang="en-US" sz="2600" dirty="0" smtClean="0"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3288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55581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 seems like we need something new!</a:t>
            </a:r>
            <a:r>
              <a:rPr lang="en-US" sz="2400" dirty="0" smtClean="0">
                <a:solidFill>
                  <a:srgbClr val="7030A0"/>
                </a:solidFill>
              </a:rPr>
              <a:t>  </a:t>
            </a:r>
            <a:r>
              <a:rPr lang="en-US" sz="2400" dirty="0" smtClean="0"/>
              <a:t>[</a:t>
            </a:r>
            <a:r>
              <a:rPr lang="en-US" sz="2400" dirty="0" smtClean="0">
                <a:solidFill>
                  <a:srgbClr val="00B0F0"/>
                </a:solidFill>
              </a:rPr>
              <a:t>Kayal’12</a:t>
            </a:r>
            <a:r>
              <a:rPr lang="en-US" sz="2400" dirty="0" smtClean="0"/>
              <a:t>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0801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Shifted partials: An augmentation of partial derivatives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3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Shifted partial derivatives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21336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  </a:t>
            </a:r>
            <a:r>
              <a:rPr lang="en-US" sz="2600" dirty="0" smtClean="0"/>
              <a:t>=  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Set of all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order derivatives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595735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3374648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S〉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=    The vector space spanned by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600" dirty="0" smtClean="0"/>
              <a:t>-linear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combinations of  polynomials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27432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F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/>
              <a:t>=    Set of monomials of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ℓ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15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Shifted partial derivatives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21336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  </a:t>
            </a:r>
            <a:r>
              <a:rPr lang="en-US" sz="2600" dirty="0" smtClean="0"/>
              <a:t>=  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Set of all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order derivatives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595735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3374648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S〉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=    The vector space spanned by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600" dirty="0" smtClean="0"/>
              <a:t>-linear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combinations of  polynomials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4612957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Definition:</a:t>
            </a:r>
            <a:r>
              <a:rPr lang="en-US" sz="2600" dirty="0" smtClean="0">
                <a:solidFill>
                  <a:srgbClr val="0033CC"/>
                </a:solidFill>
              </a:rPr>
              <a:t> (Kayal’12)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f〉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27432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/>
              <a:t>=    Set of monomials of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ℓ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7086600" y="4724400"/>
            <a:ext cx="38100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6705600" y="5486400"/>
            <a:ext cx="5715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352800" y="57150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Set of polynomials formed by multiplying a monomial in 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≤ℓ</a:t>
            </a:r>
            <a:r>
              <a:rPr lang="en-US" sz="2000" dirty="0" smtClean="0"/>
              <a:t> with a polynomial in </a:t>
            </a:r>
            <a:r>
              <a:rPr lang="en-US" sz="2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0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52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Shifted partial derivatives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47800" y="2133600"/>
            <a:ext cx="7086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  </a:t>
            </a:r>
            <a:r>
              <a:rPr lang="en-US" sz="2600" dirty="0" smtClean="0"/>
              <a:t>=   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Set of all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6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th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order derivatives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1595735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</a:t>
            </a:r>
          </a:p>
          <a:p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</a:rPr>
              <a:t>    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3374648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S〉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=    The vector space spanned by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F</a:t>
            </a:r>
            <a:r>
              <a:rPr lang="en-US" sz="2600" dirty="0" smtClean="0"/>
              <a:t>-linear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combinations of  polynomials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4612957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Definition:</a:t>
            </a:r>
            <a:r>
              <a:rPr lang="en-US" sz="2600" dirty="0" smtClean="0">
                <a:solidFill>
                  <a:srgbClr val="0033CC"/>
                </a:solidFill>
              </a:rPr>
              <a:t> (Kayal’12)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f〉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54320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Property: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smtClean="0"/>
              <a:t>(Sub-additive)</a:t>
            </a:r>
            <a:r>
              <a:rPr lang="en-US" sz="2600" dirty="0" smtClean="0">
                <a:solidFill>
                  <a:srgbClr val="0033CC"/>
                </a:solidFill>
              </a:rPr>
              <a:t>     </a:t>
            </a:r>
          </a:p>
          <a:p>
            <a:r>
              <a:rPr lang="en-US" sz="2600" dirty="0">
                <a:solidFill>
                  <a:srgbClr val="0033CC"/>
                </a:solidFill>
              </a:rPr>
              <a:t> </a:t>
            </a:r>
            <a:r>
              <a:rPr lang="en-US" sz="2600" dirty="0" smtClean="0">
                <a:solidFill>
                  <a:srgbClr val="0033CC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+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2743200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/>
              <a:t>=    Set of monomials of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ℓ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98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large can 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3600" baseline="-2500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baseline="-25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6400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Definition:</a:t>
            </a:r>
            <a:r>
              <a:rPr lang="en-US" sz="2600" dirty="0" smtClean="0">
                <a:solidFill>
                  <a:srgbClr val="0033CC"/>
                </a:solidFill>
              </a:rPr>
              <a:t>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f〉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252609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min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)(      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559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2864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255984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864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91400" y="260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2907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581400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Lucida Calligraphy" panose="03010101010101010101" pitchFamily="66" charset="0"/>
              </a:rPr>
              <a:t>Proof</a:t>
            </a:r>
            <a:r>
              <a:rPr lang="en-US" sz="2600" dirty="0" smtClean="0"/>
              <a:t>:   The set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∂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has at most </a:t>
            </a:r>
            <a:r>
              <a:rPr lang="en-US" sz="2600" dirty="0" smtClean="0">
                <a:solidFill>
                  <a:srgbClr val="C00000"/>
                </a:solidFill>
              </a:rPr>
              <a:t>|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| · |∂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f| </a:t>
            </a:r>
          </a:p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</a:t>
            </a:r>
            <a:r>
              <a:rPr lang="en-US" sz="2600" dirty="0" smtClean="0"/>
              <a:t>polynomials each of degree at most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+ d – k</a:t>
            </a:r>
            <a:r>
              <a:rPr lang="en-US" sz="2600" dirty="0" smtClean="0"/>
              <a:t>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8798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large can 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3600" baseline="-2500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baseline="-25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6400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Definition:</a:t>
            </a:r>
            <a:r>
              <a:rPr lang="en-US" sz="2600" dirty="0" smtClean="0">
                <a:solidFill>
                  <a:srgbClr val="0033CC"/>
                </a:solidFill>
              </a:rPr>
              <a:t>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f〉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252609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min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)(      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559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2864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255984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864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91400" y="260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2907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581400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Question:   </a:t>
            </a:r>
            <a:r>
              <a:rPr lang="en-US" sz="2600" dirty="0" smtClean="0"/>
              <a:t>Are there explicit polynomials that achieve this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or close to this bound?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4572000"/>
            <a:ext cx="502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7030A0"/>
                </a:solidFill>
              </a:rPr>
              <a:t>Yes, we will see shortly…</a:t>
            </a:r>
            <a:endParaRPr lang="en-US" sz="2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9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772400" y="230016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772400" y="3886200"/>
            <a:ext cx="0" cy="1014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67600" y="349304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Depth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7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How large can </a:t>
            </a:r>
            <a:r>
              <a:rPr lang="en-US" sz="3600" dirty="0" err="1">
                <a:solidFill>
                  <a:srgbClr val="0070C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3600" baseline="-25000" dirty="0" err="1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baseline="-25000" dirty="0">
                <a:solidFill>
                  <a:srgbClr val="0070C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be?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" y="1676400"/>
            <a:ext cx="754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Definition:</a:t>
            </a:r>
            <a:r>
              <a:rPr lang="en-US" sz="2600" dirty="0" smtClean="0">
                <a:solidFill>
                  <a:srgbClr val="0033CC"/>
                </a:solidFill>
              </a:rPr>
              <a:t> 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=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〈x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 ∂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f〉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" y="252609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</a:t>
            </a:r>
            <a:r>
              <a:rPr lang="en-US" sz="2600" dirty="0" smtClean="0">
                <a:solidFill>
                  <a:srgbClr val="0033CC"/>
                </a:solidFill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min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)(      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25598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2864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255984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2864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91400" y="2602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2907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3581400"/>
            <a:ext cx="8077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Question:   </a:t>
            </a:r>
            <a:r>
              <a:rPr lang="en-US" sz="2600" dirty="0" smtClean="0"/>
              <a:t>Are there explicit polynomials that achieve this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or close to this bound?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49530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For now, suppose </a:t>
            </a:r>
            <a:r>
              <a:rPr lang="en-US" sz="2200" dirty="0" smtClean="0">
                <a:solidFill>
                  <a:srgbClr val="C00000"/>
                </a:solidFill>
              </a:rPr>
              <a:t>f</a:t>
            </a:r>
            <a:r>
              <a:rPr lang="en-US" sz="2200" dirty="0" smtClean="0">
                <a:solidFill>
                  <a:srgbClr val="7030A0"/>
                </a:solidFill>
              </a:rPr>
              <a:t> </a:t>
            </a:r>
            <a:r>
              <a:rPr lang="en-US" sz="2200" dirty="0" smtClean="0"/>
              <a:t>has</a:t>
            </a:r>
            <a:r>
              <a:rPr lang="en-US" sz="2200" dirty="0" smtClean="0">
                <a:solidFill>
                  <a:srgbClr val="7030A0"/>
                </a:solidFill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2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200" dirty="0" smtClean="0"/>
              <a:t>as high as possible, and let’s get back to the circuit.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03574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Applying shifted partials to the ‘motivating’ circuit model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3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962400" y="2209800"/>
            <a:ext cx="457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419600" y="21336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05200" y="2971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</a:t>
            </a:r>
            <a:r>
              <a:rPr lang="en-US" sz="2000" dirty="0" smtClean="0"/>
              <a:t>olynomials with degree 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t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94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∑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  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latin typeface="Lucida Calligraphy" panose="03010101010101010101" pitchFamily="66" charset="0"/>
                <a:ea typeface="Cambria Math" panose="02040503050406030204" pitchFamily="18" charset="0"/>
              </a:rPr>
              <a:t>Proof: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</a:t>
            </a:r>
            <a:r>
              <a:rPr lang="en-US" sz="2600" dirty="0" smtClean="0">
                <a:ea typeface="Cambria Math" panose="02040503050406030204" pitchFamily="18" charset="0"/>
              </a:rPr>
              <a:t>By subadditivity of the measure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</a:t>
            </a:r>
            <a:r>
              <a:rPr lang="en-US" sz="2600" dirty="0" smtClean="0">
                <a:ea typeface="Cambria Math" panose="02040503050406030204" pitchFamily="18" charset="0"/>
              </a:rPr>
              <a:t>.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87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∑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  </a:t>
            </a:r>
          </a:p>
          <a:p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Focus on a term: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T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90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∑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  </a:t>
            </a:r>
          </a:p>
          <a:p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Focus on a term: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T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Observation</a:t>
            </a:r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: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… x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  <a:r>
              <a:rPr lang="en-US" sz="2600" dirty="0" smtClean="0">
                <a:ea typeface="Cambria Math" panose="02040503050406030204" pitchFamily="18" charset="0"/>
              </a:rPr>
              <a:t>polynomial of degree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”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>
                <a:latin typeface="Lucida Calligraphy" panose="03010101010101010101" pitchFamily="66" charset="0"/>
                <a:ea typeface="Cambria Math" panose="02040503050406030204" pitchFamily="18" charset="0"/>
              </a:rPr>
              <a:t>Proof:</a:t>
            </a:r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    </a:t>
            </a:r>
            <a:r>
              <a:rPr lang="en-US" sz="2600" dirty="0" smtClean="0">
                <a:ea typeface="Cambria Math" panose="02040503050406030204" pitchFamily="18" charset="0"/>
              </a:rPr>
              <a:t>Chain rule of derivatives.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766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766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6500" y="47668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419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∑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  </a:t>
            </a:r>
          </a:p>
          <a:p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Focus on a term: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T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>
                <a:solidFill>
                  <a:srgbClr val="00B050"/>
                </a:solidFill>
                <a:ea typeface="Cambria Math" panose="02040503050406030204" pitchFamily="18" charset="0"/>
              </a:rPr>
              <a:t>Observation</a:t>
            </a:r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:  </a:t>
            </a:r>
            <a:r>
              <a:rPr lang="en-US" sz="2600" dirty="0" smtClean="0">
                <a:ea typeface="Cambria Math" panose="02040503050406030204" pitchFamily="18" charset="0"/>
              </a:rPr>
              <a:t>Let 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ea typeface="Cambria Math" panose="02040503050406030204" pitchFamily="18" charset="0"/>
              </a:rPr>
              <a:t> be a monomial in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 Then</a:t>
            </a:r>
          </a:p>
          <a:p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.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∂</a:t>
            </a:r>
            <a:r>
              <a:rPr lang="en-US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   </a:t>
            </a:r>
            <a:r>
              <a:rPr lang="en-US" sz="28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8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… x</a:t>
            </a:r>
            <a:r>
              <a:rPr lang="en-US" sz="28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r>
              <a:rPr lang="en-US" sz="28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“</a:t>
            </a:r>
            <a:r>
              <a:rPr lang="en-US" sz="2600" dirty="0" smtClean="0">
                <a:ea typeface="Cambria Math" panose="02040503050406030204" pitchFamily="18" charset="0"/>
              </a:rPr>
              <a:t>polynomial of degree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ℓ +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”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4766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76400" y="47668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76500" y="4766846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4419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63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∑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  </a:t>
            </a:r>
          </a:p>
          <a:p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Lemma: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≤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</a:p>
          <a:p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3288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3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powers of low degree polynomials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7924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Observation: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∑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)  </a:t>
            </a:r>
          </a:p>
          <a:p>
            <a:endParaRPr lang="en-US" sz="2600" dirty="0" smtClean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Lemma: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 ≤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) </a:t>
            </a:r>
          </a:p>
          <a:p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Upper bound for the circuit: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</a:p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                    </a:t>
            </a:r>
          </a:p>
          <a:p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	</a:t>
            </a:r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endParaRPr lang="en-US" sz="26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3288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3593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51170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5421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62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bound on the top fan-in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8077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f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Upper bound for the circuit: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</a:p>
          <a:p>
            <a:endParaRPr lang="en-US" sz="2600" dirty="0" smtClean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Lower bound for the ‘hard’ polynomial:</a:t>
            </a:r>
            <a:endParaRPr lang="en-US" sz="2600" dirty="0">
              <a:solidFill>
                <a:srgbClr val="00B05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13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min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</a:t>
            </a:r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626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3931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362664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3931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3669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3974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048000" y="4255532"/>
            <a:ext cx="304800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52800" y="4598313"/>
            <a:ext cx="3505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assume there’s such an </a:t>
            </a:r>
            <a:r>
              <a:rPr lang="en-US" sz="2200" dirty="0" smtClean="0">
                <a:solidFill>
                  <a:srgbClr val="C00000"/>
                </a:solidFill>
              </a:rPr>
              <a:t>f</a:t>
            </a:r>
            <a:endParaRPr lang="en-US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80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05600" y="3124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Size </a:t>
            </a:r>
            <a:r>
              <a:rPr lang="en-IN" dirty="0" smtClean="0"/>
              <a:t>= no. of wires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770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bound on the top fan-in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8077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f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Upper bound for the circuit: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</a:p>
          <a:p>
            <a:endParaRPr lang="en-US" sz="2600" dirty="0" smtClean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Lower bound for the `hard’ polynomial:</a:t>
            </a:r>
            <a:endParaRPr lang="en-US" sz="2600" dirty="0">
              <a:solidFill>
                <a:srgbClr val="00B05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13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min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</a:t>
            </a:r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626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3931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362664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3931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3669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3974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4605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Together: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222557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468778"/>
            <a:ext cx="4953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9000" y="47244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in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)(      ) , (            )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4736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5040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29200" y="4736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040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4812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5117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5562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650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033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Lower bound on the top fan-in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79138"/>
            <a:ext cx="80772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f</a:t>
            </a:r>
            <a:endParaRPr lang="en-US" sz="2600" dirty="0">
              <a:solidFill>
                <a:srgbClr val="00B050"/>
              </a:solidFill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Upper bound for the circuit: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(C) 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</a:p>
          <a:p>
            <a:endParaRPr lang="en-US" sz="2600" dirty="0" smtClean="0">
              <a:solidFill>
                <a:srgbClr val="C00000"/>
              </a:solidFill>
              <a:ea typeface="Cambria Math" panose="02040503050406030204" pitchFamily="18" charset="0"/>
            </a:endParaRPr>
          </a:p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Lower bound for the `hard’ polynomial:</a:t>
            </a:r>
            <a:endParaRPr lang="en-US" sz="2600" dirty="0">
              <a:solidFill>
                <a:srgbClr val="00B050"/>
              </a:solidFill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1524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1400" y="213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2438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ℓ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(f)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    min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</a:t>
            </a:r>
            <a:r>
              <a:rPr lang="en-US" sz="4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36266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0" y="3931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0200" y="3626644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3931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05600" y="36692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3974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460557"/>
            <a:ext cx="701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  <a:ea typeface="Cambria Math" panose="02040503050406030204" pitchFamily="18" charset="0"/>
              </a:rPr>
              <a:t>Together: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222557"/>
            <a:ext cx="838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9000" y="5468778"/>
            <a:ext cx="4953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29000" y="47244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in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)(      ) , (            )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4736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5040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29200" y="4736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5040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482393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512873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181600" y="5562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0" name="TextBox 29"/>
          <p:cNvSpPr txBox="1"/>
          <p:nvPr/>
        </p:nvSpPr>
        <p:spPr>
          <a:xfrm>
            <a:off x="5410200" y="56504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982732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</a:rPr>
              <a:t>C</a:t>
            </a:r>
            <a:r>
              <a:rPr lang="en-US" dirty="0" smtClean="0">
                <a:solidFill>
                  <a:srgbClr val="7030A0"/>
                </a:solidFill>
              </a:rPr>
              <a:t>hoose the parameters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dirty="0" smtClean="0">
                <a:solidFill>
                  <a:srgbClr val="7030A0"/>
                </a:solidFill>
              </a:rPr>
              <a:t>  to maximize the ratio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5786734"/>
            <a:ext cx="3657600" cy="9188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8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parameters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/>
              <a:t>                                    and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2227421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09800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152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220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297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2187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22755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580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501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53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1242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r>
              <a:rPr lang="en-US" sz="2600" dirty="0" smtClean="0"/>
              <a:t>    Observe that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d-k</a:t>
            </a:r>
            <a:r>
              <a:rPr lang="en-US" sz="2600" dirty="0" smtClean="0"/>
              <a:t>  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≥ 1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0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parameters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/>
              <a:t>                                    and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2227421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09800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152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220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297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2187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22755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580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501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53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1242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r>
              <a:rPr lang="en-US" sz="2600" dirty="0" smtClean="0"/>
              <a:t>    Observe that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d-k</a:t>
            </a:r>
            <a:r>
              <a:rPr lang="en-US" sz="2600" dirty="0" smtClean="0"/>
              <a:t>  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≥ 1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733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 =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3810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</a:t>
            </a:r>
            <a:r>
              <a:rPr lang="el-GR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≤ 1</a:t>
            </a:r>
            <a:r>
              <a:rPr lang="en-US" dirty="0" smtClean="0"/>
              <a:t>  is a constant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74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parameters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/>
              <a:t>                                    and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2227421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09800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152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220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297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2187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22755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580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501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53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1242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r>
              <a:rPr lang="en-US" sz="2600" dirty="0" smtClean="0"/>
              <a:t>    Observe that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d-k</a:t>
            </a:r>
            <a:r>
              <a:rPr lang="en-US" sz="2600" dirty="0" smtClean="0"/>
              <a:t>  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≥ 1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733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 =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1910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19400" y="4437221"/>
            <a:ext cx="0" cy="16587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819400" y="6096000"/>
            <a:ext cx="2743200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1106088">
            <a:off x="3029799" y="3616643"/>
            <a:ext cx="4572000" cy="2326957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 rot="5400000">
            <a:off x="2247899" y="3179922"/>
            <a:ext cx="2590801" cy="2971800"/>
          </a:xfrm>
          <a:prstGeom prst="arc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53000" y="6096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24200" y="4572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4572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5715000"/>
            <a:ext cx="152400" cy="76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19600" y="5715000"/>
            <a:ext cx="2133600" cy="0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29400" y="5451157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≈     </a:t>
            </a:r>
            <a:endParaRPr lang="en-US" sz="2600" dirty="0">
              <a:solidFill>
                <a:srgbClr val="C0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467600" y="5715000"/>
            <a:ext cx="13716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526661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nd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71500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l</a:t>
            </a:r>
            <a:r>
              <a:rPr lang="en-US" sz="2400" dirty="0" smtClean="0">
                <a:solidFill>
                  <a:srgbClr val="C00000"/>
                </a:solidFill>
              </a:rPr>
              <a:t>og</a:t>
            </a:r>
            <a:r>
              <a:rPr lang="en-US" sz="2400" dirty="0" smtClean="0"/>
              <a:t>  </a:t>
            </a:r>
            <a:r>
              <a:rPr lang="en-US" sz="3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</a:t>
            </a:r>
            <a:r>
              <a:rPr lang="en-US" sz="3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endParaRPr lang="en-US" sz="3000" dirty="0"/>
          </a:p>
        </p:txBody>
      </p:sp>
      <p:sp>
        <p:nvSpPr>
          <p:cNvPr id="49" name="TextBox 48"/>
          <p:cNvSpPr txBox="1"/>
          <p:nvPr/>
        </p:nvSpPr>
        <p:spPr>
          <a:xfrm>
            <a:off x="8229600" y="571500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229600" y="5977354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69392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parameters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/>
              <a:t>                                    and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2227421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09800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152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220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297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2187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22755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580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501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53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1242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r>
              <a:rPr lang="en-US" sz="2600" dirty="0" smtClean="0"/>
              <a:t>    Observe that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d-k</a:t>
            </a:r>
            <a:r>
              <a:rPr lang="en-US" sz="2600" dirty="0" smtClean="0"/>
              <a:t>  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≥ 1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733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 =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1910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00B050"/>
                </a:solidFill>
              </a:rPr>
              <a:t>: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 =  ℓ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4953000"/>
            <a:ext cx="678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“Best” possible lower bound for top fan-in:                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 ≥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5802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0" y="610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5692914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1-</a:t>
            </a:r>
            <a:r>
              <a:rPr lang="el-GR" sz="1600" dirty="0" smtClean="0">
                <a:solidFill>
                  <a:srgbClr val="C00000"/>
                </a:solidFill>
              </a:rPr>
              <a:t>δ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10200" y="6172200"/>
            <a:ext cx="381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200" y="5802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609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(d/t)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638800"/>
            <a:ext cx="3581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1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parameters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/>
              <a:t>                                    and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2227421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09800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152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220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297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2187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22755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580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501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53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1242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r>
              <a:rPr lang="en-US" sz="2600" dirty="0" smtClean="0"/>
              <a:t>    Observe that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d-k</a:t>
            </a:r>
            <a:r>
              <a:rPr lang="en-US" sz="2600" dirty="0" smtClean="0"/>
              <a:t>  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≥ 1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733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 =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1910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00B050"/>
                </a:solidFill>
              </a:rPr>
              <a:t>: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 =  ℓ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4953000"/>
            <a:ext cx="678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“Best” possible lower bound for top fan-in:                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 ≥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5802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0" y="610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5692914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1-</a:t>
            </a:r>
            <a:r>
              <a:rPr lang="el-GR" sz="1600" dirty="0" smtClean="0">
                <a:solidFill>
                  <a:srgbClr val="C00000"/>
                </a:solidFill>
              </a:rPr>
              <a:t>δ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10200" y="6172200"/>
            <a:ext cx="381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200" y="5802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609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(d/t)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638800"/>
            <a:ext cx="3581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1143000" y="5334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52400" y="563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s the upper bound on </a:t>
            </a:r>
            <a:r>
              <a:rPr lang="en-US" dirty="0" smtClean="0">
                <a:latin typeface="Comic Sans MS" panose="030F0702030302020204" pitchFamily="66" charset="0"/>
              </a:rPr>
              <a:t>SPD</a:t>
            </a:r>
            <a:r>
              <a:rPr lang="en-US" dirty="0" smtClean="0"/>
              <a:t> of the circuit optimum?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25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parameters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981200"/>
            <a:ext cx="807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/>
              <a:t>                                    and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438400" y="2227421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2209800"/>
            <a:ext cx="1828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15240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4000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1535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766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052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22098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2819400" y="2297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00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3200" y="2187714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227558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580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15019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         )</a:t>
            </a:r>
            <a:endParaRPr lang="en-US" sz="4000" dirty="0"/>
          </a:p>
        </p:txBody>
      </p:sp>
      <p:sp>
        <p:nvSpPr>
          <p:cNvPr id="43" name="TextBox 42"/>
          <p:cNvSpPr txBox="1"/>
          <p:nvPr/>
        </p:nvSpPr>
        <p:spPr>
          <a:xfrm>
            <a:off x="6705600" y="153566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+ d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162800" y="1840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2000" y="31242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>
                <a:solidFill>
                  <a:srgbClr val="00B050"/>
                </a:solidFill>
              </a:rPr>
              <a:t>:</a:t>
            </a:r>
            <a:r>
              <a:rPr lang="en-US" sz="2600" dirty="0" smtClean="0"/>
              <a:t>    Observe that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kt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≤  d-k</a:t>
            </a:r>
            <a:r>
              <a:rPr lang="en-US" sz="2600" dirty="0" smtClean="0"/>
              <a:t>  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≥ 1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733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  = 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(d/t)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4191000"/>
            <a:ext cx="6781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Setting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  <a:r>
              <a:rPr lang="en-US" sz="2600" dirty="0" smtClean="0">
                <a:solidFill>
                  <a:srgbClr val="00B050"/>
                </a:solidFill>
              </a:rPr>
              <a:t>: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  =  ℓ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0" y="4953000"/>
            <a:ext cx="678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“Best” possible lower bound for top fan-in:                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</a:t>
            </a:r>
          </a:p>
          <a:p>
            <a:r>
              <a:rPr lang="en-US" sz="2600" dirty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  ≥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)</a:t>
            </a:r>
            <a:endParaRPr lang="en-US" sz="4000" dirty="0">
              <a:solidFill>
                <a:srgbClr val="C00000"/>
              </a:solidFill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14800" y="5802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14800" y="610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5692914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1-</a:t>
            </a:r>
            <a:r>
              <a:rPr lang="el-GR" sz="1600" dirty="0" smtClean="0">
                <a:solidFill>
                  <a:srgbClr val="C00000"/>
                </a:solidFill>
              </a:rPr>
              <a:t>δ</a:t>
            </a:r>
            <a:endParaRPr lang="en-US" sz="1600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10200" y="6172200"/>
            <a:ext cx="3810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10200" y="58028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nt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10200" y="609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91200" y="5638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Ω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(d/t)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5638800"/>
            <a:ext cx="3581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1143000" y="5334000"/>
            <a:ext cx="152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2400" y="563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‘Yes’   </a:t>
            </a:r>
            <a:r>
              <a:rPr lang="en-US" dirty="0" smtClean="0">
                <a:solidFill>
                  <a:srgbClr val="00B0F0"/>
                </a:solidFill>
              </a:rPr>
              <a:t>[Fournier, </a:t>
            </a:r>
            <a:r>
              <a:rPr lang="en-US" dirty="0" err="1" smtClean="0">
                <a:solidFill>
                  <a:srgbClr val="00B0F0"/>
                </a:solidFill>
              </a:rPr>
              <a:t>Limaye</a:t>
            </a:r>
            <a:r>
              <a:rPr lang="en-US" dirty="0" smtClean="0">
                <a:solidFill>
                  <a:srgbClr val="00B0F0"/>
                </a:solidFill>
              </a:rPr>
              <a:t>,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           </a:t>
            </a:r>
            <a:r>
              <a:rPr lang="en-US" dirty="0" err="1" smtClean="0">
                <a:solidFill>
                  <a:srgbClr val="00B0F0"/>
                </a:solidFill>
              </a:rPr>
              <a:t>Malod</a:t>
            </a:r>
            <a:r>
              <a:rPr lang="en-US" dirty="0" smtClean="0">
                <a:solidFill>
                  <a:srgbClr val="00B0F0"/>
                </a:solidFill>
              </a:rPr>
              <a:t>, Srinivasan 14]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10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382000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It remains to find polynomials with high </a:t>
            </a:r>
            <a:r>
              <a:rPr lang="en-US" sz="3600" dirty="0" smtClean="0">
                <a:latin typeface="Comic Sans MS" panose="030F0702030302020204" pitchFamily="66" charset="0"/>
              </a:rPr>
              <a:t>SPD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013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991600" cy="2514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It remains to find polynomials with high </a:t>
            </a:r>
            <a:r>
              <a:rPr lang="en-US" sz="3600" dirty="0" smtClean="0">
                <a:latin typeface="Comic Sans MS" panose="030F0702030302020204" pitchFamily="66" charset="0"/>
              </a:rPr>
              <a:t>SPD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/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   </a:t>
            </a:r>
            <a:r>
              <a:rPr lang="en-US" sz="3600" dirty="0" smtClean="0"/>
              <a:t>… but let’s make the circuit model stronger first.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844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772400" y="230016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772400" y="3886200"/>
            <a:ext cx="0" cy="1014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67600" y="349304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3">
                    <a:lumMod val="75000"/>
                  </a:schemeClr>
                </a:solidFill>
              </a:rPr>
              <a:t>Depth = 4</a:t>
            </a:r>
            <a:endParaRPr lang="en-IN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738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hifted partials: Touching the threshold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8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810000" y="2209800"/>
            <a:ext cx="609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19600" y="2133600"/>
            <a:ext cx="1066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3800" y="29718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r>
              <a:rPr lang="en-US" sz="2000" dirty="0" smtClean="0"/>
              <a:t> ’s have degree 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t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63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600200" y="2133601"/>
            <a:ext cx="38100" cy="685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95600"/>
            <a:ext cx="541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200" dirty="0" smtClean="0"/>
              <a:t>is homogeneous;  implying  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= O(d/t)</a:t>
            </a:r>
            <a:endParaRPr lang="en-US" sz="22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34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600200" y="2133601"/>
            <a:ext cx="38100" cy="685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95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Notation: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-∑∏</a:t>
            </a:r>
            <a:r>
              <a:rPr lang="az-Cyrl-AZ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4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400" dirty="0" smtClean="0">
                <a:ea typeface="Cambria Math" panose="02040503050406030204" pitchFamily="18" charset="0"/>
              </a:rPr>
              <a:t>circuits</a:t>
            </a:r>
            <a:endParaRPr lang="en-US" sz="24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60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0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16249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000" dirty="0" smtClean="0"/>
              <a:t> ’s have degree 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t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33600" y="4572000"/>
            <a:ext cx="1371600" cy="45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3600" y="4572000"/>
            <a:ext cx="3124200" cy="45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833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4953000"/>
            <a:ext cx="403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… a blow-up by a factor of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2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2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200" dirty="0" smtClean="0"/>
              <a:t> in the top fan-in where 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 = O(d/t)</a:t>
            </a:r>
            <a:endParaRPr lang="en-US" sz="22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43800" y="4876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16249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000" dirty="0" smtClean="0"/>
              <a:t> ’s have degree  </a:t>
            </a:r>
            <a:r>
              <a:rPr lang="en-US" sz="2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t</a:t>
            </a:r>
            <a:endParaRPr lang="en-US" sz="20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133600" y="4572000"/>
            <a:ext cx="1371600" cy="45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3600" y="4572000"/>
            <a:ext cx="3124200" cy="458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59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105400"/>
            <a:ext cx="8382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</a:t>
            </a:r>
            <a:r>
              <a:rPr lang="en-US" sz="2600" dirty="0" smtClean="0"/>
              <a:t>  A lower bound of 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r>
              <a:rPr lang="en-US" sz="2600" dirty="0" smtClean="0"/>
              <a:t>        on the top fan-in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   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</a:t>
            </a:r>
            <a:r>
              <a:rPr lang="en-US" sz="2600" dirty="0" smtClean="0"/>
              <a:t> implies the same lower bound on the top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    fan-in of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502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541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5334000" y="5486400"/>
            <a:ext cx="304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58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105400"/>
            <a:ext cx="7543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Recall:</a:t>
            </a:r>
            <a:r>
              <a:rPr lang="en-US" sz="2600" dirty="0" smtClean="0"/>
              <a:t>   An lower bound of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on the top fan-in of </a:t>
            </a:r>
          </a:p>
          <a:p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       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circuits (for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≤ √d</a:t>
            </a:r>
            <a:r>
              <a:rPr lang="en-US" sz="2600" dirty="0" smtClean="0">
                <a:ea typeface="Cambria Math" panose="02040503050406030204" pitchFamily="18" charset="0"/>
              </a:rPr>
              <a:t>) computing a </a:t>
            </a:r>
          </a:p>
          <a:p>
            <a:r>
              <a:rPr lang="en-US" sz="2600" dirty="0" smtClean="0">
                <a:ea typeface="Cambria Math" panose="02040503050406030204" pitchFamily="18" charset="0"/>
              </a:rPr>
              <a:t>              polynomial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 smtClean="0">
                <a:ea typeface="Cambria Math" panose="02040503050406030204" pitchFamily="18" charset="0"/>
              </a:rPr>
              <a:t>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VNP</a:t>
            </a:r>
            <a:r>
              <a:rPr lang="en-US" sz="2600" dirty="0" smtClean="0">
                <a:ea typeface="Cambria Math" panose="02040503050406030204" pitchFamily="18" charset="0"/>
              </a:rPr>
              <a:t> implies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VP ≠ VNP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502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(d/t)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1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105400"/>
            <a:ext cx="7543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Recall:</a:t>
            </a:r>
            <a:r>
              <a:rPr lang="en-US" sz="2600" dirty="0" smtClean="0"/>
              <a:t>   An lower bound of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on the top fan-in of </a:t>
            </a:r>
          </a:p>
          <a:p>
            <a:r>
              <a:rPr lang="en-US" sz="2600" dirty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        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circuits </a:t>
            </a:r>
            <a:r>
              <a:rPr lang="en-US" sz="2600" dirty="0">
                <a:ea typeface="Cambria Math" panose="02040503050406030204" pitchFamily="18" charset="0"/>
              </a:rPr>
              <a:t>(for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≤ √d</a:t>
            </a:r>
            <a:r>
              <a:rPr lang="en-US" sz="2600" dirty="0">
                <a:ea typeface="Cambria Math" panose="02040503050406030204" pitchFamily="18" charset="0"/>
              </a:rPr>
              <a:t>) computing </a:t>
            </a:r>
            <a:r>
              <a:rPr lang="en-US" sz="2600" dirty="0" smtClean="0">
                <a:ea typeface="Cambria Math" panose="02040503050406030204" pitchFamily="18" charset="0"/>
              </a:rPr>
              <a:t>a</a:t>
            </a:r>
          </a:p>
          <a:p>
            <a:r>
              <a:rPr lang="en-US" sz="2600" dirty="0" smtClean="0">
                <a:ea typeface="Cambria Math" panose="02040503050406030204" pitchFamily="18" charset="0"/>
              </a:rPr>
              <a:t>              polynomial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VNP</a:t>
            </a:r>
            <a:r>
              <a:rPr lang="en-US" sz="2600" dirty="0" smtClean="0">
                <a:ea typeface="Cambria Math" panose="02040503050406030204" pitchFamily="18" charset="0"/>
              </a:rPr>
              <a:t> implies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VP ≠ VNP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502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419600" y="4997637"/>
            <a:ext cx="999844" cy="64116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7"/>
          </p:cNvCxnSpPr>
          <p:nvPr/>
        </p:nvCxnSpPr>
        <p:spPr>
          <a:xfrm flipV="1">
            <a:off x="5273020" y="4876801"/>
            <a:ext cx="365780" cy="214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38800" y="464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threshold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45588" y="3055080"/>
            <a:ext cx="23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 ∑   ∏   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9248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2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1054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Observation:</a:t>
            </a:r>
            <a:r>
              <a:rPr lang="en-US" sz="2600" dirty="0" smtClean="0"/>
              <a:t>  Compare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</a:t>
            </a:r>
            <a:r>
              <a:rPr lang="en-US" sz="2600" dirty="0" smtClean="0"/>
              <a:t>        with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5029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8600" y="5181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5410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d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114800" y="5486400"/>
            <a:ext cx="3048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43600" y="5193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5997714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ea typeface="Cambria Math" panose="02040503050406030204" pitchFamily="18" charset="0"/>
              </a:rPr>
              <a:t>Any asymptotic improvement in the exponent </a:t>
            </a:r>
          </a:p>
          <a:p>
            <a:r>
              <a:rPr lang="en-US" sz="2000" dirty="0">
                <a:solidFill>
                  <a:schemeClr val="accent4">
                    <a:lumMod val="75000"/>
                  </a:schemeClr>
                </a:solidFill>
                <a:ea typeface="Cambria Math" panose="02040503050406030204" pitchFamily="18" charset="0"/>
              </a:rPr>
              <a:t> 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  <a:ea typeface="Cambria Math" panose="02040503050406030204" pitchFamily="18" charset="0"/>
              </a:rPr>
              <a:t>implies</a:t>
            </a:r>
            <a:r>
              <a:rPr lang="en-US" sz="2000" dirty="0" smtClean="0">
                <a:ea typeface="Cambria Math" panose="02040503050406030204" pitchFamily="18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ea typeface="Cambria Math" panose="02040503050406030204" pitchFamily="18" charset="0"/>
              </a:rPr>
              <a:t>VP ≠ VNP</a:t>
            </a:r>
            <a:r>
              <a:rPr lang="en-US" sz="2000" dirty="0">
                <a:ea typeface="Cambria Math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2383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Sum of products of low degree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1m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s2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···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sm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4343400" y="2477869"/>
            <a:ext cx="228600" cy="1332131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953000" y="2819400"/>
            <a:ext cx="228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Fischers</a:t>
            </a:r>
            <a:r>
              <a:rPr lang="en-US" sz="2200" dirty="0" smtClean="0">
                <a:solidFill>
                  <a:srgbClr val="00B0F0"/>
                </a:solidFill>
              </a:rPr>
              <a:t> (1994)</a:t>
            </a:r>
            <a:endParaRPr lang="en-US" sz="22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C’  = 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+  …   + Q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s·2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419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m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e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974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s’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45115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Why does shifted partials work for this model?</a:t>
            </a:r>
            <a:endParaRPr lang="en-US" sz="2200" dirty="0">
              <a:ea typeface="Cambria Math" panose="020405030504060302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457700" y="4761131"/>
            <a:ext cx="1562100" cy="801469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51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Geometric insight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95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Ideals and varieties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Intuition:       </a:t>
            </a:r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,…,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     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ideal generated by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7841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=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set of common zeroes of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36985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‘larger’ the variety</a:t>
            </a:r>
            <a:r>
              <a:rPr lang="en-US" sz="2600" dirty="0" smtClean="0">
                <a:solidFill>
                  <a:srgbClr val="00B05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              </a:t>
            </a:r>
            <a:r>
              <a:rPr lang="en-US" sz="2600" dirty="0" smtClean="0">
                <a:ea typeface="Cambria Math" panose="02040503050406030204" pitchFamily="18" charset="0"/>
              </a:rPr>
              <a:t>‘smaller’ the ideal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19600" y="3886200"/>
            <a:ext cx="342900" cy="17002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7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Ideals and varieties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Intuition:       </a:t>
            </a:r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l-GR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ϵ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,…,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/>
              <a:t>     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ideal generated by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7841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=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36985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‘larger’ the variety</a:t>
            </a:r>
            <a:r>
              <a:rPr lang="en-US" sz="2600" dirty="0" smtClean="0">
                <a:solidFill>
                  <a:srgbClr val="00B05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              </a:t>
            </a:r>
            <a:r>
              <a:rPr lang="en-US" sz="2600" dirty="0" smtClean="0">
                <a:ea typeface="Cambria Math" panose="02040503050406030204" pitchFamily="18" charset="0"/>
              </a:rPr>
              <a:t>‘smaller’ the ideal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419600" y="3886200"/>
            <a:ext cx="342900" cy="17002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4572000"/>
            <a:ext cx="2933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argeness measured in terms of </a:t>
            </a:r>
            <a:r>
              <a:rPr lang="en-US" i="1" dirty="0" smtClean="0"/>
              <a:t>dimension</a:t>
            </a:r>
            <a:r>
              <a:rPr lang="en-US" dirty="0" smtClean="0"/>
              <a:t> of a variety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752600" y="41910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02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Ideals and varieties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Intuition:  </a:t>
            </a:r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be the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/>
              <a:t>-</a:t>
            </a:r>
            <a:r>
              <a:rPr lang="en-US" sz="2600" dirty="0" err="1" smtClean="0"/>
              <a:t>th</a:t>
            </a:r>
            <a:r>
              <a:rPr lang="en-US" sz="2600" dirty="0" smtClean="0"/>
              <a:t> derivatives of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=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ideal generated by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7841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=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581400"/>
            <a:ext cx="8305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Every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polynomial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/>
              <a:t> is divisible by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So,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 V</a:t>
            </a:r>
            <a:endParaRPr lang="en-US" sz="26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Ideals and varieties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Intuition:  </a:t>
            </a:r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be the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/>
              <a:t>-</a:t>
            </a:r>
            <a:r>
              <a:rPr lang="en-US" sz="2600" dirty="0" err="1" smtClean="0"/>
              <a:t>th</a:t>
            </a:r>
            <a:r>
              <a:rPr lang="en-US" sz="2600" dirty="0" smtClean="0"/>
              <a:t> derivatives of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=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ideal generated by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7841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=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581400"/>
            <a:ext cx="8305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Every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polynomial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/>
              <a:t> is divisible by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So,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 V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dim(V)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`large’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>
              <a:ea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So,  we expect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ea typeface="Cambria Math" panose="02040503050406030204" pitchFamily="18" charset="0"/>
              </a:rPr>
              <a:t> to be ‘small’</a:t>
            </a:r>
            <a:endParaRPr lang="en-US" sz="2600" dirty="0">
              <a:ea typeface="Cambria Math" panose="020405030504060302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886200" y="4554378"/>
            <a:ext cx="342900" cy="17002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1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Ideals and varieties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Intuition:  </a:t>
            </a:r>
            <a:r>
              <a:rPr lang="en-US" sz="2600" dirty="0" smtClean="0"/>
              <a:t>Let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/>
              <a:t>be the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dirty="0" smtClean="0"/>
              <a:t>-</a:t>
            </a:r>
            <a:r>
              <a:rPr lang="en-US" sz="2600" dirty="0" err="1" smtClean="0"/>
              <a:t>th</a:t>
            </a:r>
            <a:r>
              <a:rPr lang="en-US" sz="2600" dirty="0" smtClean="0"/>
              <a:t> derivatives of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 =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ideal generated by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4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 </a:t>
            </a:r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… , g</a:t>
            </a:r>
            <a:r>
              <a:rPr lang="en-US" sz="24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27841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V =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3581400"/>
            <a:ext cx="8305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Every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polynomial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/>
              <a:t> is divisible by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-k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So,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(Q)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⊆ V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dim(V)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`large’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>
              <a:ea typeface="Cambria Math" panose="020405030504060302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>
                <a:ea typeface="Cambria Math" panose="02040503050406030204" pitchFamily="18" charset="0"/>
              </a:rPr>
              <a:t>So,  we expect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dirty="0" smtClean="0">
                <a:ea typeface="Cambria Math" panose="02040503050406030204" pitchFamily="18" charset="0"/>
              </a:rPr>
              <a:t> to be ‘small’</a:t>
            </a:r>
            <a:endParaRPr lang="en-US" sz="2600" dirty="0">
              <a:ea typeface="Cambria Math" panose="020405030504060302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886200" y="4554378"/>
            <a:ext cx="342900" cy="17002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5943600"/>
            <a:ext cx="4953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ea typeface="Cambria Math" panose="02040503050406030204" pitchFamily="18" charset="0"/>
              </a:rPr>
              <a:t>We would like to </a:t>
            </a:r>
            <a:r>
              <a:rPr lang="en-US" sz="2000" dirty="0" smtClean="0">
                <a:ea typeface="Cambria Math" panose="02040503050406030204" pitchFamily="18" charset="0"/>
              </a:rPr>
              <a:t>capture </a:t>
            </a:r>
            <a:r>
              <a:rPr lang="en-US" sz="2000" dirty="0">
                <a:ea typeface="Cambria Math" panose="02040503050406030204" pitchFamily="18" charset="0"/>
              </a:rPr>
              <a:t>‘smallness’ of </a:t>
            </a:r>
            <a:r>
              <a:rPr lang="en-US" sz="2000" dirty="0" smtClean="0">
                <a:ea typeface="Cambria Math" panose="02040503050406030204" pitchFamily="18" charset="0"/>
              </a:rPr>
              <a:t>an ideal by a </a:t>
            </a:r>
            <a:r>
              <a:rPr lang="en-US" sz="2000" dirty="0">
                <a:ea typeface="Cambria Math" panose="02040503050406030204" pitchFamily="18" charset="0"/>
              </a:rPr>
              <a:t>measurable quantity.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polynomials.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8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30480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v</a:t>
            </a:r>
            <a:r>
              <a:rPr lang="en-US" sz="2000" dirty="0" smtClean="0"/>
              <a:t>ector space over  </a:t>
            </a:r>
            <a:r>
              <a:rPr lang="en-US" sz="2000" dirty="0" smtClean="0">
                <a:solidFill>
                  <a:srgbClr val="C00000"/>
                </a:solidFill>
                <a:latin typeface="Castellar" panose="020A0402060406010301" pitchFamily="18" charset="0"/>
              </a:rPr>
              <a:t>C</a:t>
            </a:r>
            <a:endParaRPr lang="en-US" sz="2000" dirty="0">
              <a:solidFill>
                <a:srgbClr val="C00000"/>
              </a:solidFill>
              <a:latin typeface="Castellar" panose="020A0402060406010301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743200" y="2743200"/>
            <a:ext cx="304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23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45588" y="3055080"/>
            <a:ext cx="23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 ∑   ∏   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9248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0" name="Straight Arrow Connector 109"/>
          <p:cNvCxnSpPr>
            <a:stCxn id="111" idx="0"/>
          </p:cNvCxnSpPr>
          <p:nvPr/>
        </p:nvCxnSpPr>
        <p:spPr>
          <a:xfrm flipV="1">
            <a:off x="7878606" y="3557462"/>
            <a:ext cx="503394" cy="709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858000" y="4267200"/>
            <a:ext cx="2041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 of monomials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Hilbert function: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:=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3849469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Hilbert polynomial: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a polynomial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for </a:t>
            </a:r>
          </a:p>
          <a:p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                    sufficiently large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8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Hilbert function: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:=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3849469"/>
            <a:ext cx="8305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Hilbert polynomial: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is a polynomial in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for </a:t>
            </a:r>
          </a:p>
          <a:p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                    sufficiently large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200" y="52987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>
                <a:ea typeface="Cambria Math" panose="02040503050406030204" pitchFamily="18" charset="0"/>
              </a:rPr>
              <a:t>degree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 = dim V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269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52987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>
                <a:ea typeface="Cambria Math" panose="02040503050406030204" pitchFamily="18" charset="0"/>
              </a:rPr>
              <a:t>degree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 = dim V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8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52987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>
                <a:ea typeface="Cambria Math" panose="02040503050406030204" pitchFamily="18" charset="0"/>
              </a:rPr>
              <a:t>degree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 = dim V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657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37000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4004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71177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5298757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  </a:t>
            </a:r>
            <a:r>
              <a:rPr lang="en-US" sz="2600" dirty="0" smtClean="0">
                <a:ea typeface="Cambria Math" panose="02040503050406030204" pitchFamily="18" charset="0"/>
              </a:rPr>
              <a:t>degree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(I) = dim V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657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</a:t>
            </a:r>
            <a:r>
              <a:rPr lang="en-US" sz="2000" dirty="0" smtClean="0">
                <a:latin typeface="Comic Sans MS" panose="030F0702030302020204" pitchFamily="66" charset="0"/>
                <a:ea typeface="Cambria Math" panose="02040503050406030204" pitchFamily="18" charset="0"/>
              </a:rPr>
              <a:t>lower order terms</a:t>
            </a:r>
            <a:endParaRPr lang="en-US" sz="2000" dirty="0"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37000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4004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34000" y="4343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45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4495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larger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V                      </a:t>
            </a:r>
            <a:r>
              <a:rPr lang="en-US" sz="2600" dirty="0" smtClean="0">
                <a:ea typeface="Cambria Math" panose="02040503050406030204" pitchFamily="18" charset="0"/>
              </a:rPr>
              <a:t> smaller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657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</a:t>
            </a:r>
            <a:r>
              <a:rPr lang="en-US" sz="2000" dirty="0" smtClean="0">
                <a:latin typeface="Comic Sans MS" panose="030F0702030302020204" pitchFamily="66" charset="0"/>
                <a:ea typeface="Cambria Math" panose="02040503050406030204" pitchFamily="18" charset="0"/>
              </a:rPr>
              <a:t>lower order terms</a:t>
            </a:r>
            <a:endParaRPr lang="en-US" sz="2000" dirty="0"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37000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4004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3" name="Right Arrow 2"/>
          <p:cNvSpPr/>
          <p:nvPr/>
        </p:nvSpPr>
        <p:spPr>
          <a:xfrm>
            <a:off x="3276600" y="4724400"/>
            <a:ext cx="533400" cy="13477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5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Hilbert function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62000" y="1679138"/>
            <a:ext cx="10210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         </a:t>
            </a:r>
            <a:endParaRPr lang="en-US" sz="2600" dirty="0">
              <a:solidFill>
                <a:srgbClr val="00B050"/>
              </a:solidFill>
            </a:endParaRPr>
          </a:p>
          <a:p>
            <a:endParaRPr lang="en-US" sz="2600" dirty="0" smtClean="0">
              <a:solidFill>
                <a:srgbClr val="00B050"/>
              </a:solidFill>
            </a:endParaRPr>
          </a:p>
          <a:p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16764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Notation:  </a:t>
            </a:r>
            <a:r>
              <a:rPr lang="en-US" sz="2600" dirty="0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/>
              <a:t>all degree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 L</a:t>
            </a:r>
            <a:r>
              <a:rPr lang="en-US" sz="2600" dirty="0" smtClean="0"/>
              <a:t> polynomials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250757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=  I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2600" dirty="0" smtClean="0">
                <a:solidFill>
                  <a:srgbClr val="C00000"/>
                </a:solidFill>
                <a:latin typeface="Cambria Math"/>
                <a:ea typeface="Cambria Math"/>
              </a:rPr>
              <a:t>⋂ </a:t>
            </a:r>
            <a:r>
              <a:rPr lang="en-US" sz="2600" dirty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[x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en-US" sz="2600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]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ea typeface="Cambria Math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88957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              </a:t>
            </a:r>
            <a:r>
              <a:rPr lang="en-US" sz="26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(L)   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30904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0" y="33952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38200" y="4495800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larger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 V                      </a:t>
            </a:r>
            <a:r>
              <a:rPr lang="en-US" sz="2600" dirty="0" smtClean="0">
                <a:ea typeface="Cambria Math" panose="02040503050406030204" pitchFamily="18" charset="0"/>
              </a:rPr>
              <a:t> smaller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≤L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657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</a:t>
            </a:r>
            <a:r>
              <a:rPr lang="en-US" sz="26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I</a:t>
            </a:r>
            <a:r>
              <a:rPr lang="en-US" sz="2600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600" dirty="0" smtClean="0">
                <a:solidFill>
                  <a:srgbClr val="C00000"/>
                </a:solidFill>
              </a:rPr>
              <a:t>  </a:t>
            </a:r>
            <a:r>
              <a:rPr lang="en-US" sz="3600" dirty="0" smtClean="0">
                <a:solidFill>
                  <a:srgbClr val="C00000"/>
                </a:solidFill>
              </a:rPr>
              <a:t>(     )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-  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600" baseline="30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V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  </a:t>
            </a:r>
            <a:r>
              <a:rPr lang="en-US" sz="2000" dirty="0" smtClean="0">
                <a:latin typeface="Comic Sans MS" panose="030F0702030302020204" pitchFamily="66" charset="0"/>
                <a:ea typeface="Cambria Math" panose="02040503050406030204" pitchFamily="18" charset="0"/>
              </a:rPr>
              <a:t>lower order terms</a:t>
            </a:r>
            <a:endParaRPr lang="en-US" sz="2000" dirty="0">
              <a:latin typeface="Comic Sans MS" panose="030F0702030302020204" pitchFamily="66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57600" y="37000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</a:t>
            </a:r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0" y="400484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5070157"/>
            <a:ext cx="853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ea typeface="Cambria Math" panose="02040503050406030204" pitchFamily="18" charset="0"/>
              </a:rPr>
              <a:t>                     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</a:t>
            </a:r>
            <a:r>
              <a:rPr lang="en-US" sz="2600" dirty="0" smtClean="0">
                <a:ea typeface="Cambria Math" panose="02040503050406030204" pitchFamily="18" charset="0"/>
              </a:rPr>
              <a:t> smaller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stellar" panose="020A0402060406010301" pitchFamily="18" charset="0"/>
                <a:ea typeface="Cambria Math" panose="02040503050406030204" pitchFamily="18" charset="0"/>
              </a:rPr>
              <a:t>C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(x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≤ℓ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· {g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, … , g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})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276600" y="4724400"/>
            <a:ext cx="533400" cy="13477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276600" y="5275421"/>
            <a:ext cx="533400" cy="13477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0" y="5867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 where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 = ℓ + 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deg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(T) - 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8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8458200" cy="1828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 search of a ‘hard’ polynomial family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554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Permanent 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8" name="Oval 7"/>
          <p:cNvSpPr/>
          <p:nvPr/>
        </p:nvSpPr>
        <p:spPr>
          <a:xfrm>
            <a:off x="5943600" y="1828800"/>
            <a:ext cx="2971800" cy="4114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2200" y="2362200"/>
            <a:ext cx="2514600" cy="35814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400800" y="3048000"/>
            <a:ext cx="2057400" cy="28956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705600" y="4648200"/>
            <a:ext cx="1447800" cy="12954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86600" y="1905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VNP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2800" y="24954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VP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7162800" y="34860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BP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50100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anose="030F0702030302020204" pitchFamily="66" charset="0"/>
                <a:ea typeface="Cambria Math" panose="02040503050406030204" pitchFamily="18" charset="0"/>
              </a:rPr>
              <a:t>m</a:t>
            </a:r>
            <a:r>
              <a:rPr lang="en-US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-∑∏∑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038600" y="230511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6200" y="3048000"/>
            <a:ext cx="2971800" cy="7798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>
            <a:off x="5181600" y="38862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19600" y="5210145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29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Permanent</a:t>
            </a:r>
            <a:r>
              <a:rPr lang="en-US" sz="2600" dirty="0" smtClean="0"/>
              <a:t> 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Determinant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2819400"/>
            <a:ext cx="495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B0F0"/>
                </a:solidFill>
              </a:rPr>
              <a:t>Gupta-</a:t>
            </a:r>
            <a:r>
              <a:rPr lang="en-US" sz="2200" dirty="0" err="1" smtClean="0">
                <a:solidFill>
                  <a:srgbClr val="00B0F0"/>
                </a:solidFill>
              </a:rPr>
              <a:t>Kayal</a:t>
            </a:r>
            <a:r>
              <a:rPr lang="en-US" sz="2200" dirty="0" smtClean="0">
                <a:solidFill>
                  <a:srgbClr val="00B0F0"/>
                </a:solidFill>
              </a:rPr>
              <a:t>-Kamath-</a:t>
            </a:r>
            <a:r>
              <a:rPr lang="en-US" sz="2200" dirty="0" err="1" smtClean="0">
                <a:solidFill>
                  <a:srgbClr val="00B0F0"/>
                </a:solidFill>
              </a:rPr>
              <a:t>Saptharishi</a:t>
            </a:r>
            <a:r>
              <a:rPr lang="en-US" sz="2200" dirty="0" smtClean="0">
                <a:solidFill>
                  <a:srgbClr val="00B0F0"/>
                </a:solidFill>
              </a:rPr>
              <a:t>  (2013)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8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533400"/>
            <a:ext cx="89916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Arithmetic Circuit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2987988" y="2300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64188" y="2300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55" name="Oval 54"/>
          <p:cNvSpPr/>
          <p:nvPr/>
        </p:nvSpPr>
        <p:spPr>
          <a:xfrm>
            <a:off x="2149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225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7" name="Oval 56"/>
          <p:cNvSpPr/>
          <p:nvPr/>
        </p:nvSpPr>
        <p:spPr>
          <a:xfrm>
            <a:off x="29117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9879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59" name="Oval 58"/>
          <p:cNvSpPr/>
          <p:nvPr/>
        </p:nvSpPr>
        <p:spPr>
          <a:xfrm>
            <a:off x="3597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673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1" name="Oval 60"/>
          <p:cNvSpPr/>
          <p:nvPr/>
        </p:nvSpPr>
        <p:spPr>
          <a:xfrm>
            <a:off x="4359588" y="3062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435788" y="3062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63" name="Oval 62"/>
          <p:cNvSpPr/>
          <p:nvPr/>
        </p:nvSpPr>
        <p:spPr>
          <a:xfrm>
            <a:off x="1463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540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5" name="Oval 64"/>
          <p:cNvSpPr/>
          <p:nvPr/>
        </p:nvSpPr>
        <p:spPr>
          <a:xfrm>
            <a:off x="22259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3021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7" name="Oval 66"/>
          <p:cNvSpPr/>
          <p:nvPr/>
        </p:nvSpPr>
        <p:spPr>
          <a:xfrm>
            <a:off x="42071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2833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69" name="Oval 68"/>
          <p:cNvSpPr/>
          <p:nvPr/>
        </p:nvSpPr>
        <p:spPr>
          <a:xfrm>
            <a:off x="5121588" y="38241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97788" y="38241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+</a:t>
            </a:r>
            <a:endParaRPr lang="en-US" sz="2200" dirty="0"/>
          </a:p>
        </p:txBody>
      </p:sp>
      <p:sp>
        <p:nvSpPr>
          <p:cNvPr id="71" name="Oval 70"/>
          <p:cNvSpPr/>
          <p:nvPr/>
        </p:nvSpPr>
        <p:spPr>
          <a:xfrm>
            <a:off x="701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78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3" name="Oval 72"/>
          <p:cNvSpPr/>
          <p:nvPr/>
        </p:nvSpPr>
        <p:spPr>
          <a:xfrm>
            <a:off x="14639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15401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5" name="Oval 74"/>
          <p:cNvSpPr/>
          <p:nvPr/>
        </p:nvSpPr>
        <p:spPr>
          <a:xfrm>
            <a:off x="48167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8929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sp>
        <p:nvSpPr>
          <p:cNvPr id="77" name="Oval 76"/>
          <p:cNvSpPr/>
          <p:nvPr/>
        </p:nvSpPr>
        <p:spPr>
          <a:xfrm>
            <a:off x="5731188" y="450996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5807388" y="4509960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x</a:t>
            </a:r>
            <a:endParaRPr lang="en-US" sz="2200" dirty="0"/>
          </a:p>
        </p:txBody>
      </p:sp>
      <p:cxnSp>
        <p:nvCxnSpPr>
          <p:cNvPr id="79" name="Straight Arrow Connector 78"/>
          <p:cNvCxnSpPr>
            <a:stCxn id="56" idx="0"/>
            <a:endCxn id="53" idx="3"/>
          </p:cNvCxnSpPr>
          <p:nvPr/>
        </p:nvCxnSpPr>
        <p:spPr>
          <a:xfrm flipV="1">
            <a:off x="2454588" y="2690405"/>
            <a:ext cx="6003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58" idx="0"/>
          </p:cNvCxnSpPr>
          <p:nvPr/>
        </p:nvCxnSpPr>
        <p:spPr>
          <a:xfrm flipH="1" flipV="1">
            <a:off x="3140388" y="2757360"/>
            <a:ext cx="76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54" idx="2"/>
          </p:cNvCxnSpPr>
          <p:nvPr/>
        </p:nvCxnSpPr>
        <p:spPr>
          <a:xfrm flipH="1" flipV="1">
            <a:off x="3292788" y="2731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 flipV="1">
            <a:off x="3445188" y="260496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64" idx="0"/>
          </p:cNvCxnSpPr>
          <p:nvPr/>
        </p:nvCxnSpPr>
        <p:spPr>
          <a:xfrm flipV="1">
            <a:off x="1768788" y="344316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 flipV="1">
            <a:off x="2362200" y="3505200"/>
            <a:ext cx="76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419600" y="344316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62" idx="2"/>
          </p:cNvCxnSpPr>
          <p:nvPr/>
        </p:nvCxnSpPr>
        <p:spPr>
          <a:xfrm flipH="1" flipV="1">
            <a:off x="4664388" y="3493047"/>
            <a:ext cx="6096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987988" y="382416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….</a:t>
            </a:r>
            <a:endParaRPr lang="en-US" sz="2800" dirty="0"/>
          </a:p>
        </p:txBody>
      </p:sp>
      <p:cxnSp>
        <p:nvCxnSpPr>
          <p:cNvPr id="88" name="Straight Arrow Connector 87"/>
          <p:cNvCxnSpPr>
            <a:stCxn id="72" idx="0"/>
            <a:endCxn id="63" idx="3"/>
          </p:cNvCxnSpPr>
          <p:nvPr/>
        </p:nvCxnSpPr>
        <p:spPr>
          <a:xfrm flipV="1">
            <a:off x="1006788" y="4214405"/>
            <a:ext cx="524155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74" idx="0"/>
          </p:cNvCxnSpPr>
          <p:nvPr/>
        </p:nvCxnSpPr>
        <p:spPr>
          <a:xfrm flipH="1" flipV="1">
            <a:off x="16163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74" idx="0"/>
          </p:cNvCxnSpPr>
          <p:nvPr/>
        </p:nvCxnSpPr>
        <p:spPr>
          <a:xfrm flipV="1">
            <a:off x="1768788" y="420516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68" idx="2"/>
          </p:cNvCxnSpPr>
          <p:nvPr/>
        </p:nvCxnSpPr>
        <p:spPr>
          <a:xfrm flipH="1" flipV="1">
            <a:off x="4511988" y="4255047"/>
            <a:ext cx="3810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6" idx="0"/>
          </p:cNvCxnSpPr>
          <p:nvPr/>
        </p:nvCxnSpPr>
        <p:spPr>
          <a:xfrm flipV="1">
            <a:off x="5121588" y="428136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endCxn id="70" idx="2"/>
          </p:cNvCxnSpPr>
          <p:nvPr/>
        </p:nvCxnSpPr>
        <p:spPr>
          <a:xfrm flipH="1" flipV="1">
            <a:off x="5426388" y="4255047"/>
            <a:ext cx="457200" cy="254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987988" y="458616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…..</a:t>
            </a:r>
            <a:endParaRPr lang="en-US" sz="2400" dirty="0"/>
          </a:p>
        </p:txBody>
      </p:sp>
      <p:cxnSp>
        <p:nvCxnSpPr>
          <p:cNvPr id="95" name="Straight Arrow Connector 94"/>
          <p:cNvCxnSpPr>
            <a:endCxn id="71" idx="3"/>
          </p:cNvCxnSpPr>
          <p:nvPr/>
        </p:nvCxnSpPr>
        <p:spPr>
          <a:xfrm flipV="1">
            <a:off x="511488" y="4900205"/>
            <a:ext cx="257455" cy="371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endCxn id="72" idx="2"/>
          </p:cNvCxnSpPr>
          <p:nvPr/>
        </p:nvCxnSpPr>
        <p:spPr>
          <a:xfrm flipH="1" flipV="1">
            <a:off x="1006788" y="4940847"/>
            <a:ext cx="342900" cy="331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1349688" y="4967160"/>
            <a:ext cx="266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endCxn id="76" idx="2"/>
          </p:cNvCxnSpPr>
          <p:nvPr/>
        </p:nvCxnSpPr>
        <p:spPr>
          <a:xfrm flipH="1" flipV="1">
            <a:off x="5121588" y="4940847"/>
            <a:ext cx="4191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V="1">
            <a:off x="5540688" y="4967160"/>
            <a:ext cx="3429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endCxn id="78" idx="2"/>
          </p:cNvCxnSpPr>
          <p:nvPr/>
        </p:nvCxnSpPr>
        <p:spPr>
          <a:xfrm flipH="1" flipV="1">
            <a:off x="6035988" y="4940847"/>
            <a:ext cx="495300" cy="40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4800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203012" y="51816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394012" y="5257800"/>
            <a:ext cx="48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x</a:t>
            </a:r>
            <a:r>
              <a:rPr lang="en-IN" baseline="-25000" dirty="0" smtClean="0">
                <a:solidFill>
                  <a:schemeClr val="accent2"/>
                </a:solidFill>
              </a:rPr>
              <a:t>n-1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60812" y="5257800"/>
            <a:ext cx="39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endParaRPr lang="en-IN" dirty="0">
              <a:solidFill>
                <a:schemeClr val="accent2"/>
              </a:solidFill>
            </a:endParaRPr>
          </a:p>
        </p:txBody>
      </p:sp>
      <p:cxnSp>
        <p:nvCxnSpPr>
          <p:cNvPr id="106" name="Straight Connector 105"/>
          <p:cNvCxnSpPr>
            <a:stCxn id="53" idx="0"/>
          </p:cNvCxnSpPr>
          <p:nvPr/>
        </p:nvCxnSpPr>
        <p:spPr>
          <a:xfrm flipV="1">
            <a:off x="3216588" y="1981200"/>
            <a:ext cx="0" cy="318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606988" y="1600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/>
                </a:solidFill>
              </a:rPr>
              <a:t>f(x</a:t>
            </a:r>
            <a:r>
              <a:rPr lang="en-IN" baseline="-25000" dirty="0" smtClean="0">
                <a:solidFill>
                  <a:schemeClr val="accent2"/>
                </a:solidFill>
              </a:rPr>
              <a:t>1</a:t>
            </a:r>
            <a:r>
              <a:rPr lang="en-IN" dirty="0" smtClean="0">
                <a:solidFill>
                  <a:schemeClr val="accent2"/>
                </a:solidFill>
              </a:rPr>
              <a:t>, x</a:t>
            </a:r>
            <a:r>
              <a:rPr lang="en-IN" baseline="-25000" dirty="0" smtClean="0">
                <a:solidFill>
                  <a:schemeClr val="accent2"/>
                </a:solidFill>
              </a:rPr>
              <a:t>2</a:t>
            </a:r>
            <a:r>
              <a:rPr lang="en-IN" dirty="0" smtClean="0">
                <a:solidFill>
                  <a:schemeClr val="accent2"/>
                </a:solidFill>
              </a:rPr>
              <a:t>, …, </a:t>
            </a:r>
            <a:r>
              <a:rPr lang="en-IN" dirty="0" err="1" smtClean="0">
                <a:solidFill>
                  <a:schemeClr val="accent2"/>
                </a:solidFill>
              </a:rPr>
              <a:t>x</a:t>
            </a:r>
            <a:r>
              <a:rPr lang="en-IN" baseline="-25000" dirty="0" err="1" smtClean="0">
                <a:solidFill>
                  <a:schemeClr val="accent2"/>
                </a:solidFill>
              </a:rPr>
              <a:t>n</a:t>
            </a:r>
            <a:r>
              <a:rPr lang="en-IN" dirty="0" smtClean="0">
                <a:solidFill>
                  <a:schemeClr val="accent2"/>
                </a:solidFill>
              </a:rPr>
              <a:t>) 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645588" y="3055080"/>
            <a:ext cx="2346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en-US" sz="2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=   ∑   ∏    </a:t>
            </a:r>
            <a:r>
              <a:rPr lang="en-US" sz="24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</a:t>
            </a:r>
            <a:r>
              <a:rPr lang="en-US" sz="24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ij</a:t>
            </a:r>
            <a:endParaRPr lang="en-US" sz="2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4676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924800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j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2530788" y="2553703"/>
            <a:ext cx="1600200" cy="41809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4788" y="214068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Top fan-in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C00000"/>
                </a:solidFill>
              </a:rPr>
              <a:t>s 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V="1">
            <a:off x="7467600" y="3581400"/>
            <a:ext cx="0" cy="647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400800" y="4214939"/>
            <a:ext cx="265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umber of summands = </a:t>
            </a:r>
            <a:r>
              <a:rPr lang="en-US" dirty="0" smtClean="0">
                <a:solidFill>
                  <a:srgbClr val="C00000"/>
                </a:solidFill>
              </a:rPr>
              <a:t>s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9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the determinant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56875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Gupta-</a:t>
            </a:r>
            <a:r>
              <a:rPr lang="en-US" sz="2600" dirty="0" err="1"/>
              <a:t>Kayal</a:t>
            </a:r>
            <a:r>
              <a:rPr lang="en-US" sz="2600" dirty="0"/>
              <a:t>-Kamath-</a:t>
            </a:r>
            <a:r>
              <a:rPr lang="en-US" sz="2600" dirty="0" err="1"/>
              <a:t>Saptharishi</a:t>
            </a:r>
            <a:r>
              <a:rPr lang="en-US" sz="2600" dirty="0"/>
              <a:t>  (2013</a:t>
            </a:r>
            <a:r>
              <a:rPr lang="en-US" sz="2600" dirty="0" smtClean="0"/>
              <a:t>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8600" y="26449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)(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6565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9613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399" y="2656582"/>
            <a:ext cx="125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-2k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961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2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2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the determinant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56875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Gupta-</a:t>
            </a:r>
            <a:r>
              <a:rPr lang="en-US" sz="2600" dirty="0" err="1"/>
              <a:t>Kayal</a:t>
            </a:r>
            <a:r>
              <a:rPr lang="en-US" sz="2600" dirty="0"/>
              <a:t>-Kamath-</a:t>
            </a:r>
            <a:r>
              <a:rPr lang="en-US" sz="2600" dirty="0" err="1"/>
              <a:t>Saptharishi</a:t>
            </a:r>
            <a:r>
              <a:rPr lang="en-US" sz="2600" dirty="0"/>
              <a:t>  (2013</a:t>
            </a:r>
            <a:r>
              <a:rPr lang="en-US" sz="2600" dirty="0" smtClean="0"/>
              <a:t>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18404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21452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2400" y="18404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21452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26449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)(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6565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9613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399" y="2656582"/>
            <a:ext cx="125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-2k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961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</a:p>
        </p:txBody>
      </p:sp>
      <p:sp>
        <p:nvSpPr>
          <p:cNvPr id="3" name="Oval 2"/>
          <p:cNvSpPr/>
          <p:nvPr/>
        </p:nvSpPr>
        <p:spPr>
          <a:xfrm>
            <a:off x="6858000" y="1635443"/>
            <a:ext cx="1905000" cy="1031557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2667000"/>
            <a:ext cx="457200" cy="29438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0" y="2906018"/>
            <a:ext cx="381000" cy="14719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52082" y="2998856"/>
            <a:ext cx="201118" cy="12534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2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7000" y="24384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&lt;&lt;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4398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the determinant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56875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Gupta-</a:t>
            </a:r>
            <a:r>
              <a:rPr lang="en-US" sz="2600" dirty="0" err="1"/>
              <a:t>Kayal</a:t>
            </a:r>
            <a:r>
              <a:rPr lang="en-US" sz="2600" dirty="0"/>
              <a:t>-Kamath-</a:t>
            </a:r>
            <a:r>
              <a:rPr lang="en-US" sz="2600" dirty="0" err="1"/>
              <a:t>Saptharishi</a:t>
            </a:r>
            <a:r>
              <a:rPr lang="en-US" sz="2600" dirty="0"/>
              <a:t>  (2013</a:t>
            </a:r>
            <a:r>
              <a:rPr lang="en-US" sz="2600" dirty="0" smtClean="0"/>
              <a:t>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1828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ea typeface="Cambria Math" panose="02040503050406030204" pitchFamily="18" charset="0"/>
              </a:rPr>
              <a:t>(   )(      )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162800" y="18404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endParaRPr lang="en-US" sz="1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21452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72400" y="18404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24800" y="21452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38600" y="26449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)(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4267200" y="265658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+k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9613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399" y="2656582"/>
            <a:ext cx="125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-2k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2961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</a:p>
        </p:txBody>
      </p:sp>
      <p:sp>
        <p:nvSpPr>
          <p:cNvPr id="3" name="Oval 2"/>
          <p:cNvSpPr/>
          <p:nvPr/>
        </p:nvSpPr>
        <p:spPr>
          <a:xfrm>
            <a:off x="6858000" y="1635443"/>
            <a:ext cx="1905000" cy="1031557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2667000"/>
            <a:ext cx="457200" cy="29438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0" y="2906018"/>
            <a:ext cx="381000" cy="14719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52082" y="2998856"/>
            <a:ext cx="201118" cy="12534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447800" y="40033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≤   (k+1)</a:t>
            </a:r>
            <a:r>
              <a:rPr lang="en-US" sz="2600" baseline="30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8600" y="3864114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  (     )  (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5298850" y="3875782"/>
            <a:ext cx="720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 - 1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75050" y="418058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endParaRPr lang="en-US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3875782"/>
            <a:ext cx="125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 + ℓ -2k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05600" y="4180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ℓ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3810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US" sz="14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77000" y="24384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&lt;&lt;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91774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Permanent 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Determinant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2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Permanent</a:t>
            </a:r>
            <a:r>
              <a:rPr lang="en-US" sz="2600" dirty="0" smtClean="0"/>
              <a:t> 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928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Permanent</a:t>
            </a:r>
            <a:r>
              <a:rPr lang="en-US" sz="2600" dirty="0" smtClean="0"/>
              <a:t> 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20574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50"/>
                </a:solidFill>
              </a:rPr>
              <a:t>Conj</a:t>
            </a:r>
            <a:r>
              <a:rPr lang="en-US" sz="2200" dirty="0" smtClean="0">
                <a:solidFill>
                  <a:srgbClr val="00B050"/>
                </a:solidFill>
              </a:rPr>
              <a:t>: </a:t>
            </a:r>
            <a:r>
              <a:rPr lang="en-US" sz="2200" dirty="0" smtClean="0">
                <a:solidFill>
                  <a:srgbClr val="00B0F0"/>
                </a:solidFill>
              </a:rPr>
              <a:t>(GKKS’13) </a:t>
            </a:r>
            <a:r>
              <a:rPr lang="en-US" dirty="0" err="1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&gt;&gt; </a:t>
            </a:r>
            <a:r>
              <a:rPr lang="en-US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74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Permanent</a:t>
            </a:r>
            <a:r>
              <a:rPr lang="en-US" sz="2600" dirty="0" smtClean="0"/>
              <a:t> 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Perm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2057400"/>
            <a:ext cx="525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50"/>
                </a:solidFill>
              </a:rPr>
              <a:t>Conj</a:t>
            </a:r>
            <a:r>
              <a:rPr lang="en-US" sz="2200" dirty="0" smtClean="0">
                <a:solidFill>
                  <a:srgbClr val="00B050"/>
                </a:solidFill>
              </a:rPr>
              <a:t>: </a:t>
            </a:r>
            <a:r>
              <a:rPr lang="en-US" sz="2200" dirty="0" smtClean="0">
                <a:solidFill>
                  <a:srgbClr val="00B0F0"/>
                </a:solidFill>
              </a:rPr>
              <a:t>(GKKS’13)    </a:t>
            </a:r>
            <a:r>
              <a:rPr lang="en-US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Open 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1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Candidate ‘hard’ polynomials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b="1" dirty="0" smtClean="0"/>
              <a:t>Nisan-</a:t>
            </a:r>
            <a:r>
              <a:rPr lang="en-US" sz="2600" b="1" dirty="0" err="1" smtClean="0"/>
              <a:t>Wigderson</a:t>
            </a:r>
            <a:r>
              <a:rPr lang="en-US" sz="2600" dirty="0" smtClean="0"/>
              <a:t>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Determinant 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Det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Iterated Matrix Multiplication (</a:t>
            </a:r>
            <a:r>
              <a:rPr lang="en-US" sz="2600" dirty="0" err="1" smtClean="0">
                <a:solidFill>
                  <a:srgbClr val="C00000"/>
                </a:solidFill>
              </a:rPr>
              <a:t>IMM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w,d</a:t>
            </a:r>
            <a:r>
              <a:rPr lang="en-US" sz="26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en-US" sz="2600" dirty="0"/>
          </a:p>
          <a:p>
            <a:pPr marL="342900" indent="-342900">
              <a:buFont typeface="+mj-lt"/>
              <a:buAutoNum type="arabicPeriod"/>
            </a:pPr>
            <a:r>
              <a:rPr lang="en-US" sz="2600" dirty="0" smtClean="0"/>
              <a:t>Elementary symmetric polynomial  (</a:t>
            </a:r>
            <a:r>
              <a:rPr lang="en-US" sz="2600" dirty="0" err="1" smtClean="0">
                <a:solidFill>
                  <a:srgbClr val="C00000"/>
                </a:solidFill>
              </a:rPr>
              <a:t>ESym</a:t>
            </a:r>
            <a:r>
              <a:rPr lang="en-US" sz="2600" baseline="-25000" dirty="0" err="1" smtClean="0">
                <a:solidFill>
                  <a:srgbClr val="C00000"/>
                </a:solidFill>
              </a:rPr>
              <a:t>n,d</a:t>
            </a:r>
            <a:r>
              <a:rPr lang="en-US" sz="2600" dirty="0" smtClean="0"/>
              <a:t>)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819400"/>
            <a:ext cx="16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057400"/>
            <a:ext cx="495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B0F0"/>
                </a:solidFill>
              </a:rPr>
              <a:t>Kayal</a:t>
            </a:r>
            <a:r>
              <a:rPr lang="en-US" sz="2200" dirty="0" smtClean="0">
                <a:solidFill>
                  <a:srgbClr val="00B0F0"/>
                </a:solidFill>
              </a:rPr>
              <a:t>-S.-</a:t>
            </a:r>
            <a:r>
              <a:rPr lang="en-US" sz="2200" dirty="0" err="1" smtClean="0">
                <a:solidFill>
                  <a:srgbClr val="00B0F0"/>
                </a:solidFill>
              </a:rPr>
              <a:t>Saptharishi</a:t>
            </a:r>
            <a:r>
              <a:rPr lang="en-US" sz="2200" dirty="0" smtClean="0">
                <a:solidFill>
                  <a:srgbClr val="00B0F0"/>
                </a:solidFill>
              </a:rPr>
              <a:t>  (2014)</a:t>
            </a:r>
            <a:endParaRPr lang="en-US" sz="2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3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the Nisan-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39591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 smtClean="0"/>
              <a:t>Kayal</a:t>
            </a:r>
            <a:r>
              <a:rPr lang="en-US" sz="2600" dirty="0" smtClean="0"/>
              <a:t>-S.-</a:t>
            </a:r>
            <a:r>
              <a:rPr lang="en-US" sz="2600" dirty="0" err="1" smtClean="0"/>
              <a:t>Saptharishi</a:t>
            </a:r>
            <a:r>
              <a:rPr lang="en-US" sz="2600" dirty="0" smtClean="0"/>
              <a:t>  </a:t>
            </a:r>
            <a:r>
              <a:rPr lang="en-US" sz="2600" dirty="0"/>
              <a:t>(</a:t>
            </a:r>
            <a:r>
              <a:rPr lang="en-US" sz="2600" dirty="0" smtClean="0"/>
              <a:t>2014):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1/n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267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+ d - 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6406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86800" cy="89611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SPD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the Nisan-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Wigderson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polynomial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1868"/>
            <a:ext cx="39591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err="1" smtClean="0"/>
              <a:t>Kayal</a:t>
            </a:r>
            <a:r>
              <a:rPr lang="en-US" sz="2600" dirty="0" smtClean="0"/>
              <a:t>-S.-</a:t>
            </a:r>
            <a:r>
              <a:rPr lang="en-US" sz="2600" dirty="0" err="1" smtClean="0"/>
              <a:t>Saptharishi</a:t>
            </a:r>
            <a:r>
              <a:rPr lang="en-US" sz="2600" dirty="0" smtClean="0"/>
              <a:t>  </a:t>
            </a:r>
            <a:r>
              <a:rPr lang="en-US" sz="2600" dirty="0"/>
              <a:t>(</a:t>
            </a:r>
            <a:r>
              <a:rPr lang="en-US" sz="2600" dirty="0" smtClean="0"/>
              <a:t>2014):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784157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SPD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600" baseline="-250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,ℓ 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 ≥   </a:t>
            </a:r>
            <a:endParaRPr lang="en-US" sz="2600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12848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Theorem:</a:t>
            </a:r>
            <a:r>
              <a:rPr lang="en-US" sz="2600" dirty="0" smtClean="0"/>
              <a:t>   Top fan-in lower bound of  </a:t>
            </a:r>
            <a:r>
              <a:rPr lang="en-US" sz="2600" dirty="0" smtClean="0">
                <a:solidFill>
                  <a:srgbClr val="C00000"/>
                </a:solidFill>
              </a:rPr>
              <a:t>n</a:t>
            </a:r>
            <a:r>
              <a:rPr lang="en-US" sz="2600" dirty="0" smtClean="0"/>
              <a:t>          for  </a:t>
            </a:r>
            <a:r>
              <a:rPr lang="en-US" sz="2200" dirty="0" smtClean="0">
                <a:solidFill>
                  <a:srgbClr val="C00000"/>
                </a:solidFill>
                <a:latin typeface="Comic Sans MS" panose="030F0702030302020204" pitchFamily="66" charset="0"/>
                <a:ea typeface="Cambria Math" panose="02040503050406030204" pitchFamily="18" charset="0"/>
              </a:rPr>
              <a:t>h</a:t>
            </a:r>
            <a:r>
              <a:rPr lang="en-US" sz="22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∑∏</a:t>
            </a:r>
            <a:r>
              <a:rPr lang="az-Cyrl-AZ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∑</a:t>
            </a:r>
            <a:r>
              <a:rPr lang="en-US" sz="22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∏</a:t>
            </a:r>
            <a:r>
              <a:rPr lang="en-US" sz="2200" baseline="30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[t]</a:t>
            </a:r>
            <a:r>
              <a:rPr lang="en-US" sz="2600" dirty="0" smtClean="0"/>
              <a:t>       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           circuits computing  </a:t>
            </a:r>
            <a:r>
              <a:rPr lang="en-US" sz="26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NW</a:t>
            </a:r>
            <a:r>
              <a:rPr lang="en-US" sz="2600" baseline="-25000" dirty="0" err="1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n,d</a:t>
            </a:r>
            <a:r>
              <a:rPr lang="en-US" sz="2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sz="2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9800" y="4114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Ω</a:t>
            </a:r>
            <a:r>
              <a:rPr lang="en-US" dirty="0" smtClean="0">
                <a:solidFill>
                  <a:srgbClr val="C00000"/>
                </a:solidFill>
              </a:rPr>
              <a:t> (d/t)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4800" y="2667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1/n · 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 </a:t>
            </a:r>
            <a:r>
              <a:rPr lang="en-US" sz="4000" dirty="0">
                <a:solidFill>
                  <a:srgbClr val="C00000"/>
                </a:solidFill>
                <a:ea typeface="Cambria Math" panose="02040503050406030204" pitchFamily="18" charset="0"/>
              </a:rPr>
              <a:t>) 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26786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+ d - 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800" y="2983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0" name="Oval 9"/>
          <p:cNvSpPr/>
          <p:nvPr/>
        </p:nvSpPr>
        <p:spPr>
          <a:xfrm>
            <a:off x="7162800" y="1447800"/>
            <a:ext cx="1905000" cy="1031557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1400" y="2479357"/>
            <a:ext cx="457200" cy="294382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34200" y="2718375"/>
            <a:ext cx="381000" cy="147191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882" y="2811213"/>
            <a:ext cx="201118" cy="125343"/>
          </a:xfrm>
          <a:prstGeom prst="ellipse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315200" y="2769513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… nearly the best possible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467600" y="1611868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1600" dirty="0" smtClean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+ ℓ + d - k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191666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15240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           </a:t>
            </a:r>
            <a:r>
              <a:rPr lang="en-US" sz="36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(           )</a:t>
            </a:r>
            <a:r>
              <a:rPr lang="en-US" sz="4000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165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10183</TotalTime>
  <Words>16659</Words>
  <Application>Microsoft Macintosh PowerPoint</Application>
  <PresentationFormat>On-screen Show (4:3)</PresentationFormat>
  <Paragraphs>2902</Paragraphs>
  <Slides>250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250</vt:i4>
      </vt:variant>
    </vt:vector>
  </HeadingPairs>
  <TitlesOfParts>
    <vt:vector size="251" baseType="lpstr">
      <vt:lpstr>Office Theme</vt:lpstr>
      <vt:lpstr>Lower Bounds using shifted partials</vt:lpstr>
      <vt:lpstr>Background</vt:lpstr>
      <vt:lpstr>Arithmetic Circuit</vt:lpstr>
      <vt:lpstr>Arithmetic Circuit</vt:lpstr>
      <vt:lpstr>Arithmetic Circuit</vt:lpstr>
      <vt:lpstr>Arithmetic Circuit</vt:lpstr>
      <vt:lpstr>Arithmetic Circuit</vt:lpstr>
      <vt:lpstr>Arithmetic Circuit</vt:lpstr>
      <vt:lpstr>Arithmetic Circuit</vt:lpstr>
      <vt:lpstr>Arithmetic Circuit</vt:lpstr>
      <vt:lpstr>Arithmetic Circuit</vt:lpstr>
      <vt:lpstr>Arithmetic Circuit</vt:lpstr>
      <vt:lpstr>Recap:  A template for proving lower bound</vt:lpstr>
      <vt:lpstr>Recap:  A template for proving lower bound</vt:lpstr>
      <vt:lpstr>Recap:  A template for proving lower bound</vt:lpstr>
      <vt:lpstr>Recap:  Space of partial derivatives</vt:lpstr>
      <vt:lpstr>Recap:  Space of partial derivatives</vt:lpstr>
      <vt:lpstr>Recap:  Space of partial derivatives</vt:lpstr>
      <vt:lpstr>Recap:  Diagonal depth three circuits</vt:lpstr>
      <vt:lpstr>Recap:  Diagonal depth three circuits</vt:lpstr>
      <vt:lpstr>Recap:  Diagonal depth three circuits</vt:lpstr>
      <vt:lpstr>Extending the circuit model:   A motivating example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Sum of powers of quadratics</vt:lpstr>
      <vt:lpstr>Shifted partials: An augmentation of partial derivatives</vt:lpstr>
      <vt:lpstr>Shifted partial derivatives</vt:lpstr>
      <vt:lpstr>Shifted partial derivatives</vt:lpstr>
      <vt:lpstr>Shifted partial derivatives</vt:lpstr>
      <vt:lpstr>How large can SPDk, ℓ be?</vt:lpstr>
      <vt:lpstr>How large can SPDk, ℓ be?</vt:lpstr>
      <vt:lpstr>How large can SPDk, ℓ be?</vt:lpstr>
      <vt:lpstr>Applying shifted partials to the ‘motivating’ circuit model</vt:lpstr>
      <vt:lpstr>Sum of powers of low degree polynomials</vt:lpstr>
      <vt:lpstr>Sum of powers of low degree polynomials</vt:lpstr>
      <vt:lpstr>Sum of powers of low degree polynomials</vt:lpstr>
      <vt:lpstr>Sum of powers of low degree polynomials</vt:lpstr>
      <vt:lpstr>Sum of powers of low degree polynomials</vt:lpstr>
      <vt:lpstr>Sum of powers of low degree polynomials</vt:lpstr>
      <vt:lpstr>Sum of powers of low degree polynomials</vt:lpstr>
      <vt:lpstr>Lower bound on the top fan-in</vt:lpstr>
      <vt:lpstr>Lower bound on the top fan-in</vt:lpstr>
      <vt:lpstr>Lower bound on the top fan-in</vt:lpstr>
      <vt:lpstr>Setting the parameters k and ℓ</vt:lpstr>
      <vt:lpstr>Setting the parameters k and ℓ</vt:lpstr>
      <vt:lpstr>Setting the parameters k and ℓ</vt:lpstr>
      <vt:lpstr>Setting the parameters k and ℓ</vt:lpstr>
      <vt:lpstr>Setting the parameters k and ℓ</vt:lpstr>
      <vt:lpstr>Setting the parameters k and ℓ</vt:lpstr>
      <vt:lpstr>It remains to find polynomials with high SPD     </vt:lpstr>
      <vt:lpstr>It remains to find polynomials with high SPD     … but let’s make the circuit model stronger first. </vt:lpstr>
      <vt:lpstr>Shifted partials: Touching the threshold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Sum of products of low degree polynomials</vt:lpstr>
      <vt:lpstr>Geometric insight</vt:lpstr>
      <vt:lpstr>Ideals and varieties</vt:lpstr>
      <vt:lpstr>Ideals and varieties</vt:lpstr>
      <vt:lpstr>Ideals and varieties</vt:lpstr>
      <vt:lpstr>Ideals and varieties</vt:lpstr>
      <vt:lpstr>Ideals and varieties</vt:lpstr>
      <vt:lpstr>Hilbert function</vt:lpstr>
      <vt:lpstr>Hilbert function</vt:lpstr>
      <vt:lpstr>Hilbert function</vt:lpstr>
      <vt:lpstr>Hilbert function</vt:lpstr>
      <vt:lpstr>Hilbert function</vt:lpstr>
      <vt:lpstr>Hilbert function</vt:lpstr>
      <vt:lpstr>Hilbert function</vt:lpstr>
      <vt:lpstr>Hilbert function</vt:lpstr>
      <vt:lpstr>Hilbert function</vt:lpstr>
      <vt:lpstr>In search of a ‘hard’ polynomial family</vt:lpstr>
      <vt:lpstr>Candidate ‘hard’ polynomials</vt:lpstr>
      <vt:lpstr>Candidate ‘hard’ polynomials</vt:lpstr>
      <vt:lpstr>SPD of the determinant</vt:lpstr>
      <vt:lpstr>SPD of the determinant</vt:lpstr>
      <vt:lpstr>SPD of the determinant</vt:lpstr>
      <vt:lpstr>Candidate ‘hard’ polynomials</vt:lpstr>
      <vt:lpstr>Candidate ‘hard’ polynomials</vt:lpstr>
      <vt:lpstr>Candidate ‘hard’ polynomials</vt:lpstr>
      <vt:lpstr>Candidate ‘hard’ polynomials</vt:lpstr>
      <vt:lpstr>Candidate ‘hard’ polynomials</vt:lpstr>
      <vt:lpstr>SPD of the Nisan-Wigderson polynomial</vt:lpstr>
      <vt:lpstr>SPD of the Nisan-Wigderson polynomial</vt:lpstr>
      <vt:lpstr>SPD of the Nisan-Wigderson polynomial</vt:lpstr>
      <vt:lpstr>Candidate ‘hard’ polynomials</vt:lpstr>
      <vt:lpstr>Candidate ‘hard’ polynomials</vt:lpstr>
      <vt:lpstr>SPD of Iterated matrix multiplication</vt:lpstr>
      <vt:lpstr>SPD of Iterated matrix multiplication</vt:lpstr>
      <vt:lpstr>SPD of Iterated matrix multiplication</vt:lpstr>
      <vt:lpstr>Candidate ‘hard’ polynomials</vt:lpstr>
      <vt:lpstr>Candidate ‘hard’ polynomials</vt:lpstr>
      <vt:lpstr>SPD of Elementary symmetric polynomial</vt:lpstr>
      <vt:lpstr>Candidate ‘hard’ polynomials</vt:lpstr>
      <vt:lpstr>Shifted partials of 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Nisan-Wigderson polynomials</vt:lpstr>
      <vt:lpstr>A few questions…</vt:lpstr>
      <vt:lpstr>Questions</vt:lpstr>
      <vt:lpstr>Questions</vt:lpstr>
      <vt:lpstr>Questions</vt:lpstr>
      <vt:lpstr>Limitations of the shifted partials measure</vt:lpstr>
      <vt:lpstr>We have already seen one</vt:lpstr>
      <vt:lpstr>We have already seen one</vt:lpstr>
      <vt:lpstr>We have already seen one</vt:lpstr>
      <vt:lpstr>There’s one more…</vt:lpstr>
      <vt:lpstr>There’s one more…</vt:lpstr>
      <vt:lpstr>There’s one more…</vt:lpstr>
      <vt:lpstr>Variants of shifted partials</vt:lpstr>
      <vt:lpstr>Kumar-Saraf separation</vt:lpstr>
      <vt:lpstr>Kumar-Saraf separation</vt:lpstr>
      <vt:lpstr>Kumar-Saraf separation</vt:lpstr>
      <vt:lpstr>Can we avoid a ‘direct reduction’?</vt:lpstr>
      <vt:lpstr>Can we avoid a ‘direct reduction’?</vt:lpstr>
      <vt:lpstr>Can we avoid a ‘direct reduction’?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The idea at work:  an example</vt:lpstr>
      <vt:lpstr>What we learn from the example</vt:lpstr>
      <vt:lpstr>What we learn from the example</vt:lpstr>
      <vt:lpstr>Homogeneous depth four circuit lower bound</vt:lpstr>
      <vt:lpstr>From  h- ΣΠΣΠ  to  h- ΣΠΣΠ{t}</vt:lpstr>
      <vt:lpstr>From  h- ΣΠΣΠ  to  h- ΣΠΣΠ{t}</vt:lpstr>
      <vt:lpstr>From  h- ΣΠΣΠ  to  h- ΣΠΣΠ{t}</vt:lpstr>
      <vt:lpstr>From  h- ΣΠΣΠ  to  h- ΣΠΣΠ{t}</vt:lpstr>
      <vt:lpstr>From  h- ΣΠΣΠ  to  h- ΣΠΣΠ{t}</vt:lpstr>
      <vt:lpstr>From  h- ΣΠΣΠ  to  h- ΣΠΣΠ{t}</vt:lpstr>
      <vt:lpstr>From  h- ΣΠΣΠ  to  h- ΣΠΣΠ{t}</vt:lpstr>
      <vt:lpstr>Prove lower bound for h-ΣΠΣΠ{t} circuits </vt:lpstr>
      <vt:lpstr>Prove lower bound for h-ΣΠΣΠ{t} circuits </vt:lpstr>
      <vt:lpstr>Prove lower bound for h-ΣΠΣΠ{t} circuits </vt:lpstr>
      <vt:lpstr>Prove lower bound for h-ΣΠΣΠ{t} circuits </vt:lpstr>
      <vt:lpstr>Prove lower bound for h-ΣΠΣΠ{t} circuits </vt:lpstr>
      <vt:lpstr>Prove lower bound for h-ΣΠΣΠ{t} circuits </vt:lpstr>
      <vt:lpstr>A simple projection map</vt:lpstr>
      <vt:lpstr>Projected Shifted Partials </vt:lpstr>
      <vt:lpstr>Projected Shifted Partials </vt:lpstr>
      <vt:lpstr>Projected Shifted Partials </vt:lpstr>
      <vt:lpstr>“Reducing” h-ΣΠΣΠ{t} to h-ΣΠΣΠ[2t] circuits</vt:lpstr>
      <vt:lpstr>“Reducing” h-ΣΠΣΠ{t} to h-ΣΠΣΠ[2t] circuits</vt:lpstr>
      <vt:lpstr>“Reducing” h-ΣΠΣΠ{t} to h-ΣΠΣΠ[2t] circuits</vt:lpstr>
      <vt:lpstr>“Reducing” h-ΣΠΣΠ{t} to h-ΣΠΣΠ[2t] circuits</vt:lpstr>
      <vt:lpstr>“Reducing” h-ΣΠΣΠ{t} to h-ΣΠΣΠ[2t] circuits</vt:lpstr>
      <vt:lpstr>“Reducing” h-ΣΠΣΠ{t} to h-ΣΠΣΠ[2t] circuits</vt:lpstr>
      <vt:lpstr>Upper bounding PSPD of a h-ΣΠΣΠ[2t] circuit</vt:lpstr>
      <vt:lpstr>Upper bounding PSPD of a h-ΣΠΣΠ[2t] circuit</vt:lpstr>
      <vt:lpstr>Upper bounding PSPD of a h-ΣΠΣΠ[2t] circuit</vt:lpstr>
      <vt:lpstr>Upper bounding PSPD of a h-ΣΠΣΠ[2t] circuit</vt:lpstr>
      <vt:lpstr>Upper bounding PSPD of a h-ΣΠΣΠ[2t] circuit</vt:lpstr>
      <vt:lpstr>Lower bound for h-ΣΠΣΠ{t} circuits</vt:lpstr>
      <vt:lpstr>Lower bound for h-ΣΠΣΠ{t} circuits</vt:lpstr>
      <vt:lpstr>NW has near optimal PSPD</vt:lpstr>
      <vt:lpstr>NW has near optimal PSPD</vt:lpstr>
      <vt:lpstr>Proof idea</vt:lpstr>
      <vt:lpstr>Proof idea</vt:lpstr>
      <vt:lpstr>Proof idea</vt:lpstr>
      <vt:lpstr>Proof idea</vt:lpstr>
      <vt:lpstr>NW has near optimal PSPD</vt:lpstr>
      <vt:lpstr>IMMw,d has high PSPD</vt:lpstr>
      <vt:lpstr>IMMw,d hard for h-formulas ?</vt:lpstr>
      <vt:lpstr>A similar question</vt:lpstr>
      <vt:lpstr>IMMw,d hard for m-formulas ?</vt:lpstr>
      <vt:lpstr>IMMw,d hard for m-formulas ?</vt:lpstr>
      <vt:lpstr>IMMw,d hard for m-formulas ?</vt:lpstr>
      <vt:lpstr>IMMw,d hard for m-∑∏∑∏ circuits ?</vt:lpstr>
      <vt:lpstr>IMMw,d hard for m-∑∏∑∏ circuits</vt:lpstr>
      <vt:lpstr>IMMw,d hard for m-∑∏∑∏ circuits</vt:lpstr>
      <vt:lpstr>IMMw,d hard for m-∑∏∑∏ circuits</vt:lpstr>
      <vt:lpstr>IMMw,d is hard for m-∑∏∑∏ circuits</vt:lpstr>
      <vt:lpstr>A bit of history</vt:lpstr>
      <vt:lpstr>A bit of history</vt:lpstr>
      <vt:lpstr>A bit of history</vt:lpstr>
      <vt:lpstr>A bit of history</vt:lpstr>
      <vt:lpstr>A bit of history</vt:lpstr>
      <vt:lpstr>A bit of history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Example:  IMMw,d hard for m-∑∏∑ circuits</vt:lpstr>
      <vt:lpstr>IMMw,d hard for m-∑∏∑∏ circuits</vt:lpstr>
      <vt:lpstr>IMMw,d hard for m-∑∏∑∏ circuits</vt:lpstr>
      <vt:lpstr>IMMw,d hard for m-∑∏∑∏ circuits</vt:lpstr>
      <vt:lpstr>A few problems</vt:lpstr>
      <vt:lpstr>Problem 1</vt:lpstr>
      <vt:lpstr>Problem 2</vt:lpstr>
      <vt:lpstr>Problem 2</vt:lpstr>
      <vt:lpstr>Problem 3</vt:lpstr>
      <vt:lpstr>Problem 3</vt:lpstr>
      <vt:lpstr>Problem 4</vt:lpstr>
      <vt:lpstr>Problem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Chandan Saha</cp:lastModifiedBy>
  <cp:revision>1336</cp:revision>
  <dcterms:created xsi:type="dcterms:W3CDTF">2013-06-25T04:38:04Z</dcterms:created>
  <dcterms:modified xsi:type="dcterms:W3CDTF">2016-02-05T04:55:24Z</dcterms:modified>
</cp:coreProperties>
</file>