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29.xml" ContentType="application/vnd.openxmlformats-officedocument.presentationml.tags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36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9"/>
  </p:notesMasterIdLst>
  <p:handoutMasterIdLst>
    <p:handoutMasterId r:id="rId30"/>
  </p:handoutMasterIdLst>
  <p:sldIdLst>
    <p:sldId id="642" r:id="rId3"/>
    <p:sldId id="627" r:id="rId4"/>
    <p:sldId id="643" r:id="rId5"/>
    <p:sldId id="600" r:id="rId6"/>
    <p:sldId id="629" r:id="rId7"/>
    <p:sldId id="601" r:id="rId8"/>
    <p:sldId id="630" r:id="rId9"/>
    <p:sldId id="602" r:id="rId10"/>
    <p:sldId id="603" r:id="rId11"/>
    <p:sldId id="631" r:id="rId12"/>
    <p:sldId id="632" r:id="rId13"/>
    <p:sldId id="633" r:id="rId14"/>
    <p:sldId id="634" r:id="rId15"/>
    <p:sldId id="635" r:id="rId16"/>
    <p:sldId id="636" r:id="rId17"/>
    <p:sldId id="637" r:id="rId18"/>
    <p:sldId id="638" r:id="rId19"/>
    <p:sldId id="646" r:id="rId20"/>
    <p:sldId id="639" r:id="rId21"/>
    <p:sldId id="640" r:id="rId22"/>
    <p:sldId id="641" r:id="rId23"/>
    <p:sldId id="644" r:id="rId24"/>
    <p:sldId id="647" r:id="rId25"/>
    <p:sldId id="645" r:id="rId26"/>
    <p:sldId id="649" r:id="rId27"/>
    <p:sldId id="648" r:id="rId28"/>
  </p:sldIdLst>
  <p:sldSz cx="9144000" cy="6858000" type="screen4x3"/>
  <p:notesSz cx="6845300" cy="9348788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9900"/>
    <a:srgbClr val="FF9900"/>
    <a:srgbClr val="FF0000"/>
    <a:srgbClr val="FF33CC"/>
    <a:srgbClr val="996633"/>
    <a:srgbClr val="FFCC00"/>
    <a:srgbClr val="CC00CC"/>
    <a:srgbClr val="FFCC99"/>
    <a:srgbClr val="33CC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98" autoAdjust="0"/>
    <p:restoredTop sz="94595" autoAdjust="0"/>
  </p:normalViewPr>
  <p:slideViewPr>
    <p:cSldViewPr snapToGrid="0">
      <p:cViewPr>
        <p:scale>
          <a:sx n="112" d="100"/>
          <a:sy n="112" d="100"/>
        </p:scale>
        <p:origin x="-318" y="144"/>
      </p:cViewPr>
      <p:guideLst>
        <p:guide orient="horz" pos="1965"/>
        <p:guide pos="1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a-DK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82063"/>
            <a:ext cx="29670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882063"/>
            <a:ext cx="29670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fld id="{3091045A-47DB-4E9F-A106-0DFDD0578F1E}" type="slidenum">
              <a:rPr lang="he-IL"/>
              <a:pPr/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a-DK"/>
          </a:p>
        </p:txBody>
      </p:sp>
      <p:sp>
        <p:nvSpPr>
          <p:cNvPr id="962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85850" y="701675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62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40238"/>
            <a:ext cx="5019675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82063"/>
            <a:ext cx="29670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962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882063"/>
            <a:ext cx="29670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fld id="{C62436B0-B2A2-4163-AA34-0875F7B30096}" type="slidenum">
              <a:rPr lang="he-IL"/>
              <a:pPr/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B17476-9EFB-4EE1-9E60-5D62ADBAA746}" type="datetime4">
              <a:rPr lang="en-US"/>
              <a:pPr/>
              <a:t>March 2, 2010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41189A-8CCA-44FA-806B-1EAC2965C06B}" type="slidenum">
              <a:rPr lang="he-IL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505A92-8B96-4824-AA49-62DE02A81B79}" type="datetime4">
              <a:rPr lang="en-US"/>
              <a:pPr/>
              <a:t>March 2, 2010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4D5A1-AA96-49CD-9119-0AFE4274B284}" type="slidenum">
              <a:rPr lang="he-IL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52425"/>
            <a:ext cx="1943100" cy="5743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52425"/>
            <a:ext cx="5676900" cy="5743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A076DF-A144-43F3-B492-2C3A41DC1710}" type="datetime4">
              <a:rPr lang="en-US"/>
              <a:pPr/>
              <a:t>March 2, 2010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BE11A1-CF46-4F73-91BF-1D628F332481}" type="slidenum">
              <a:rPr lang="he-IL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AE33CDFF-38F4-4127-AFCE-B63B2C4E2ADA}" type="slidenum">
              <a:rPr lang="he-IL" sz="1400"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B79006F-C9B8-4CA9-AC96-5B45A4DE84D5}" type="slidenum">
              <a:rPr lang="he-IL" sz="1400"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54D8445A-447B-4BB5-92B8-B1A5C59AAC9E}" type="slidenum">
              <a:rPr lang="he-IL" sz="1400"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4D2ADFEE-5E8F-47AD-B67D-D7697790419C}" type="slidenum">
              <a:rPr lang="he-IL" sz="1400"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60ACECA-A26E-4C8D-90C1-CA2C244A83BD}" type="slidenum">
              <a:rPr lang="he-IL" sz="1400"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8ED7438-0280-4CC8-9B1E-8F3D4E8F7A62}" type="slidenum">
              <a:rPr lang="he-IL" sz="1400"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7BFF2FD5-66BE-43D8-BB0C-AF828BDA618F}" type="slidenum">
              <a:rPr lang="he-IL" sz="1400"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73BF45C5-96A5-4CC9-B0F5-672AF52657B8}" type="slidenum">
              <a:rPr lang="he-IL" sz="1400"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D73C96-7E78-445D-93EA-41963C67A1F2}" type="datetime4">
              <a:rPr lang="en-US"/>
              <a:pPr/>
              <a:t>March 2, 2010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E87654-5D28-4C49-8C6B-06169F6B1422}" type="slidenum">
              <a:rPr lang="he-IL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CBC3785A-0BEA-4E7A-BC9F-01079EB482BF}" type="slidenum">
              <a:rPr lang="he-IL" sz="1400"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AC80E5B8-C1E7-4DA5-A6CE-46CB754BB019}" type="slidenum">
              <a:rPr lang="he-IL" sz="1400"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6CD8AA9B-9D4D-402B-9EF4-717BF0CD383E}" type="slidenum">
              <a:rPr lang="he-IL" sz="1400"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1028FE-76C3-4F75-8ADC-D95E21453E4C}" type="datetime4">
              <a:rPr lang="en-US"/>
              <a:pPr/>
              <a:t>March 2, 2010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8579C-D885-4CE2-AB23-149DC9AB2138}" type="slidenum">
              <a:rPr lang="he-IL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DB47E9-618F-4182-85B9-EC45504F0B5D}" type="datetime4">
              <a:rPr lang="en-US"/>
              <a:pPr/>
              <a:t>March 2, 2010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282A9-8FCC-409C-A072-8BC2A16ACA59}" type="slidenum">
              <a:rPr lang="he-IL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FC76B1-87D0-4211-8E9A-515E54540FEA}" type="datetime4">
              <a:rPr lang="en-US"/>
              <a:pPr/>
              <a:t>March 2, 2010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7984D-E393-4352-993F-CC17DCB3834F}" type="slidenum">
              <a:rPr lang="he-IL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C4B7AA-5D92-4B8D-B7EB-D9F2DCB92634}" type="datetime4">
              <a:rPr lang="en-US"/>
              <a:pPr/>
              <a:t>March 2, 2010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FBFCDD-B62D-402D-8FD7-3E1C926E5A74}" type="slidenum">
              <a:rPr lang="he-IL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C3F0B1-9C1D-430D-84AD-9B0BB88097A1}" type="datetime4">
              <a:rPr lang="en-US"/>
              <a:pPr/>
              <a:t>March 2, 2010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034133-18B5-4BC8-8440-46208E5D7169}" type="slidenum">
              <a:rPr lang="he-IL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0B7799-9DB8-40F6-A23D-28575F7ECC03}" type="datetime4">
              <a:rPr lang="en-US"/>
              <a:pPr/>
              <a:t>March 2, 2010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E9FDC-1FF8-4387-825E-045FF0A740DE}" type="slidenum">
              <a:rPr lang="he-IL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2D36BC-B633-4BCE-A22D-3953F9F46C39}" type="datetime4">
              <a:rPr lang="en-US"/>
              <a:pPr/>
              <a:t>March 2, 2010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98A958-BF11-4355-A32C-32B9BD6D894C}" type="slidenum">
              <a:rPr lang="he-IL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524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34BF8BE0-B764-4777-AC3A-076780CC5A0D}" type="datetime4">
              <a:rPr lang="en-US"/>
              <a:pPr/>
              <a:t>March 2, 2010</a:t>
            </a:fld>
            <a:endParaRPr 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a-D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Times New Roman" pitchFamily="18" charset="0"/>
              </a:defRPr>
            </a:lvl1pPr>
          </a:lstStyle>
          <a:p>
            <a:fld id="{53D139EE-6376-48D2-8A56-22D5DCA190D9}" type="slidenum">
              <a:rPr lang="he-IL"/>
              <a:pPr/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/>
            </a:lvl1pPr>
          </a:lstStyle>
          <a:p>
            <a:pPr rtl="0" fontAlgn="base"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pPr algn="ctr" rtl="0" fontAlgn="base"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cs typeface="Arial" pitchFamily="34" charset="0"/>
              </a:defRPr>
            </a:lvl1pPr>
          </a:lstStyle>
          <a:p>
            <a:pPr rtl="0" fontAlgn="base">
              <a:spcAft>
                <a:spcPct val="0"/>
              </a:spcAft>
            </a:pPr>
            <a:fld id="{EDDE47D4-D139-4C9D-BD98-AE6ECF35FB4A}" type="slidenum">
              <a:rPr lang="he-IL" kern="1200">
                <a:solidFill>
                  <a:srgbClr val="000000"/>
                </a:solidFill>
                <a:latin typeface="Arial" pitchFamily="34" charset="0"/>
                <a:ea typeface="+mn-ea"/>
              </a:rPr>
              <a:pPr rtl="0" fontAlgn="base">
                <a:spcAft>
                  <a:spcPct val="0"/>
                </a:spcAft>
              </a:pPr>
              <a:t>‹#›</a:t>
            </a:fld>
            <a:endParaRPr lang="en-US" kern="120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Worst-case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13" Type="http://schemas.openxmlformats.org/officeDocument/2006/relationships/image" Target="../media/image19.png"/><Relationship Id="rId3" Type="http://schemas.openxmlformats.org/officeDocument/2006/relationships/tags" Target="../tags/tag18.xml"/><Relationship Id="rId7" Type="http://schemas.openxmlformats.org/officeDocument/2006/relationships/tags" Target="../tags/tag22.xml"/><Relationship Id="rId12" Type="http://schemas.openxmlformats.org/officeDocument/2006/relationships/image" Target="../media/image18.png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tags" Target="../tags/tag21.xml"/><Relationship Id="rId11" Type="http://schemas.openxmlformats.org/officeDocument/2006/relationships/image" Target="../media/image17.png"/><Relationship Id="rId5" Type="http://schemas.openxmlformats.org/officeDocument/2006/relationships/tags" Target="../tags/tag20.xml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tags" Target="../tags/tag19.xml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image" Target="../media/image24.png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7" Type="http://schemas.openxmlformats.org/officeDocument/2006/relationships/image" Target="../media/image26.png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3" Type="http://schemas.openxmlformats.org/officeDocument/2006/relationships/tags" Target="../tags/tag32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32.png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11" Type="http://schemas.openxmlformats.org/officeDocument/2006/relationships/image" Target="../media/image31.png"/><Relationship Id="rId5" Type="http://schemas.openxmlformats.org/officeDocument/2006/relationships/tags" Target="../tags/tag34.xml"/><Relationship Id="rId10" Type="http://schemas.openxmlformats.org/officeDocument/2006/relationships/image" Target="../media/image30.png"/><Relationship Id="rId4" Type="http://schemas.openxmlformats.org/officeDocument/2006/relationships/tags" Target="../tags/tag33.xml"/><Relationship Id="rId9" Type="http://schemas.openxmlformats.org/officeDocument/2006/relationships/image" Target="../media/image2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6.png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9.pn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tags" Target="../tags/tag12.xml"/><Relationship Id="rId7" Type="http://schemas.openxmlformats.org/officeDocument/2006/relationships/image" Target="../media/image8.pn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10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3.xml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93737" y="444656"/>
            <a:ext cx="7772400" cy="1091284"/>
          </a:xfrm>
        </p:spPr>
        <p:txBody>
          <a:bodyPr/>
          <a:lstStyle/>
          <a:p>
            <a:r>
              <a:rPr lang="da-DK" sz="5400" dirty="0">
                <a:solidFill>
                  <a:srgbClr val="FF0000"/>
                </a:solidFill>
              </a:rPr>
              <a:t/>
            </a:r>
            <a:br>
              <a:rPr lang="da-DK" sz="5400" dirty="0">
                <a:solidFill>
                  <a:srgbClr val="FF0000"/>
                </a:solidFill>
              </a:rPr>
            </a:br>
            <a:r>
              <a:rPr lang="da-DK" sz="5400" dirty="0" smtClean="0">
                <a:solidFill>
                  <a:srgbClr val="FF0000"/>
                </a:solidFill>
              </a:rPr>
              <a:t>Data Structures</a:t>
            </a:r>
            <a:r>
              <a:rPr lang="da-DK" sz="5400" dirty="0">
                <a:solidFill>
                  <a:srgbClr val="FF0000"/>
                </a:solidFill>
              </a:rPr>
              <a:t/>
            </a:r>
            <a:br>
              <a:rPr lang="da-DK" sz="5400" dirty="0">
                <a:solidFill>
                  <a:srgbClr val="FF0000"/>
                </a:solidFill>
              </a:rPr>
            </a:b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93737" y="4814121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da-DK" sz="3200" kern="1200" dirty="0" smtClean="0">
                <a:solidFill>
                  <a:srgbClr val="0070C0"/>
                </a:solidFill>
                <a:latin typeface="Arial" pitchFamily="34" charset="0"/>
                <a:ea typeface="+mn-ea"/>
                <a:cs typeface="+mn-cs"/>
              </a:rPr>
              <a:t>Haim Kaplan </a:t>
            </a:r>
            <a:r>
              <a:rPr lang="da-DK" sz="3200" kern="1200" dirty="0" smtClean="0">
                <a:latin typeface="Arial" pitchFamily="34" charset="0"/>
                <a:ea typeface="+mn-ea"/>
                <a:cs typeface="+mn-cs"/>
              </a:rPr>
              <a:t>and</a:t>
            </a:r>
            <a:r>
              <a:rPr lang="da-DK" sz="3200" kern="1200" dirty="0" smtClean="0">
                <a:solidFill>
                  <a:srgbClr val="0070C0"/>
                </a:solidFill>
                <a:latin typeface="Arial" pitchFamily="34" charset="0"/>
                <a:ea typeface="+mn-ea"/>
                <a:cs typeface="+mn-cs"/>
              </a:rPr>
              <a:t> Uri </a:t>
            </a:r>
            <a:r>
              <a:rPr lang="da-DK" sz="3200" kern="1200" dirty="0">
                <a:solidFill>
                  <a:srgbClr val="0070C0"/>
                </a:solidFill>
                <a:latin typeface="Arial" pitchFamily="34" charset="0"/>
                <a:ea typeface="+mn-ea"/>
                <a:cs typeface="+mn-cs"/>
              </a:rPr>
              <a:t>Zwick</a:t>
            </a:r>
            <a:br>
              <a:rPr lang="da-DK" sz="3200" kern="1200" dirty="0">
                <a:solidFill>
                  <a:srgbClr val="0070C0"/>
                </a:solidFill>
                <a:latin typeface="Arial" pitchFamily="34" charset="0"/>
                <a:ea typeface="+mn-ea"/>
                <a:cs typeface="+mn-cs"/>
              </a:rPr>
            </a:br>
            <a:r>
              <a:rPr lang="da-DK" sz="3200" kern="1200" dirty="0" smtClean="0">
                <a:solidFill>
                  <a:schemeClr val="accent2"/>
                </a:solidFill>
                <a:latin typeface="Arial" pitchFamily="34" charset="0"/>
                <a:ea typeface="+mn-ea"/>
                <a:cs typeface="+mn-cs"/>
              </a:rPr>
              <a:t>February 2010</a:t>
            </a:r>
            <a:endParaRPr lang="en-US" sz="3200" kern="1200" dirty="0">
              <a:solidFill>
                <a:schemeClr val="accent2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59543" y="1705876"/>
            <a:ext cx="70829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</a:rPr>
              <a:t>Lecture 2</a:t>
            </a:r>
          </a:p>
          <a:p>
            <a:pPr algn="ctr"/>
            <a:r>
              <a:rPr lang="en-US" sz="4000" dirty="0" smtClean="0">
                <a:solidFill>
                  <a:srgbClr val="009900"/>
                </a:solidFill>
              </a:rPr>
              <a:t>Amortized Analysis</a:t>
            </a:r>
            <a:endParaRPr lang="en-US" sz="4000" dirty="0">
              <a:solidFill>
                <a:srgbClr val="0099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352800"/>
            <a:ext cx="91440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dirty="0" smtClean="0"/>
              <a:t>“amortized analysis</a:t>
            </a:r>
            <a:r>
              <a:rPr lang="en-US" dirty="0" smtClean="0"/>
              <a:t> finds the average running time per operation over a </a:t>
            </a:r>
            <a:r>
              <a:rPr lang="en-US" dirty="0" smtClean="0">
                <a:hlinkClick r:id="rId2" tooltip="Worst-case"/>
              </a:rPr>
              <a:t>worst-case</a:t>
            </a:r>
            <a:r>
              <a:rPr lang="en-US" dirty="0" smtClean="0"/>
              <a:t> </a:t>
            </a:r>
            <a:r>
              <a:rPr lang="en-US" i="1" dirty="0" smtClean="0"/>
              <a:t>sequence</a:t>
            </a:r>
            <a:r>
              <a:rPr lang="en-US" dirty="0" smtClean="0"/>
              <a:t> of operations.”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62098" y="737571"/>
            <a:ext cx="6373184" cy="795443"/>
          </a:xfrm>
        </p:spPr>
        <p:txBody>
          <a:bodyPr/>
          <a:lstStyle/>
          <a:p>
            <a:r>
              <a:rPr lang="en-US" dirty="0" smtClean="0">
                <a:solidFill>
                  <a:srgbClr val="009900"/>
                </a:solidFill>
              </a:rPr>
              <a:t>Coin operated computer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0" y="2013626"/>
            <a:ext cx="9144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token</a:t>
            </a:r>
            <a:r>
              <a:rPr lang="en-US" dirty="0" smtClean="0"/>
              <a:t> pays for a </a:t>
            </a:r>
            <a:r>
              <a:rPr lang="en-US" dirty="0" smtClean="0">
                <a:solidFill>
                  <a:srgbClr val="009900"/>
                </a:solidFill>
              </a:rPr>
              <a:t>constant</a:t>
            </a:r>
            <a:r>
              <a:rPr lang="en-US" dirty="0" smtClean="0"/>
              <a:t> number of operations</a:t>
            </a:r>
            <a:endParaRPr lang="he-IL" dirty="0"/>
          </a:p>
        </p:txBody>
      </p:sp>
      <p:sp>
        <p:nvSpPr>
          <p:cNvPr id="133" name="TextBox 132"/>
          <p:cNvSpPr txBox="1"/>
          <p:nvPr/>
        </p:nvSpPr>
        <p:spPr>
          <a:xfrm>
            <a:off x="0" y="2744579"/>
            <a:ext cx="914400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Each operation may </a:t>
            </a:r>
            <a:r>
              <a:rPr lang="en-US" dirty="0" smtClean="0">
                <a:solidFill>
                  <a:schemeClr val="accent2"/>
                </a:solidFill>
              </a:rPr>
              <a:t>buy</a:t>
            </a:r>
            <a:r>
              <a:rPr lang="en-US" dirty="0" smtClean="0"/>
              <a:t> tokens and</a:t>
            </a:r>
          </a:p>
          <a:p>
            <a:pPr algn="ctr"/>
            <a:r>
              <a:rPr lang="en-US" sz="800" dirty="0" smtClean="0"/>
              <a:t> 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dirty="0" smtClean="0"/>
              <a:t>Use them immediately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dirty="0" smtClean="0"/>
              <a:t>Leave tokens for subsequent operations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dirty="0" smtClean="0"/>
              <a:t>Use tokens left by previous operations</a:t>
            </a:r>
            <a:endParaRPr lang="he-IL" dirty="0"/>
          </a:p>
        </p:txBody>
      </p:sp>
      <p:pic>
        <p:nvPicPr>
          <p:cNvPr id="135" name="Picture 134" descr="cailledoubl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1292" y="125964"/>
            <a:ext cx="1350509" cy="1852127"/>
          </a:xfrm>
          <a:prstGeom prst="rect">
            <a:avLst/>
          </a:prstGeom>
        </p:spPr>
      </p:pic>
      <p:sp>
        <p:nvSpPr>
          <p:cNvPr id="136" name="TextBox 135"/>
          <p:cNvSpPr txBox="1"/>
          <p:nvPr/>
        </p:nvSpPr>
        <p:spPr>
          <a:xfrm>
            <a:off x="3104" y="5002650"/>
            <a:ext cx="91440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Number of </a:t>
            </a:r>
            <a:r>
              <a:rPr lang="en-US" dirty="0" smtClean="0">
                <a:solidFill>
                  <a:srgbClr val="FF0000"/>
                </a:solidFill>
              </a:rPr>
              <a:t>tokens</a:t>
            </a:r>
            <a:r>
              <a:rPr lang="en-US" dirty="0" smtClean="0"/>
              <a:t> bought is clearly an upper bound</a:t>
            </a:r>
            <a:br>
              <a:rPr lang="en-US" dirty="0" smtClean="0"/>
            </a:br>
            <a:r>
              <a:rPr lang="en-US" dirty="0" smtClean="0"/>
              <a:t>on the number of </a:t>
            </a:r>
            <a:r>
              <a:rPr lang="en-US" dirty="0" smtClean="0">
                <a:solidFill>
                  <a:schemeClr val="accent2"/>
                </a:solidFill>
              </a:rPr>
              <a:t>operations</a:t>
            </a:r>
            <a:r>
              <a:rPr lang="en-US" dirty="0" smtClean="0"/>
              <a:t> performed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5" y="191818"/>
            <a:ext cx="9144000" cy="795443"/>
          </a:xfrm>
        </p:spPr>
        <p:txBody>
          <a:bodyPr/>
          <a:lstStyle/>
          <a:p>
            <a:r>
              <a:rPr lang="en-US" sz="4000" dirty="0" smtClean="0">
                <a:solidFill>
                  <a:schemeClr val="accent2"/>
                </a:solidFill>
              </a:rPr>
              <a:t>The Accounting method</a:t>
            </a:r>
            <a:endParaRPr lang="en-US" sz="4000" dirty="0">
              <a:solidFill>
                <a:schemeClr val="accent2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0" y="962713"/>
            <a:ext cx="9143999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solidFill>
                  <a:srgbClr val="009900"/>
                </a:solidFill>
              </a:rPr>
              <a:t>Saving for a rainy day - </a:t>
            </a:r>
            <a:r>
              <a:rPr lang="en-US" sz="2400" dirty="0" smtClean="0"/>
              <a:t>“Keep something, esp. money, </a:t>
            </a:r>
            <a:br>
              <a:rPr lang="en-US" sz="2400" dirty="0" smtClean="0"/>
            </a:br>
            <a:r>
              <a:rPr lang="en-US" sz="2400" dirty="0" smtClean="0"/>
              <a:t>for a time in the future when it might be needed”</a:t>
            </a:r>
            <a:endParaRPr lang="he-IL" sz="2400" dirty="0"/>
          </a:p>
        </p:txBody>
      </p:sp>
      <p:grpSp>
        <p:nvGrpSpPr>
          <p:cNvPr id="2" name="Group 32"/>
          <p:cNvGrpSpPr>
            <a:grpSpLocks/>
          </p:cNvGrpSpPr>
          <p:nvPr/>
        </p:nvGrpSpPr>
        <p:grpSpPr>
          <a:xfrm>
            <a:off x="1097797" y="2221143"/>
            <a:ext cx="2210943" cy="270062"/>
            <a:chOff x="2284448" y="2753557"/>
            <a:chExt cx="2763678" cy="675155"/>
          </a:xfrm>
        </p:grpSpPr>
        <p:sp>
          <p:nvSpPr>
            <p:cNvPr id="13" name="Rectangle 12"/>
            <p:cNvSpPr/>
            <p:nvPr/>
          </p:nvSpPr>
          <p:spPr bwMode="auto">
            <a:xfrm>
              <a:off x="2284448" y="2753557"/>
              <a:ext cx="343923" cy="675155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634560" y="2753557"/>
              <a:ext cx="343923" cy="675155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972252" y="2753557"/>
              <a:ext cx="343923" cy="675155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322364" y="2753557"/>
              <a:ext cx="343923" cy="675155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666287" y="2753557"/>
              <a:ext cx="343923" cy="675155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016399" y="2753557"/>
              <a:ext cx="343923" cy="675155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354091" y="2753557"/>
              <a:ext cx="343923" cy="675155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704203" y="2753557"/>
              <a:ext cx="343923" cy="675155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3" name="Group 33"/>
          <p:cNvGrpSpPr>
            <a:grpSpLocks/>
          </p:cNvGrpSpPr>
          <p:nvPr/>
        </p:nvGrpSpPr>
        <p:grpSpPr>
          <a:xfrm>
            <a:off x="1097797" y="2920951"/>
            <a:ext cx="2210943" cy="270062"/>
            <a:chOff x="2284448" y="2753557"/>
            <a:chExt cx="2763678" cy="675155"/>
          </a:xfrm>
        </p:grpSpPr>
        <p:sp>
          <p:nvSpPr>
            <p:cNvPr id="35" name="Rectangle 34"/>
            <p:cNvSpPr/>
            <p:nvPr/>
          </p:nvSpPr>
          <p:spPr bwMode="auto">
            <a:xfrm>
              <a:off x="2284448" y="2753557"/>
              <a:ext cx="343923" cy="675155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2634560" y="2753557"/>
              <a:ext cx="343923" cy="675155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2972252" y="2753557"/>
              <a:ext cx="343923" cy="675155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3322364" y="2753557"/>
              <a:ext cx="343923" cy="675155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3666287" y="2753557"/>
              <a:ext cx="343923" cy="675155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4016399" y="2753557"/>
              <a:ext cx="343923" cy="675155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4354091" y="2753557"/>
              <a:ext cx="343923" cy="675155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4704203" y="2753557"/>
              <a:ext cx="343923" cy="675155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4" name="Group 42"/>
          <p:cNvGrpSpPr>
            <a:grpSpLocks/>
          </p:cNvGrpSpPr>
          <p:nvPr/>
        </p:nvGrpSpPr>
        <p:grpSpPr>
          <a:xfrm>
            <a:off x="1097797" y="3620759"/>
            <a:ext cx="2210943" cy="270062"/>
            <a:chOff x="2284448" y="2753557"/>
            <a:chExt cx="2763678" cy="675155"/>
          </a:xfrm>
        </p:grpSpPr>
        <p:sp>
          <p:nvSpPr>
            <p:cNvPr id="44" name="Rectangle 43"/>
            <p:cNvSpPr/>
            <p:nvPr/>
          </p:nvSpPr>
          <p:spPr bwMode="auto">
            <a:xfrm>
              <a:off x="2284448" y="2753557"/>
              <a:ext cx="343923" cy="675155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634560" y="2753557"/>
              <a:ext cx="343923" cy="675155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2972252" y="2753557"/>
              <a:ext cx="343923" cy="675155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3322364" y="2753557"/>
              <a:ext cx="343923" cy="675155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3666287" y="2753557"/>
              <a:ext cx="343923" cy="675155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4016399" y="2753557"/>
              <a:ext cx="343923" cy="675155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4354091" y="2753557"/>
              <a:ext cx="343923" cy="675155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4704203" y="2753557"/>
              <a:ext cx="343923" cy="675155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6" name="Group 52"/>
          <p:cNvGrpSpPr>
            <a:grpSpLocks/>
          </p:cNvGrpSpPr>
          <p:nvPr/>
        </p:nvGrpSpPr>
        <p:grpSpPr>
          <a:xfrm>
            <a:off x="1097797" y="5020375"/>
            <a:ext cx="2210943" cy="270063"/>
            <a:chOff x="2284448" y="2753557"/>
            <a:chExt cx="2763678" cy="675155"/>
          </a:xfrm>
        </p:grpSpPr>
        <p:sp>
          <p:nvSpPr>
            <p:cNvPr id="54" name="Rectangle 53"/>
            <p:cNvSpPr/>
            <p:nvPr/>
          </p:nvSpPr>
          <p:spPr bwMode="auto">
            <a:xfrm>
              <a:off x="2284448" y="2753557"/>
              <a:ext cx="343923" cy="675155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2634560" y="2753557"/>
              <a:ext cx="343923" cy="675155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2972252" y="2753557"/>
              <a:ext cx="343923" cy="675155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3322364" y="2753557"/>
              <a:ext cx="343923" cy="675155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3666287" y="2753557"/>
              <a:ext cx="343923" cy="675155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4016399" y="2753557"/>
              <a:ext cx="343923" cy="675155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4354091" y="2753557"/>
              <a:ext cx="343923" cy="675155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4704203" y="2753557"/>
              <a:ext cx="343923" cy="675155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7" name="Group 79"/>
          <p:cNvGrpSpPr/>
          <p:nvPr/>
        </p:nvGrpSpPr>
        <p:grpSpPr>
          <a:xfrm>
            <a:off x="1097797" y="6067171"/>
            <a:ext cx="4432870" cy="270063"/>
            <a:chOff x="2076088" y="5893308"/>
            <a:chExt cx="5541087" cy="337578"/>
          </a:xfrm>
        </p:grpSpPr>
        <p:sp>
          <p:nvSpPr>
            <p:cNvPr id="63" name="Rectangle 62"/>
            <p:cNvSpPr/>
            <p:nvPr/>
          </p:nvSpPr>
          <p:spPr bwMode="auto">
            <a:xfrm>
              <a:off x="4853497" y="5893308"/>
              <a:ext cx="343923" cy="337578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5203609" y="5893308"/>
              <a:ext cx="343923" cy="337578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5541301" y="5893308"/>
              <a:ext cx="343923" cy="337578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5891413" y="5893308"/>
              <a:ext cx="343923" cy="337578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6235336" y="5893308"/>
              <a:ext cx="343923" cy="337578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6585448" y="5893308"/>
              <a:ext cx="343923" cy="337578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6923140" y="5893308"/>
              <a:ext cx="343923" cy="337578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7273252" y="5893308"/>
              <a:ext cx="343923" cy="337578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2076088" y="5893308"/>
              <a:ext cx="343923" cy="337578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2426200" y="5893308"/>
              <a:ext cx="343923" cy="337578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2763892" y="5893308"/>
              <a:ext cx="343923" cy="337578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3114004" y="5893308"/>
              <a:ext cx="343923" cy="337578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3457927" y="5893308"/>
              <a:ext cx="343923" cy="337578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3808039" y="5893308"/>
              <a:ext cx="343923" cy="337578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4145731" y="5893308"/>
              <a:ext cx="343923" cy="337578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4495843" y="5893308"/>
              <a:ext cx="343923" cy="337578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8" name="Group 82"/>
          <p:cNvGrpSpPr>
            <a:grpSpLocks/>
          </p:cNvGrpSpPr>
          <p:nvPr/>
        </p:nvGrpSpPr>
        <p:grpSpPr>
          <a:xfrm>
            <a:off x="1097797" y="4320567"/>
            <a:ext cx="2210943" cy="270062"/>
            <a:chOff x="2284448" y="2753557"/>
            <a:chExt cx="2763678" cy="675155"/>
          </a:xfrm>
        </p:grpSpPr>
        <p:sp>
          <p:nvSpPr>
            <p:cNvPr id="84" name="Rectangle 83"/>
            <p:cNvSpPr/>
            <p:nvPr/>
          </p:nvSpPr>
          <p:spPr bwMode="auto">
            <a:xfrm>
              <a:off x="2284448" y="2753557"/>
              <a:ext cx="343923" cy="675155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2634560" y="2753557"/>
              <a:ext cx="343923" cy="675155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2972252" y="2753557"/>
              <a:ext cx="343923" cy="675155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3322364" y="2753557"/>
              <a:ext cx="343923" cy="675155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3666287" y="2753557"/>
              <a:ext cx="343923" cy="675155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4016399" y="2753557"/>
              <a:ext cx="343923" cy="675155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4354091" y="2753557"/>
              <a:ext cx="343923" cy="675155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704203" y="2753557"/>
              <a:ext cx="343923" cy="675155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9" name="Group 126"/>
          <p:cNvGrpSpPr/>
          <p:nvPr/>
        </p:nvGrpSpPr>
        <p:grpSpPr>
          <a:xfrm>
            <a:off x="1180189" y="2744195"/>
            <a:ext cx="370115" cy="111967"/>
            <a:chOff x="2158480" y="3099320"/>
            <a:chExt cx="370115" cy="111967"/>
          </a:xfrm>
        </p:grpSpPr>
        <p:sp>
          <p:nvSpPr>
            <p:cNvPr id="82" name="Oval 81"/>
            <p:cNvSpPr>
              <a:spLocks noChangeAspect="1"/>
            </p:cNvSpPr>
            <p:nvPr/>
          </p:nvSpPr>
          <p:spPr bwMode="auto">
            <a:xfrm>
              <a:off x="2416628" y="3099320"/>
              <a:ext cx="111967" cy="111967"/>
            </a:xfrm>
            <a:prstGeom prst="ellipse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2" name="Oval 101"/>
            <p:cNvSpPr>
              <a:spLocks noChangeAspect="1"/>
            </p:cNvSpPr>
            <p:nvPr/>
          </p:nvSpPr>
          <p:spPr bwMode="auto">
            <a:xfrm>
              <a:off x="2158480" y="3099320"/>
              <a:ext cx="111967" cy="111967"/>
            </a:xfrm>
            <a:prstGeom prst="ellipse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0" name="Group 127"/>
          <p:cNvGrpSpPr/>
          <p:nvPr/>
        </p:nvGrpSpPr>
        <p:grpSpPr>
          <a:xfrm>
            <a:off x="1192624" y="3467338"/>
            <a:ext cx="905086" cy="111967"/>
            <a:chOff x="2170915" y="3822463"/>
            <a:chExt cx="905086" cy="111967"/>
          </a:xfrm>
        </p:grpSpPr>
        <p:sp>
          <p:nvSpPr>
            <p:cNvPr id="103" name="Oval 102"/>
            <p:cNvSpPr>
              <a:spLocks noChangeAspect="1"/>
            </p:cNvSpPr>
            <p:nvPr/>
          </p:nvSpPr>
          <p:spPr bwMode="auto">
            <a:xfrm>
              <a:off x="2435288" y="3822463"/>
              <a:ext cx="111967" cy="111967"/>
            </a:xfrm>
            <a:prstGeom prst="ellipse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4" name="Oval 103"/>
            <p:cNvSpPr>
              <a:spLocks noChangeAspect="1"/>
            </p:cNvSpPr>
            <p:nvPr/>
          </p:nvSpPr>
          <p:spPr bwMode="auto">
            <a:xfrm>
              <a:off x="2170915" y="3822463"/>
              <a:ext cx="111967" cy="111967"/>
            </a:xfrm>
            <a:prstGeom prst="ellipse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5" name="Oval 104"/>
            <p:cNvSpPr>
              <a:spLocks noChangeAspect="1"/>
            </p:cNvSpPr>
            <p:nvPr/>
          </p:nvSpPr>
          <p:spPr bwMode="auto">
            <a:xfrm>
              <a:off x="2964034" y="3822463"/>
              <a:ext cx="111967" cy="111967"/>
            </a:xfrm>
            <a:prstGeom prst="ellipse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6" name="Oval 105"/>
            <p:cNvSpPr>
              <a:spLocks noChangeAspect="1"/>
            </p:cNvSpPr>
            <p:nvPr/>
          </p:nvSpPr>
          <p:spPr bwMode="auto">
            <a:xfrm>
              <a:off x="2699661" y="3822463"/>
              <a:ext cx="111967" cy="111967"/>
            </a:xfrm>
            <a:prstGeom prst="ellipse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1" name="Group 128"/>
          <p:cNvGrpSpPr/>
          <p:nvPr/>
        </p:nvGrpSpPr>
        <p:grpSpPr>
          <a:xfrm>
            <a:off x="1205059" y="4156280"/>
            <a:ext cx="1440076" cy="116623"/>
            <a:chOff x="2183350" y="4511405"/>
            <a:chExt cx="1440076" cy="116623"/>
          </a:xfrm>
        </p:grpSpPr>
        <p:sp>
          <p:nvSpPr>
            <p:cNvPr id="107" name="Oval 106"/>
            <p:cNvSpPr>
              <a:spLocks noChangeAspect="1"/>
            </p:cNvSpPr>
            <p:nvPr/>
          </p:nvSpPr>
          <p:spPr bwMode="auto">
            <a:xfrm>
              <a:off x="2448972" y="4516061"/>
              <a:ext cx="111967" cy="111967"/>
            </a:xfrm>
            <a:prstGeom prst="ellipse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8" name="Oval 107"/>
            <p:cNvSpPr>
              <a:spLocks noChangeAspect="1"/>
            </p:cNvSpPr>
            <p:nvPr/>
          </p:nvSpPr>
          <p:spPr bwMode="auto">
            <a:xfrm>
              <a:off x="2183350" y="4516061"/>
              <a:ext cx="111967" cy="111967"/>
            </a:xfrm>
            <a:prstGeom prst="ellipse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9" name="Oval 108"/>
            <p:cNvSpPr>
              <a:spLocks noChangeAspect="1"/>
            </p:cNvSpPr>
            <p:nvPr/>
          </p:nvSpPr>
          <p:spPr bwMode="auto">
            <a:xfrm>
              <a:off x="2980216" y="4516061"/>
              <a:ext cx="111967" cy="111967"/>
            </a:xfrm>
            <a:prstGeom prst="ellipse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0" name="Oval 109"/>
            <p:cNvSpPr>
              <a:spLocks noChangeAspect="1"/>
            </p:cNvSpPr>
            <p:nvPr/>
          </p:nvSpPr>
          <p:spPr bwMode="auto">
            <a:xfrm>
              <a:off x="2714594" y="4516061"/>
              <a:ext cx="111967" cy="111967"/>
            </a:xfrm>
            <a:prstGeom prst="ellipse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5" name="Oval 114"/>
            <p:cNvSpPr>
              <a:spLocks noChangeAspect="1"/>
            </p:cNvSpPr>
            <p:nvPr/>
          </p:nvSpPr>
          <p:spPr bwMode="auto">
            <a:xfrm>
              <a:off x="3511459" y="4511405"/>
              <a:ext cx="111967" cy="111967"/>
            </a:xfrm>
            <a:prstGeom prst="ellipse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6" name="Oval 115"/>
            <p:cNvSpPr>
              <a:spLocks noChangeAspect="1"/>
            </p:cNvSpPr>
            <p:nvPr/>
          </p:nvSpPr>
          <p:spPr bwMode="auto">
            <a:xfrm>
              <a:off x="3245838" y="4511405"/>
              <a:ext cx="111967" cy="111967"/>
            </a:xfrm>
            <a:prstGeom prst="ellipse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2" name="Group 129"/>
          <p:cNvGrpSpPr/>
          <p:nvPr/>
        </p:nvGrpSpPr>
        <p:grpSpPr>
          <a:xfrm>
            <a:off x="1195728" y="4862313"/>
            <a:ext cx="2009248" cy="111967"/>
            <a:chOff x="2174019" y="5217438"/>
            <a:chExt cx="2009248" cy="111967"/>
          </a:xfrm>
        </p:grpSpPr>
        <p:sp>
          <p:nvSpPr>
            <p:cNvPr id="117" name="Oval 116"/>
            <p:cNvSpPr>
              <a:spLocks noChangeAspect="1"/>
            </p:cNvSpPr>
            <p:nvPr/>
          </p:nvSpPr>
          <p:spPr bwMode="auto">
            <a:xfrm>
              <a:off x="2445059" y="5217438"/>
              <a:ext cx="111967" cy="111967"/>
            </a:xfrm>
            <a:prstGeom prst="ellipse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8" name="Oval 117"/>
            <p:cNvSpPr>
              <a:spLocks noChangeAspect="1"/>
            </p:cNvSpPr>
            <p:nvPr/>
          </p:nvSpPr>
          <p:spPr bwMode="auto">
            <a:xfrm>
              <a:off x="2174019" y="5217438"/>
              <a:ext cx="111967" cy="111967"/>
            </a:xfrm>
            <a:prstGeom prst="ellipse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9" name="Oval 118"/>
            <p:cNvSpPr>
              <a:spLocks noChangeAspect="1"/>
            </p:cNvSpPr>
            <p:nvPr/>
          </p:nvSpPr>
          <p:spPr bwMode="auto">
            <a:xfrm>
              <a:off x="2987139" y="5217438"/>
              <a:ext cx="111967" cy="111967"/>
            </a:xfrm>
            <a:prstGeom prst="ellipse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0" name="Oval 119"/>
            <p:cNvSpPr>
              <a:spLocks noChangeAspect="1"/>
            </p:cNvSpPr>
            <p:nvPr/>
          </p:nvSpPr>
          <p:spPr bwMode="auto">
            <a:xfrm>
              <a:off x="2716099" y="5217438"/>
              <a:ext cx="111967" cy="111967"/>
            </a:xfrm>
            <a:prstGeom prst="ellipse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1" name="Oval 120"/>
            <p:cNvSpPr>
              <a:spLocks noChangeAspect="1"/>
            </p:cNvSpPr>
            <p:nvPr/>
          </p:nvSpPr>
          <p:spPr bwMode="auto">
            <a:xfrm>
              <a:off x="3529219" y="5217438"/>
              <a:ext cx="111967" cy="111967"/>
            </a:xfrm>
            <a:prstGeom prst="ellipse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2" name="Oval 121"/>
            <p:cNvSpPr>
              <a:spLocks noChangeAspect="1"/>
            </p:cNvSpPr>
            <p:nvPr/>
          </p:nvSpPr>
          <p:spPr bwMode="auto">
            <a:xfrm>
              <a:off x="3258179" y="5217438"/>
              <a:ext cx="111967" cy="111967"/>
            </a:xfrm>
            <a:prstGeom prst="ellipse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3" name="Oval 122"/>
            <p:cNvSpPr>
              <a:spLocks noChangeAspect="1"/>
            </p:cNvSpPr>
            <p:nvPr/>
          </p:nvSpPr>
          <p:spPr bwMode="auto">
            <a:xfrm>
              <a:off x="4071300" y="5217438"/>
              <a:ext cx="111967" cy="111967"/>
            </a:xfrm>
            <a:prstGeom prst="ellipse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4" name="Oval 123"/>
            <p:cNvSpPr>
              <a:spLocks noChangeAspect="1"/>
            </p:cNvSpPr>
            <p:nvPr/>
          </p:nvSpPr>
          <p:spPr bwMode="auto">
            <a:xfrm>
              <a:off x="3800259" y="5217438"/>
              <a:ext cx="111967" cy="111967"/>
            </a:xfrm>
            <a:prstGeom prst="ellipse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5" name="Group 130"/>
          <p:cNvGrpSpPr/>
          <p:nvPr/>
        </p:nvGrpSpPr>
        <p:grpSpPr>
          <a:xfrm>
            <a:off x="1183293" y="5900281"/>
            <a:ext cx="370115" cy="111967"/>
            <a:chOff x="2161584" y="6153661"/>
            <a:chExt cx="370115" cy="111967"/>
          </a:xfrm>
        </p:grpSpPr>
        <p:sp>
          <p:nvSpPr>
            <p:cNvPr id="125" name="Oval 124"/>
            <p:cNvSpPr>
              <a:spLocks noChangeAspect="1"/>
            </p:cNvSpPr>
            <p:nvPr/>
          </p:nvSpPr>
          <p:spPr bwMode="auto">
            <a:xfrm>
              <a:off x="2419732" y="6153661"/>
              <a:ext cx="111967" cy="111967"/>
            </a:xfrm>
            <a:prstGeom prst="ellipse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6" name="Oval 125"/>
            <p:cNvSpPr>
              <a:spLocks noChangeAspect="1"/>
            </p:cNvSpPr>
            <p:nvPr/>
          </p:nvSpPr>
          <p:spPr bwMode="auto">
            <a:xfrm>
              <a:off x="2161584" y="6153661"/>
              <a:ext cx="111967" cy="111967"/>
            </a:xfrm>
            <a:prstGeom prst="ellipse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3847432" y="2080597"/>
            <a:ext cx="5100625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/>
              <a:t>Each “normal” insert operations </a:t>
            </a:r>
            <a:br>
              <a:rPr lang="en-US" sz="2400" dirty="0" smtClean="0"/>
            </a:br>
            <a:r>
              <a:rPr lang="en-US" sz="2400" dirty="0" smtClean="0"/>
              <a:t>buys </a:t>
            </a:r>
            <a:r>
              <a:rPr lang="en-US" sz="2400" dirty="0" smtClean="0">
                <a:solidFill>
                  <a:srgbClr val="FF0000"/>
                </a:solidFill>
              </a:rPr>
              <a:t>three</a:t>
            </a:r>
            <a:r>
              <a:rPr lang="en-US" sz="2400" dirty="0" smtClean="0"/>
              <a:t> tokens. </a:t>
            </a:r>
            <a:endParaRPr lang="he-IL" sz="2400" dirty="0"/>
          </a:p>
        </p:txBody>
      </p:sp>
      <p:sp>
        <p:nvSpPr>
          <p:cNvPr id="97" name="TextBox 96"/>
          <p:cNvSpPr txBox="1"/>
          <p:nvPr/>
        </p:nvSpPr>
        <p:spPr>
          <a:xfrm>
            <a:off x="3582956" y="3104621"/>
            <a:ext cx="536820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/>
              <a:t>It uses </a:t>
            </a:r>
            <a:r>
              <a:rPr lang="en-US" sz="2400" dirty="0" smtClean="0">
                <a:solidFill>
                  <a:schemeClr val="accent2"/>
                </a:solidFill>
              </a:rPr>
              <a:t>one</a:t>
            </a:r>
            <a:r>
              <a:rPr lang="en-US" sz="2400" dirty="0" smtClean="0"/>
              <a:t> of them to insert the new item.</a:t>
            </a:r>
            <a:endParaRPr lang="he-IL" sz="2400" dirty="0"/>
          </a:p>
        </p:txBody>
      </p:sp>
      <p:sp>
        <p:nvSpPr>
          <p:cNvPr id="98" name="TextBox 97"/>
          <p:cNvSpPr txBox="1"/>
          <p:nvPr/>
        </p:nvSpPr>
        <p:spPr>
          <a:xfrm>
            <a:off x="3586060" y="3518289"/>
            <a:ext cx="536820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/>
              <a:t>It leaves the other </a:t>
            </a:r>
            <a:r>
              <a:rPr lang="en-US" sz="2400" dirty="0" smtClean="0">
                <a:solidFill>
                  <a:schemeClr val="accent2"/>
                </a:solidFill>
              </a:rPr>
              <a:t>two</a:t>
            </a:r>
            <a:r>
              <a:rPr lang="en-US" sz="2400" dirty="0" smtClean="0"/>
              <a:t> in the “bank”</a:t>
            </a:r>
            <a:endParaRPr lang="he-IL" sz="2400" dirty="0"/>
          </a:p>
        </p:txBody>
      </p:sp>
      <p:sp>
        <p:nvSpPr>
          <p:cNvPr id="99" name="TextBox 98"/>
          <p:cNvSpPr txBox="1"/>
          <p:nvPr/>
        </p:nvSpPr>
        <p:spPr>
          <a:xfrm>
            <a:off x="3589164" y="4126810"/>
            <a:ext cx="536820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/>
              <a:t>When the array is full, the bank contains enough tokens to pay for the copying!</a:t>
            </a:r>
            <a:endParaRPr lang="he-IL" sz="2400" dirty="0"/>
          </a:p>
        </p:txBody>
      </p:sp>
      <p:grpSp>
        <p:nvGrpSpPr>
          <p:cNvPr id="100" name="Group 79"/>
          <p:cNvGrpSpPr/>
          <p:nvPr/>
        </p:nvGrpSpPr>
        <p:grpSpPr>
          <a:xfrm>
            <a:off x="1091570" y="5382403"/>
            <a:ext cx="4432870" cy="270063"/>
            <a:chOff x="2076088" y="5893308"/>
            <a:chExt cx="5541087" cy="337578"/>
          </a:xfrm>
        </p:grpSpPr>
        <p:sp>
          <p:nvSpPr>
            <p:cNvPr id="101" name="Rectangle 100"/>
            <p:cNvSpPr/>
            <p:nvPr/>
          </p:nvSpPr>
          <p:spPr bwMode="auto">
            <a:xfrm>
              <a:off x="4853497" y="5893308"/>
              <a:ext cx="343923" cy="337578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5203609" y="5893308"/>
              <a:ext cx="343923" cy="337578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5541301" y="5893308"/>
              <a:ext cx="343923" cy="337578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5891413" y="5893308"/>
              <a:ext cx="343923" cy="337578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6235336" y="5893308"/>
              <a:ext cx="343923" cy="337578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>
              <a:off x="6585448" y="5893308"/>
              <a:ext cx="343923" cy="337578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>
              <a:off x="6923140" y="5893308"/>
              <a:ext cx="343923" cy="337578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>
              <a:off x="7273252" y="5893308"/>
              <a:ext cx="343923" cy="337578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>
              <a:off x="2076088" y="5893308"/>
              <a:ext cx="343923" cy="337578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1" name="Rectangle 130"/>
            <p:cNvSpPr/>
            <p:nvPr/>
          </p:nvSpPr>
          <p:spPr bwMode="auto">
            <a:xfrm>
              <a:off x="2426200" y="5893308"/>
              <a:ext cx="343923" cy="337578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>
              <a:off x="2763892" y="5893308"/>
              <a:ext cx="343923" cy="337578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>
              <a:off x="3114004" y="5893308"/>
              <a:ext cx="343923" cy="337578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>
              <a:off x="3457927" y="5893308"/>
              <a:ext cx="343923" cy="337578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>
              <a:off x="3808039" y="5893308"/>
              <a:ext cx="343923" cy="337578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8" name="Rectangle 137"/>
            <p:cNvSpPr/>
            <p:nvPr/>
          </p:nvSpPr>
          <p:spPr bwMode="auto">
            <a:xfrm>
              <a:off x="4145731" y="5893308"/>
              <a:ext cx="343923" cy="337578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>
              <a:off x="4495843" y="5893308"/>
              <a:ext cx="343923" cy="337578"/>
            </a:xfrm>
            <a:prstGeom prst="rect">
              <a:avLst/>
            </a:prstGeom>
            <a:solidFill>
              <a:srgbClr val="FFCC00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40" name="TextBox 139"/>
          <p:cNvSpPr txBox="1"/>
          <p:nvPr/>
        </p:nvSpPr>
        <p:spPr>
          <a:xfrm>
            <a:off x="6006347" y="5166752"/>
            <a:ext cx="2556569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/>
              <a:t>What about the cost of allocating the new array?</a:t>
            </a:r>
            <a:endParaRPr lang="he-I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96" grpId="0"/>
      <p:bldP spid="97" grpId="0"/>
      <p:bldP spid="98" grpId="0"/>
      <p:bldP spid="99" grpId="0"/>
      <p:bldP spid="14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5" y="308363"/>
            <a:ext cx="9144000" cy="795443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The Accounting method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0" y="1292041"/>
            <a:ext cx="9143999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solidFill>
                  <a:srgbClr val="009900"/>
                </a:solidFill>
              </a:rPr>
              <a:t>Theorem: </a:t>
            </a:r>
            <a:r>
              <a:rPr lang="en-US" dirty="0" smtClean="0"/>
              <a:t>If the array contains </a:t>
            </a:r>
            <a:r>
              <a:rPr lang="en-US" i="1" dirty="0" smtClean="0">
                <a:solidFill>
                  <a:schemeClr val="accent2"/>
                </a:solidFill>
              </a:rPr>
              <a:t>M</a:t>
            </a:r>
            <a:r>
              <a:rPr lang="en-US" dirty="0" smtClean="0">
                <a:solidFill>
                  <a:schemeClr val="accent2"/>
                </a:solidFill>
              </a:rPr>
              <a:t>/2+</a:t>
            </a:r>
            <a:r>
              <a:rPr lang="en-US" i="1" dirty="0" smtClean="0">
                <a:solidFill>
                  <a:schemeClr val="accent2"/>
                </a:solidFill>
              </a:rPr>
              <a:t>k</a:t>
            </a:r>
            <a:r>
              <a:rPr lang="en-US" dirty="0" smtClean="0"/>
              <a:t> items, where </a:t>
            </a:r>
            <a:r>
              <a:rPr lang="en-US" i="1" dirty="0" smtClean="0">
                <a:solidFill>
                  <a:schemeClr val="accent2"/>
                </a:solidFill>
              </a:rPr>
              <a:t>k</a:t>
            </a:r>
            <a:r>
              <a:rPr lang="en-US" dirty="0" smtClean="0">
                <a:solidFill>
                  <a:schemeClr val="accent2"/>
                </a:solidFill>
              </a:rPr>
              <a:t>≥0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 then the bank contains at least </a:t>
            </a:r>
            <a:r>
              <a:rPr lang="en-US" dirty="0" smtClean="0">
                <a:solidFill>
                  <a:schemeClr val="accent2"/>
                </a:solidFill>
              </a:rPr>
              <a:t>2</a:t>
            </a:r>
            <a:r>
              <a:rPr lang="en-US" i="1" dirty="0" smtClean="0">
                <a:solidFill>
                  <a:schemeClr val="accent2"/>
                </a:solidFill>
              </a:rPr>
              <a:t>k</a:t>
            </a:r>
            <a:r>
              <a:rPr lang="en-US" dirty="0" smtClean="0"/>
              <a:t> tokens.  </a:t>
            </a:r>
            <a:endParaRPr lang="he-IL" dirty="0"/>
          </a:p>
        </p:txBody>
      </p:sp>
      <p:sp>
        <p:nvSpPr>
          <p:cNvPr id="133" name="TextBox 132"/>
          <p:cNvSpPr txBox="1"/>
          <p:nvPr/>
        </p:nvSpPr>
        <p:spPr>
          <a:xfrm>
            <a:off x="3104" y="2354672"/>
            <a:ext cx="9143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Easy proof by induction</a:t>
            </a:r>
            <a:endParaRPr lang="he-IL" dirty="0"/>
          </a:p>
        </p:txBody>
      </p:sp>
      <p:sp>
        <p:nvSpPr>
          <p:cNvPr id="140" name="TextBox 139"/>
          <p:cNvSpPr txBox="1"/>
          <p:nvPr/>
        </p:nvSpPr>
        <p:spPr>
          <a:xfrm>
            <a:off x="3104" y="3020101"/>
            <a:ext cx="9143999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solidFill>
                  <a:srgbClr val="009900"/>
                </a:solidFill>
              </a:rPr>
              <a:t>Corollary: </a:t>
            </a:r>
            <a:r>
              <a:rPr lang="en-US" dirty="0" smtClean="0"/>
              <a:t>When the array is full, the bank contains enough tokens to pay for copying all the items into a new array</a:t>
            </a:r>
            <a:endParaRPr lang="he-IL" dirty="0"/>
          </a:p>
        </p:txBody>
      </p:sp>
      <p:sp>
        <p:nvSpPr>
          <p:cNvPr id="141" name="TextBox 140"/>
          <p:cNvSpPr txBox="1"/>
          <p:nvPr/>
        </p:nvSpPr>
        <p:spPr>
          <a:xfrm>
            <a:off x="-3123" y="4164881"/>
            <a:ext cx="9143999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Amortized cost of an operation ≡</a:t>
            </a:r>
            <a:r>
              <a:rPr lang="en-US" dirty="0" smtClean="0">
                <a:solidFill>
                  <a:srgbClr val="009900"/>
                </a:solidFill>
              </a:rPr>
              <a:t/>
            </a:r>
            <a:br>
              <a:rPr lang="en-US" dirty="0" smtClean="0">
                <a:solidFill>
                  <a:srgbClr val="009900"/>
                </a:solidFill>
              </a:rPr>
            </a:br>
            <a:r>
              <a:rPr lang="en-US" dirty="0" smtClean="0"/>
              <a:t>number of tokens bought by the operation</a:t>
            </a:r>
            <a:endParaRPr lang="he-IL" dirty="0"/>
          </a:p>
        </p:txBody>
      </p:sp>
      <p:sp>
        <p:nvSpPr>
          <p:cNvPr id="142" name="TextBox 141"/>
          <p:cNvSpPr txBox="1"/>
          <p:nvPr/>
        </p:nvSpPr>
        <p:spPr>
          <a:xfrm>
            <a:off x="9312" y="5295206"/>
            <a:ext cx="9143999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solidFill>
                  <a:srgbClr val="009900"/>
                </a:solidFill>
              </a:rPr>
              <a:t>Note: </a:t>
            </a:r>
            <a:r>
              <a:rPr lang="en-US" dirty="0" smtClean="0"/>
              <a:t>Tokens are only used in the analysis!</a:t>
            </a:r>
          </a:p>
          <a:p>
            <a:pPr algn="ctr"/>
            <a:r>
              <a:rPr lang="en-US" dirty="0" smtClean="0"/>
              <a:t>The data structure doesn’t really manipulate them.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33" grpId="0"/>
      <p:bldP spid="140" grpId="0"/>
      <p:bldP spid="141" grpId="0"/>
      <p:bldP spid="1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5" y="194727"/>
            <a:ext cx="9144000" cy="1143000"/>
          </a:xfrm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Implementing</a:t>
            </a:r>
            <a:r>
              <a:rPr lang="en-US" sz="4000" dirty="0" smtClean="0">
                <a:solidFill>
                  <a:srgbClr val="33CC33"/>
                </a:solidFill>
              </a:rPr>
              <a:t> lists </a:t>
            </a:r>
            <a:r>
              <a:rPr lang="en-US" sz="4000" dirty="0" smtClean="0">
                <a:solidFill>
                  <a:schemeClr val="tx1"/>
                </a:solidFill>
              </a:rPr>
              <a:t>using</a:t>
            </a:r>
            <a:r>
              <a:rPr lang="en-US" sz="4000" dirty="0" smtClean="0">
                <a:solidFill>
                  <a:srgbClr val="33CC33"/>
                </a:solidFill>
              </a:rPr>
              <a:t> </a:t>
            </a:r>
            <a:br>
              <a:rPr lang="en-US" sz="4000" dirty="0" smtClean="0">
                <a:solidFill>
                  <a:srgbClr val="33CC33"/>
                </a:solidFill>
              </a:rPr>
            </a:br>
            <a:r>
              <a:rPr lang="en-US" sz="4000" dirty="0" smtClean="0">
                <a:solidFill>
                  <a:schemeClr val="accent2"/>
                </a:solidFill>
              </a:rPr>
              <a:t>arrays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with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resizing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606387" y="2313141"/>
            <a:ext cx="1359244" cy="370702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606387" y="2683843"/>
            <a:ext cx="1359244" cy="370702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606387" y="3054545"/>
            <a:ext cx="1359244" cy="370702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75041" y="1628191"/>
            <a:ext cx="53134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i="1" dirty="0" smtClean="0"/>
              <a:t>L</a:t>
            </a:r>
            <a:endParaRPr lang="he-IL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494268" y="2255845"/>
            <a:ext cx="11986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i="1" dirty="0" smtClean="0"/>
              <a:t>array</a:t>
            </a:r>
            <a:endParaRPr lang="he-IL" sz="24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481911" y="2614363"/>
            <a:ext cx="11986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i="1" dirty="0" err="1" smtClean="0"/>
              <a:t>maxlen</a:t>
            </a:r>
            <a:endParaRPr lang="he-IL" sz="24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486027" y="2988296"/>
            <a:ext cx="11986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i="1" dirty="0" smtClean="0"/>
              <a:t>length</a:t>
            </a:r>
            <a:endParaRPr lang="he-IL" sz="2400" i="1" dirty="0"/>
          </a:p>
        </p:txBody>
      </p:sp>
      <p:sp>
        <p:nvSpPr>
          <p:cNvPr id="16" name="Rectangle 15"/>
          <p:cNvSpPr/>
          <p:nvPr/>
        </p:nvSpPr>
        <p:spPr>
          <a:xfrm>
            <a:off x="4003547" y="2366626"/>
            <a:ext cx="5437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</a:rPr>
              <a:t>a</a:t>
            </a:r>
            <a:r>
              <a:rPr lang="en-US" i="1" baseline="-25000" dirty="0" smtClean="0">
                <a:solidFill>
                  <a:schemeClr val="accent6"/>
                </a:solidFill>
              </a:rPr>
              <a:t>0</a:t>
            </a:r>
            <a:r>
              <a:rPr lang="en-US" baseline="-25000" dirty="0" smtClean="0">
                <a:solidFill>
                  <a:schemeClr val="accent6"/>
                </a:solidFill>
              </a:rPr>
              <a:t> </a:t>
            </a:r>
            <a:endParaRPr lang="he-IL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3884154" y="2313140"/>
            <a:ext cx="687846" cy="675155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572000" y="2313140"/>
            <a:ext cx="687846" cy="675155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259846" y="2313141"/>
            <a:ext cx="687846" cy="675155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947692" y="2313141"/>
            <a:ext cx="687846" cy="675155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635538" y="2313141"/>
            <a:ext cx="687846" cy="675155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998967" y="2313140"/>
            <a:ext cx="687846" cy="675155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699686" y="2366626"/>
            <a:ext cx="5437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</a:rPr>
              <a:t>a</a:t>
            </a:r>
            <a:r>
              <a:rPr lang="en-US" i="1" baseline="-25000" dirty="0" smtClean="0">
                <a:solidFill>
                  <a:schemeClr val="accent6"/>
                </a:solidFill>
              </a:rPr>
              <a:t>1</a:t>
            </a:r>
            <a:r>
              <a:rPr lang="en-US" baseline="-25000" dirty="0" smtClean="0">
                <a:solidFill>
                  <a:schemeClr val="accent6"/>
                </a:solidFill>
              </a:rPr>
              <a:t> </a:t>
            </a:r>
            <a:endParaRPr lang="he-IL" dirty="0"/>
          </a:p>
        </p:txBody>
      </p:sp>
      <p:sp>
        <p:nvSpPr>
          <p:cNvPr id="27" name="Rectangle 26"/>
          <p:cNvSpPr/>
          <p:nvPr/>
        </p:nvSpPr>
        <p:spPr>
          <a:xfrm>
            <a:off x="5259846" y="2366626"/>
            <a:ext cx="5437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</a:rPr>
              <a:t>…</a:t>
            </a:r>
            <a:r>
              <a:rPr lang="en-US" baseline="-25000" dirty="0" smtClean="0">
                <a:solidFill>
                  <a:schemeClr val="accent6"/>
                </a:solidFill>
              </a:rPr>
              <a:t> </a:t>
            </a:r>
            <a:endParaRPr lang="he-IL" dirty="0"/>
          </a:p>
        </p:txBody>
      </p:sp>
      <p:sp>
        <p:nvSpPr>
          <p:cNvPr id="28" name="Rectangle 27"/>
          <p:cNvSpPr/>
          <p:nvPr/>
        </p:nvSpPr>
        <p:spPr>
          <a:xfrm>
            <a:off x="7942548" y="2345907"/>
            <a:ext cx="8402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</a:rPr>
              <a:t>a</a:t>
            </a:r>
            <a:r>
              <a:rPr lang="en-US" i="1" baseline="-25000" dirty="0" smtClean="0">
                <a:solidFill>
                  <a:schemeClr val="accent6"/>
                </a:solidFill>
              </a:rPr>
              <a:t>M−</a:t>
            </a:r>
            <a:r>
              <a:rPr lang="en-US" baseline="-25000" dirty="0" smtClean="0">
                <a:solidFill>
                  <a:schemeClr val="accent6"/>
                </a:solidFill>
              </a:rPr>
              <a:t>1 </a:t>
            </a:r>
            <a:endParaRPr lang="he-IL" dirty="0"/>
          </a:p>
        </p:txBody>
      </p:sp>
      <p:sp>
        <p:nvSpPr>
          <p:cNvPr id="29" name="Rectangle 28"/>
          <p:cNvSpPr/>
          <p:nvPr/>
        </p:nvSpPr>
        <p:spPr bwMode="auto">
          <a:xfrm>
            <a:off x="7319289" y="2317257"/>
            <a:ext cx="687846" cy="675155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870012" y="2963581"/>
            <a:ext cx="8402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 smtClean="0">
                <a:solidFill>
                  <a:schemeClr val="accent6"/>
                </a:solidFill>
              </a:rPr>
              <a:t>n</a:t>
            </a:r>
            <a:endParaRPr lang="he-IL" dirty="0"/>
          </a:p>
        </p:txBody>
      </p:sp>
      <p:sp>
        <p:nvSpPr>
          <p:cNvPr id="31" name="Rectangle 30"/>
          <p:cNvSpPr/>
          <p:nvPr/>
        </p:nvSpPr>
        <p:spPr>
          <a:xfrm>
            <a:off x="1878232" y="2617475"/>
            <a:ext cx="8402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 smtClean="0">
                <a:solidFill>
                  <a:schemeClr val="accent6"/>
                </a:solidFill>
              </a:rPr>
              <a:t>M</a:t>
            </a:r>
            <a:endParaRPr lang="he-IL" dirty="0"/>
          </a:p>
        </p:txBody>
      </p:sp>
      <p:cxnSp>
        <p:nvCxnSpPr>
          <p:cNvPr id="33" name="Curved Connector 32"/>
          <p:cNvCxnSpPr>
            <a:endCxn id="17" idx="1"/>
          </p:cNvCxnSpPr>
          <p:nvPr/>
        </p:nvCxnSpPr>
        <p:spPr bwMode="auto">
          <a:xfrm>
            <a:off x="2273639" y="2488601"/>
            <a:ext cx="1610515" cy="162117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34" name="Curved Connector 33"/>
          <p:cNvCxnSpPr>
            <a:stCxn id="11" idx="3"/>
            <a:endCxn id="6" idx="0"/>
          </p:cNvCxnSpPr>
          <p:nvPr/>
        </p:nvCxnSpPr>
        <p:spPr bwMode="auto">
          <a:xfrm>
            <a:off x="1606387" y="1889801"/>
            <a:ext cx="679622" cy="423340"/>
          </a:xfrm>
          <a:prstGeom prst="curvedConnector2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38" name="Right Brace 37"/>
          <p:cNvSpPr/>
          <p:nvPr/>
        </p:nvSpPr>
        <p:spPr bwMode="auto">
          <a:xfrm rot="5400000">
            <a:off x="6063249" y="970190"/>
            <a:ext cx="440366" cy="4806766"/>
          </a:xfrm>
          <a:prstGeom prst="rightBrace">
            <a:avLst>
              <a:gd name="adj1" fmla="val 8333"/>
              <a:gd name="adj2" fmla="val 50000"/>
            </a:avLst>
          </a:prstGeom>
          <a:noFill/>
          <a:ln w="31750" cap="flat" cmpd="sng" algn="ctr">
            <a:solidFill>
              <a:schemeClr val="tx1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211824" y="3305464"/>
            <a:ext cx="8402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 smtClean="0">
                <a:solidFill>
                  <a:schemeClr val="accent6"/>
                </a:solidFill>
              </a:rPr>
              <a:t>M</a:t>
            </a:r>
            <a:endParaRPr lang="he-IL" dirty="0"/>
          </a:p>
        </p:txBody>
      </p:sp>
      <p:sp>
        <p:nvSpPr>
          <p:cNvPr id="40" name="Right Brace 39"/>
          <p:cNvSpPr/>
          <p:nvPr/>
        </p:nvSpPr>
        <p:spPr bwMode="auto">
          <a:xfrm rot="16200000" flipV="1">
            <a:off x="5340104" y="229916"/>
            <a:ext cx="523221" cy="3443337"/>
          </a:xfrm>
          <a:prstGeom prst="rightBrace">
            <a:avLst>
              <a:gd name="adj1" fmla="val 8333"/>
              <a:gd name="adj2" fmla="val 50359"/>
            </a:avLst>
          </a:prstGeom>
          <a:noFill/>
          <a:ln w="31750" cap="flat" cmpd="sng" algn="ctr">
            <a:solidFill>
              <a:schemeClr val="tx1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424896" y="1414110"/>
            <a:ext cx="8402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 smtClean="0">
                <a:solidFill>
                  <a:schemeClr val="accent6"/>
                </a:solidFill>
              </a:rPr>
              <a:t>n</a:t>
            </a:r>
            <a:endParaRPr lang="he-IL" dirty="0"/>
          </a:p>
        </p:txBody>
      </p:sp>
      <p:sp>
        <p:nvSpPr>
          <p:cNvPr id="45" name="TextBox 44"/>
          <p:cNvSpPr txBox="1"/>
          <p:nvPr/>
        </p:nvSpPr>
        <p:spPr>
          <a:xfrm>
            <a:off x="-11542" y="3637821"/>
            <a:ext cx="9143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i="1" dirty="0" err="1" smtClean="0"/>
              <a:t>amort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2"/>
                </a:solidFill>
              </a:rPr>
              <a:t>Insert-Last</a:t>
            </a:r>
            <a:r>
              <a:rPr lang="en-US" dirty="0" smtClean="0"/>
              <a:t>) = 3</a:t>
            </a:r>
            <a:endParaRPr lang="he-IL" dirty="0"/>
          </a:p>
        </p:txBody>
      </p:sp>
      <p:sp>
        <p:nvSpPr>
          <p:cNvPr id="42" name="TextBox 41"/>
          <p:cNvSpPr txBox="1"/>
          <p:nvPr/>
        </p:nvSpPr>
        <p:spPr>
          <a:xfrm>
            <a:off x="893" y="4082592"/>
            <a:ext cx="9143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i="1" dirty="0" err="1" smtClean="0"/>
              <a:t>amort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2"/>
                </a:solidFill>
              </a:rPr>
              <a:t>Delete-Last</a:t>
            </a:r>
            <a:r>
              <a:rPr lang="en-US" dirty="0" smtClean="0"/>
              <a:t>) = 1</a:t>
            </a:r>
            <a:endParaRPr lang="he-IL" dirty="0"/>
          </a:p>
        </p:txBody>
      </p:sp>
      <p:sp>
        <p:nvSpPr>
          <p:cNvPr id="43" name="TextBox 42"/>
          <p:cNvSpPr txBox="1"/>
          <p:nvPr/>
        </p:nvSpPr>
        <p:spPr>
          <a:xfrm>
            <a:off x="3997" y="4527363"/>
            <a:ext cx="9143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i="1" dirty="0" err="1" smtClean="0"/>
              <a:t>amort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2"/>
                </a:solidFill>
              </a:rPr>
              <a:t>Insert(</a:t>
            </a:r>
            <a:r>
              <a:rPr lang="en-US" i="1" dirty="0" err="1" smtClean="0">
                <a:solidFill>
                  <a:schemeClr val="accent2"/>
                </a:solidFill>
              </a:rPr>
              <a:t>i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  <a:r>
              <a:rPr lang="en-US" dirty="0" smtClean="0"/>
              <a:t>) = </a:t>
            </a:r>
            <a:r>
              <a:rPr lang="en-US" i="1" dirty="0" smtClean="0"/>
              <a:t>n</a:t>
            </a:r>
            <a:r>
              <a:rPr lang="en-US" dirty="0" smtClean="0"/>
              <a:t>−</a:t>
            </a:r>
            <a:r>
              <a:rPr lang="en-US" i="1" dirty="0" smtClean="0"/>
              <a:t>i</a:t>
            </a:r>
            <a:r>
              <a:rPr lang="en-US" dirty="0" smtClean="0"/>
              <a:t>+3</a:t>
            </a:r>
            <a:endParaRPr lang="he-IL" dirty="0"/>
          </a:p>
        </p:txBody>
      </p:sp>
      <p:sp>
        <p:nvSpPr>
          <p:cNvPr id="44" name="TextBox 43"/>
          <p:cNvSpPr txBox="1"/>
          <p:nvPr/>
        </p:nvSpPr>
        <p:spPr>
          <a:xfrm>
            <a:off x="7101" y="4972135"/>
            <a:ext cx="9143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i="1" dirty="0" err="1" smtClean="0"/>
              <a:t>amort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2"/>
                </a:solidFill>
              </a:rPr>
              <a:t>Retrieve(</a:t>
            </a:r>
            <a:r>
              <a:rPr lang="en-US" i="1" dirty="0" err="1" smtClean="0">
                <a:solidFill>
                  <a:schemeClr val="accent2"/>
                </a:solidFill>
              </a:rPr>
              <a:t>i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  <a:r>
              <a:rPr lang="en-US" dirty="0" smtClean="0"/>
              <a:t>) = 1</a:t>
            </a:r>
            <a:endParaRPr lang="he-IL" dirty="0"/>
          </a:p>
        </p:txBody>
      </p:sp>
      <p:pic>
        <p:nvPicPr>
          <p:cNvPr id="48" name="Picture 47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 bwMode="auto">
          <a:xfrm>
            <a:off x="514248" y="5686774"/>
            <a:ext cx="8220102" cy="672284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2" grpId="0"/>
      <p:bldP spid="43" grpId="0"/>
      <p:bldP spid="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5" y="308363"/>
            <a:ext cx="9144000" cy="795443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The </a:t>
            </a:r>
            <a:r>
              <a:rPr lang="en-US" dirty="0" smtClean="0">
                <a:solidFill>
                  <a:srgbClr val="FF0000"/>
                </a:solidFill>
              </a:rPr>
              <a:t>Potential</a:t>
            </a:r>
            <a:r>
              <a:rPr lang="en-US" dirty="0" smtClean="0">
                <a:solidFill>
                  <a:schemeClr val="accent2"/>
                </a:solidFill>
              </a:rPr>
              <a:t> method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0" y="1292041"/>
            <a:ext cx="9143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Very similar to the accounting method</a:t>
            </a:r>
            <a:endParaRPr lang="he-IL" dirty="0"/>
          </a:p>
        </p:txBody>
      </p:sp>
      <p:sp>
        <p:nvSpPr>
          <p:cNvPr id="133" name="TextBox 132"/>
          <p:cNvSpPr txBox="1"/>
          <p:nvPr/>
        </p:nvSpPr>
        <p:spPr>
          <a:xfrm>
            <a:off x="0" y="1985659"/>
            <a:ext cx="9143999" cy="24929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The difference:</a:t>
            </a:r>
          </a:p>
          <a:p>
            <a:pPr algn="ctr"/>
            <a:r>
              <a:rPr lang="en-US" sz="800" dirty="0" smtClean="0"/>
              <a:t> </a:t>
            </a:r>
          </a:p>
          <a:p>
            <a:pPr algn="ctr"/>
            <a:r>
              <a:rPr lang="en-US" dirty="0" smtClean="0"/>
              <a:t>Instead of specifying in advance how many </a:t>
            </a:r>
            <a:br>
              <a:rPr lang="en-US" dirty="0" smtClean="0"/>
            </a:br>
            <a:r>
              <a:rPr lang="en-US" dirty="0" smtClean="0"/>
              <a:t>tokens each operation should buy, </a:t>
            </a:r>
          </a:p>
          <a:p>
            <a:pPr algn="ctr"/>
            <a:r>
              <a:rPr lang="en-US" sz="800" dirty="0" smtClean="0"/>
              <a:t> </a:t>
            </a:r>
          </a:p>
          <a:p>
            <a:pPr algn="ctr"/>
            <a:r>
              <a:rPr lang="en-US" dirty="0" smtClean="0"/>
              <a:t>specify how many tokens should be in the bank </a:t>
            </a:r>
            <a:br>
              <a:rPr lang="en-US" dirty="0" smtClean="0"/>
            </a:br>
            <a:r>
              <a:rPr lang="en-US" dirty="0" smtClean="0"/>
              <a:t>in each state of the data structure</a:t>
            </a:r>
            <a:endParaRPr lang="he-IL" dirty="0"/>
          </a:p>
        </p:txBody>
      </p:sp>
      <p:sp>
        <p:nvSpPr>
          <p:cNvPr id="141" name="TextBox 140"/>
          <p:cNvSpPr txBox="1"/>
          <p:nvPr/>
        </p:nvSpPr>
        <p:spPr>
          <a:xfrm>
            <a:off x="1" y="4564109"/>
            <a:ext cx="9143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solidFill>
                  <a:srgbClr val="009900"/>
                </a:solidFill>
              </a:rPr>
              <a:t>Potential  ≡ </a:t>
            </a:r>
            <a:r>
              <a:rPr lang="en-US" dirty="0" smtClean="0">
                <a:solidFill>
                  <a:srgbClr val="009900"/>
                </a:solidFill>
                <a:sym typeface="Symbol"/>
              </a:rPr>
              <a:t>  </a:t>
            </a:r>
            <a:r>
              <a:rPr lang="en-US" dirty="0" smtClean="0">
                <a:solidFill>
                  <a:srgbClr val="009900"/>
                </a:solidFill>
              </a:rPr>
              <a:t>≡  Balance of bank account</a:t>
            </a:r>
            <a:endParaRPr lang="he-IL" dirty="0"/>
          </a:p>
        </p:txBody>
      </p:sp>
      <p:pic>
        <p:nvPicPr>
          <p:cNvPr id="9" name="Picture 8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077468" y="5474815"/>
            <a:ext cx="7385313" cy="468786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4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5" y="224384"/>
            <a:ext cx="9144000" cy="795443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The </a:t>
            </a:r>
            <a:r>
              <a:rPr lang="en-US" dirty="0" smtClean="0">
                <a:solidFill>
                  <a:srgbClr val="FF0000"/>
                </a:solidFill>
              </a:rPr>
              <a:t>Potential</a:t>
            </a:r>
            <a:r>
              <a:rPr lang="en-US" dirty="0" smtClean="0">
                <a:solidFill>
                  <a:schemeClr val="accent2"/>
                </a:solidFill>
              </a:rPr>
              <a:t> method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9" name="Picture 8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print"/>
          <a:stretch>
            <a:fillRect/>
          </a:stretch>
        </p:blipFill>
        <p:spPr bwMode="auto">
          <a:xfrm>
            <a:off x="888299" y="1201217"/>
            <a:ext cx="7385313" cy="468786"/>
          </a:xfrm>
          <a:prstGeom prst="rect">
            <a:avLst/>
          </a:prstGeom>
          <a:noFill/>
          <a:ln/>
          <a:effectLst/>
        </p:spPr>
      </p:pic>
      <p:pic>
        <p:nvPicPr>
          <p:cNvPr id="8" name="Picture 7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print"/>
          <a:stretch>
            <a:fillRect/>
          </a:stretch>
        </p:blipFill>
        <p:spPr bwMode="auto">
          <a:xfrm>
            <a:off x="1208892" y="2034779"/>
            <a:ext cx="6744127" cy="468733"/>
          </a:xfrm>
          <a:prstGeom prst="rect">
            <a:avLst/>
          </a:prstGeom>
          <a:noFill/>
          <a:ln/>
          <a:effectLst/>
        </p:spPr>
      </p:pic>
      <p:pic>
        <p:nvPicPr>
          <p:cNvPr id="11" name="Picture 10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 cstate="print"/>
          <a:stretch>
            <a:fillRect/>
          </a:stretch>
        </p:blipFill>
        <p:spPr bwMode="auto">
          <a:xfrm>
            <a:off x="400980" y="2793694"/>
            <a:ext cx="8359950" cy="1142898"/>
          </a:xfrm>
          <a:prstGeom prst="rect">
            <a:avLst/>
          </a:prstGeom>
          <a:noFill/>
          <a:ln/>
          <a:effectLst/>
        </p:spPr>
      </p:pic>
      <p:pic>
        <p:nvPicPr>
          <p:cNvPr id="13" name="Picture 12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2" cstate="print"/>
          <a:stretch>
            <a:fillRect/>
          </a:stretch>
        </p:blipFill>
        <p:spPr bwMode="auto">
          <a:xfrm>
            <a:off x="945404" y="4005215"/>
            <a:ext cx="4613755" cy="1142792"/>
          </a:xfrm>
          <a:prstGeom prst="rect">
            <a:avLst/>
          </a:prstGeom>
          <a:noFill/>
          <a:ln/>
          <a:effectLst/>
        </p:spPr>
      </p:pic>
      <p:pic>
        <p:nvPicPr>
          <p:cNvPr id="15" name="Picture 14" descr="TP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3" cstate="print"/>
          <a:stretch>
            <a:fillRect/>
          </a:stretch>
        </p:blipFill>
        <p:spPr bwMode="auto">
          <a:xfrm>
            <a:off x="1019517" y="5216629"/>
            <a:ext cx="2642859" cy="1142794"/>
          </a:xfrm>
          <a:prstGeom prst="rect">
            <a:avLst/>
          </a:prstGeom>
          <a:noFill/>
          <a:ln/>
          <a:effectLst/>
        </p:spPr>
      </p:pic>
      <p:pic>
        <p:nvPicPr>
          <p:cNvPr id="17" name="Picture 16" descr="TP_tmp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4" cstate="print"/>
          <a:stretch>
            <a:fillRect/>
          </a:stretch>
        </p:blipFill>
        <p:spPr bwMode="auto">
          <a:xfrm>
            <a:off x="6866969" y="4311176"/>
            <a:ext cx="1183375" cy="395246"/>
          </a:xfrm>
          <a:prstGeom prst="rect">
            <a:avLst/>
          </a:prstGeom>
          <a:noFill/>
          <a:ln/>
          <a:effectLst/>
        </p:spPr>
      </p:pic>
      <p:pic>
        <p:nvPicPr>
          <p:cNvPr id="19" name="Picture 18" descr="TP_tmp.png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5" cstate="print"/>
          <a:stretch>
            <a:fillRect/>
          </a:stretch>
        </p:blipFill>
        <p:spPr bwMode="auto">
          <a:xfrm>
            <a:off x="6846850" y="5566236"/>
            <a:ext cx="1223612" cy="395247"/>
          </a:xfrm>
          <a:prstGeom prst="rect">
            <a:avLst/>
          </a:prstGeom>
          <a:noFill/>
          <a:ln/>
          <a:effectLst/>
        </p:spPr>
      </p:pic>
      <p:sp>
        <p:nvSpPr>
          <p:cNvPr id="20" name="TextBox 19"/>
          <p:cNvSpPr txBox="1"/>
          <p:nvPr/>
        </p:nvSpPr>
        <p:spPr>
          <a:xfrm>
            <a:off x="5325056" y="4688539"/>
            <a:ext cx="42672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dirty="0" smtClean="0"/>
              <a:t>Bank account</a:t>
            </a:r>
            <a:br>
              <a:rPr lang="en-US" sz="2000" dirty="0" smtClean="0"/>
            </a:br>
            <a:r>
              <a:rPr lang="en-US" sz="2000" dirty="0" smtClean="0"/>
              <a:t>initially empty</a:t>
            </a:r>
            <a:endParaRPr lang="he-IL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5325056" y="5907742"/>
            <a:ext cx="42672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dirty="0" smtClean="0"/>
              <a:t>No overdraft!</a:t>
            </a:r>
            <a:endParaRPr lang="he-IL" sz="2000" dirty="0"/>
          </a:p>
        </p:txBody>
      </p:sp>
      <p:sp>
        <p:nvSpPr>
          <p:cNvPr id="22" name="Right Brace 21"/>
          <p:cNvSpPr/>
          <p:nvPr/>
        </p:nvSpPr>
        <p:spPr bwMode="auto">
          <a:xfrm rot="5400000">
            <a:off x="4743935" y="4215022"/>
            <a:ext cx="164852" cy="1409724"/>
          </a:xfrm>
          <a:prstGeom prst="rightBrace">
            <a:avLst>
              <a:gd name="adj1" fmla="val 8333"/>
              <a:gd name="adj2" fmla="val 50000"/>
            </a:avLst>
          </a:prstGeom>
          <a:noFill/>
          <a:ln w="317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68995" y="4976495"/>
            <a:ext cx="6997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≥ 0</a:t>
            </a:r>
            <a:endParaRPr lang="he-IL" sz="24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 animBg="1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5" y="271039"/>
            <a:ext cx="9144000" cy="79544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Potentials</a:t>
            </a:r>
            <a:r>
              <a:rPr lang="en-US" dirty="0" smtClean="0">
                <a:solidFill>
                  <a:schemeClr val="accent2"/>
                </a:solidFill>
              </a:rPr>
              <a:t> for expanding arrays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14" name="Picture 13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/>
          <a:stretch>
            <a:fillRect/>
          </a:stretch>
        </p:blipFill>
        <p:spPr bwMode="auto">
          <a:xfrm>
            <a:off x="626119" y="3218346"/>
            <a:ext cx="7891763" cy="285019"/>
          </a:xfrm>
          <a:prstGeom prst="rect">
            <a:avLst/>
          </a:prstGeom>
          <a:noFill/>
          <a:ln/>
          <a:effectLst/>
        </p:spPr>
      </p:pic>
      <p:sp>
        <p:nvSpPr>
          <p:cNvPr id="16" name="TextBox 15"/>
          <p:cNvSpPr txBox="1"/>
          <p:nvPr/>
        </p:nvSpPr>
        <p:spPr>
          <a:xfrm>
            <a:off x="1" y="2547096"/>
            <a:ext cx="9143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When array is </a:t>
            </a:r>
            <a:r>
              <a:rPr lang="en-US" dirty="0" smtClean="0">
                <a:solidFill>
                  <a:schemeClr val="accent2"/>
                </a:solidFill>
              </a:rPr>
              <a:t>not full</a:t>
            </a:r>
            <a:endParaRPr lang="he-IL" dirty="0">
              <a:solidFill>
                <a:schemeClr val="accent2"/>
              </a:solidFill>
            </a:endParaRPr>
          </a:p>
        </p:txBody>
      </p:sp>
      <p:sp>
        <p:nvSpPr>
          <p:cNvPr id="17" name="Right Brace 16"/>
          <p:cNvSpPr/>
          <p:nvPr/>
        </p:nvSpPr>
        <p:spPr bwMode="auto">
          <a:xfrm rot="5400000">
            <a:off x="4337987" y="2532596"/>
            <a:ext cx="270598" cy="2212841"/>
          </a:xfrm>
          <a:prstGeom prst="rightBrace">
            <a:avLst>
              <a:gd name="adj1" fmla="val 8333"/>
              <a:gd name="adj2" fmla="val 50000"/>
            </a:avLst>
          </a:prstGeom>
          <a:noFill/>
          <a:ln w="317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33461" y="3746315"/>
            <a:ext cx="6997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1</a:t>
            </a:r>
            <a:endParaRPr lang="he-IL" sz="2400" dirty="0">
              <a:solidFill>
                <a:schemeClr val="accent2"/>
              </a:solidFill>
            </a:endParaRPr>
          </a:p>
        </p:txBody>
      </p:sp>
      <p:sp>
        <p:nvSpPr>
          <p:cNvPr id="19" name="Right Brace 18"/>
          <p:cNvSpPr/>
          <p:nvPr/>
        </p:nvSpPr>
        <p:spPr bwMode="auto">
          <a:xfrm rot="5400000">
            <a:off x="7107623" y="2344430"/>
            <a:ext cx="248826" cy="2554962"/>
          </a:xfrm>
          <a:prstGeom prst="rightBrace">
            <a:avLst>
              <a:gd name="adj1" fmla="val 8333"/>
              <a:gd name="adj2" fmla="val 50000"/>
            </a:avLst>
          </a:prstGeom>
          <a:noFill/>
          <a:ln w="317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98431" y="3721436"/>
            <a:ext cx="6997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≤ 2</a:t>
            </a:r>
            <a:endParaRPr lang="he-IL" sz="2400" dirty="0">
              <a:solidFill>
                <a:schemeClr val="accent2"/>
              </a:solidFill>
            </a:endParaRPr>
          </a:p>
        </p:txBody>
      </p:sp>
      <p:pic>
        <p:nvPicPr>
          <p:cNvPr id="27" name="Picture 26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/>
          <a:stretch>
            <a:fillRect/>
          </a:stretch>
        </p:blipFill>
        <p:spPr bwMode="auto">
          <a:xfrm>
            <a:off x="438165" y="4826382"/>
            <a:ext cx="8255216" cy="285038"/>
          </a:xfrm>
          <a:prstGeom prst="rect">
            <a:avLst/>
          </a:prstGeom>
          <a:noFill/>
          <a:ln/>
          <a:effectLst/>
        </p:spPr>
      </p:pic>
      <p:sp>
        <p:nvSpPr>
          <p:cNvPr id="22" name="TextBox 21"/>
          <p:cNvSpPr txBox="1"/>
          <p:nvPr/>
        </p:nvSpPr>
        <p:spPr>
          <a:xfrm>
            <a:off x="-6226" y="4155132"/>
            <a:ext cx="9143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When array is </a:t>
            </a:r>
            <a:r>
              <a:rPr lang="en-US" dirty="0" smtClean="0">
                <a:solidFill>
                  <a:srgbClr val="FF0000"/>
                </a:solidFill>
              </a:rPr>
              <a:t>full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3" name="Right Brace 22"/>
          <p:cNvSpPr/>
          <p:nvPr/>
        </p:nvSpPr>
        <p:spPr bwMode="auto">
          <a:xfrm rot="5400000">
            <a:off x="4163802" y="4131301"/>
            <a:ext cx="270598" cy="2212841"/>
          </a:xfrm>
          <a:prstGeom prst="rightBrace">
            <a:avLst>
              <a:gd name="adj1" fmla="val 8333"/>
              <a:gd name="adj2" fmla="val 50000"/>
            </a:avLst>
          </a:prstGeom>
          <a:noFill/>
          <a:ln w="317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47304" y="5345020"/>
            <a:ext cx="92063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i="1" dirty="0" smtClean="0">
                <a:solidFill>
                  <a:schemeClr val="accent2"/>
                </a:solidFill>
              </a:rPr>
              <a:t>M</a:t>
            </a:r>
            <a:r>
              <a:rPr lang="en-US" sz="2400" dirty="0" smtClean="0">
                <a:solidFill>
                  <a:schemeClr val="accent2"/>
                </a:solidFill>
              </a:rPr>
              <a:t>+1</a:t>
            </a:r>
            <a:endParaRPr lang="he-IL" sz="2400" dirty="0">
              <a:solidFill>
                <a:schemeClr val="accent2"/>
              </a:solidFill>
            </a:endParaRPr>
          </a:p>
        </p:txBody>
      </p:sp>
      <p:sp>
        <p:nvSpPr>
          <p:cNvPr id="25" name="Right Brace 24"/>
          <p:cNvSpPr/>
          <p:nvPr/>
        </p:nvSpPr>
        <p:spPr bwMode="auto">
          <a:xfrm rot="5400000">
            <a:off x="7105622" y="3746288"/>
            <a:ext cx="248826" cy="2967318"/>
          </a:xfrm>
          <a:prstGeom prst="rightBrace">
            <a:avLst>
              <a:gd name="adj1" fmla="val 8333"/>
              <a:gd name="adj2" fmla="val 50000"/>
            </a:avLst>
          </a:prstGeom>
          <a:noFill/>
          <a:ln w="317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08224" y="5329472"/>
            <a:ext cx="86153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2−</a:t>
            </a:r>
            <a:r>
              <a:rPr lang="en-US" sz="2400" i="1" dirty="0" smtClean="0">
                <a:solidFill>
                  <a:schemeClr val="accent2"/>
                </a:solidFill>
              </a:rPr>
              <a:t>M</a:t>
            </a:r>
            <a:endParaRPr lang="he-IL" sz="2400" i="1" dirty="0">
              <a:solidFill>
                <a:schemeClr val="accent2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209" y="5896730"/>
            <a:ext cx="9143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At most </a:t>
            </a:r>
            <a:r>
              <a:rPr lang="en-US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 in both cases!</a:t>
            </a:r>
            <a:endParaRPr lang="he-IL" dirty="0">
              <a:solidFill>
                <a:srgbClr val="FF0000"/>
              </a:solidFill>
            </a:endParaRPr>
          </a:p>
        </p:txBody>
      </p:sp>
      <p:pic>
        <p:nvPicPr>
          <p:cNvPr id="29" name="Picture 28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/>
          <a:stretch>
            <a:fillRect/>
          </a:stretch>
        </p:blipFill>
        <p:spPr bwMode="auto">
          <a:xfrm>
            <a:off x="1335640" y="1274395"/>
            <a:ext cx="6359994" cy="1068111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8" grpId="0"/>
      <p:bldP spid="19" grpId="0" animBg="1"/>
      <p:bldP spid="20" grpId="0"/>
      <p:bldP spid="22" grpId="0"/>
      <p:bldP spid="23" grpId="0" animBg="1"/>
      <p:bldP spid="24" grpId="0"/>
      <p:bldP spid="25" grpId="0" animBg="1"/>
      <p:bldP spid="26" grpId="0"/>
      <p:bldP spid="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5" y="271039"/>
            <a:ext cx="9144000" cy="79544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Potentials</a:t>
            </a:r>
            <a:r>
              <a:rPr lang="en-US" dirty="0" smtClean="0">
                <a:solidFill>
                  <a:schemeClr val="accent2"/>
                </a:solidFill>
              </a:rPr>
              <a:t> for expanding arrays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32" name="Picture 31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/>
          <a:stretch>
            <a:fillRect/>
          </a:stretch>
        </p:blipFill>
        <p:spPr bwMode="auto">
          <a:xfrm>
            <a:off x="1335640" y="1390940"/>
            <a:ext cx="6359994" cy="1068111"/>
          </a:xfrm>
          <a:prstGeom prst="rect">
            <a:avLst/>
          </a:prstGeom>
          <a:noFill/>
          <a:ln/>
          <a:effectLst/>
        </p:spPr>
      </p:pic>
      <p:pic>
        <p:nvPicPr>
          <p:cNvPr id="21" name="Picture 20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/>
          <a:stretch>
            <a:fillRect/>
          </a:stretch>
        </p:blipFill>
        <p:spPr bwMode="auto">
          <a:xfrm>
            <a:off x="625851" y="3138940"/>
            <a:ext cx="7892298" cy="285038"/>
          </a:xfrm>
          <a:prstGeom prst="rect">
            <a:avLst/>
          </a:prstGeom>
          <a:noFill/>
          <a:ln/>
          <a:effectLst/>
        </p:spPr>
      </p:pic>
      <p:sp>
        <p:nvSpPr>
          <p:cNvPr id="17" name="Right Brace 16"/>
          <p:cNvSpPr/>
          <p:nvPr/>
        </p:nvSpPr>
        <p:spPr bwMode="auto">
          <a:xfrm rot="5400000">
            <a:off x="4337987" y="2453190"/>
            <a:ext cx="270598" cy="2212841"/>
          </a:xfrm>
          <a:prstGeom prst="rightBrace">
            <a:avLst>
              <a:gd name="adj1" fmla="val 8333"/>
              <a:gd name="adj2" fmla="val 50000"/>
            </a:avLst>
          </a:prstGeom>
          <a:noFill/>
          <a:ln w="317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33461" y="3666909"/>
            <a:ext cx="6997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1</a:t>
            </a:r>
            <a:endParaRPr lang="he-IL" sz="2400" dirty="0">
              <a:solidFill>
                <a:schemeClr val="accent2"/>
              </a:solidFill>
            </a:endParaRPr>
          </a:p>
        </p:txBody>
      </p:sp>
      <p:sp>
        <p:nvSpPr>
          <p:cNvPr id="19" name="Right Brace 18"/>
          <p:cNvSpPr/>
          <p:nvPr/>
        </p:nvSpPr>
        <p:spPr bwMode="auto">
          <a:xfrm rot="5400000">
            <a:off x="7107623" y="2265024"/>
            <a:ext cx="248826" cy="2554962"/>
          </a:xfrm>
          <a:prstGeom prst="rightBrace">
            <a:avLst>
              <a:gd name="adj1" fmla="val 8333"/>
              <a:gd name="adj2" fmla="val 50000"/>
            </a:avLst>
          </a:prstGeom>
          <a:noFill/>
          <a:ln w="317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98431" y="3642030"/>
            <a:ext cx="6997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≤ 0</a:t>
            </a:r>
            <a:endParaRPr lang="he-IL" sz="2400" dirty="0">
              <a:solidFill>
                <a:schemeClr val="accent2"/>
              </a:solidFill>
            </a:endParaRPr>
          </a:p>
        </p:txBody>
      </p:sp>
      <p:pic>
        <p:nvPicPr>
          <p:cNvPr id="30" name="Picture 29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/>
          <a:stretch>
            <a:fillRect/>
          </a:stretch>
        </p:blipFill>
        <p:spPr bwMode="auto">
          <a:xfrm>
            <a:off x="841046" y="4422038"/>
            <a:ext cx="7449452" cy="285019"/>
          </a:xfrm>
          <a:prstGeom prst="rect">
            <a:avLst/>
          </a:prstGeom>
          <a:noFill/>
          <a:ln/>
          <a:effectLst/>
        </p:spPr>
      </p:pic>
      <p:sp>
        <p:nvSpPr>
          <p:cNvPr id="23" name="Right Brace 22"/>
          <p:cNvSpPr/>
          <p:nvPr/>
        </p:nvSpPr>
        <p:spPr bwMode="auto">
          <a:xfrm rot="5400000">
            <a:off x="4568143" y="3742513"/>
            <a:ext cx="270598" cy="2181734"/>
          </a:xfrm>
          <a:prstGeom prst="rightBrace">
            <a:avLst>
              <a:gd name="adj1" fmla="val 8333"/>
              <a:gd name="adj2" fmla="val 50000"/>
            </a:avLst>
          </a:prstGeom>
          <a:noFill/>
          <a:ln w="317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48537" y="4922016"/>
            <a:ext cx="92063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1</a:t>
            </a:r>
            <a:endParaRPr lang="he-IL" sz="2400" dirty="0">
              <a:solidFill>
                <a:schemeClr val="accent2"/>
              </a:solidFill>
            </a:endParaRPr>
          </a:p>
        </p:txBody>
      </p:sp>
      <p:sp>
        <p:nvSpPr>
          <p:cNvPr id="25" name="Right Brace 24"/>
          <p:cNvSpPr/>
          <p:nvPr/>
        </p:nvSpPr>
        <p:spPr bwMode="auto">
          <a:xfrm rot="5400000">
            <a:off x="7071857" y="3754952"/>
            <a:ext cx="248826" cy="2141305"/>
          </a:xfrm>
          <a:prstGeom prst="rightBrace">
            <a:avLst>
              <a:gd name="adj1" fmla="val 8333"/>
              <a:gd name="adj2" fmla="val 50000"/>
            </a:avLst>
          </a:prstGeom>
          <a:noFill/>
          <a:ln w="317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80231" y="4906468"/>
            <a:ext cx="86153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0</a:t>
            </a:r>
            <a:endParaRPr lang="he-IL" sz="2400" i="1" dirty="0">
              <a:solidFill>
                <a:schemeClr val="accent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" y="5602931"/>
            <a:ext cx="9144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/>
              <a:t>The amortized cost of </a:t>
            </a:r>
            <a:r>
              <a:rPr lang="en-US" sz="2400" dirty="0" smtClean="0">
                <a:solidFill>
                  <a:schemeClr val="accent2"/>
                </a:solidFill>
              </a:rPr>
              <a:t>Delete-Last</a:t>
            </a:r>
            <a:r>
              <a:rPr lang="en-US" sz="2400" dirty="0" smtClean="0"/>
              <a:t> is sometimes negative. When?</a:t>
            </a:r>
            <a:endParaRPr lang="he-I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19" grpId="0" animBg="1"/>
      <p:bldP spid="20" grpId="0"/>
      <p:bldP spid="23" grpId="0" animBg="1"/>
      <p:bldP spid="24" grpId="0"/>
      <p:bldP spid="25" grpId="0" animBg="1"/>
      <p:bldP spid="26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960" y="889624"/>
            <a:ext cx="9144000" cy="795443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Not only doubling</a:t>
            </a:r>
            <a:br>
              <a:rPr lang="en-US" dirty="0" smtClean="0">
                <a:solidFill>
                  <a:schemeClr val="accent2"/>
                </a:solidFill>
              </a:rPr>
            </a:br>
            <a:r>
              <a:rPr lang="en-US" sz="4000" dirty="0" smtClean="0"/>
              <a:t>Trade-offs between time and space</a:t>
            </a:r>
            <a:r>
              <a:rPr lang="he-IL" dirty="0" smtClean="0">
                <a:solidFill>
                  <a:schemeClr val="accent2"/>
                </a:solidFill>
              </a:rPr>
              <a:t/>
            </a:r>
            <a:br>
              <a:rPr lang="he-IL" dirty="0" smtClean="0">
                <a:solidFill>
                  <a:schemeClr val="accent2"/>
                </a:solidFill>
              </a:rPr>
            </a:b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960" y="2106717"/>
            <a:ext cx="91440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Suppose that instead of </a:t>
            </a:r>
            <a:r>
              <a:rPr lang="en-US" dirty="0" smtClean="0">
                <a:solidFill>
                  <a:schemeClr val="accent2"/>
                </a:solidFill>
              </a:rPr>
              <a:t>doubling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we multiply the size of the array by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i="1" dirty="0" smtClean="0">
                <a:solidFill>
                  <a:srgbClr val="FF0000"/>
                </a:solidFill>
              </a:rPr>
              <a:t>+</a:t>
            </a:r>
            <a:r>
              <a:rPr lang="el-GR" i="1" dirty="0" smtClean="0">
                <a:solidFill>
                  <a:srgbClr val="FF0000"/>
                </a:solidFill>
              </a:rPr>
              <a:t>α</a:t>
            </a:r>
            <a:r>
              <a:rPr lang="en-US" dirty="0" smtClean="0"/>
              <a:t>, where </a:t>
            </a:r>
            <a:r>
              <a:rPr lang="el-GR" i="1" dirty="0" smtClean="0">
                <a:solidFill>
                  <a:srgbClr val="FF0000"/>
                </a:solidFill>
              </a:rPr>
              <a:t>α</a:t>
            </a:r>
            <a:r>
              <a:rPr lang="en-US" dirty="0" smtClean="0">
                <a:solidFill>
                  <a:srgbClr val="FF0000"/>
                </a:solidFill>
              </a:rPr>
              <a:t>&gt;0</a:t>
            </a:r>
            <a:endParaRPr lang="he-IL" sz="24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960" y="3308022"/>
            <a:ext cx="9144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Amortized cost of </a:t>
            </a:r>
            <a:r>
              <a:rPr lang="en-US" dirty="0" smtClean="0">
                <a:solidFill>
                  <a:schemeClr val="accent2"/>
                </a:solidFill>
              </a:rPr>
              <a:t>Insert-Last</a:t>
            </a:r>
            <a:r>
              <a:rPr lang="en-US" dirty="0" smtClean="0"/>
              <a:t> is </a:t>
            </a:r>
            <a:endParaRPr lang="he-IL" sz="2400" dirty="0">
              <a:solidFill>
                <a:schemeClr val="accent2"/>
              </a:solidFill>
            </a:endParaRPr>
          </a:p>
        </p:txBody>
      </p:sp>
      <p:pic>
        <p:nvPicPr>
          <p:cNvPr id="22" name="Picture 21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 bwMode="auto">
          <a:xfrm>
            <a:off x="3279245" y="4051219"/>
            <a:ext cx="2603431" cy="986938"/>
          </a:xfrm>
          <a:prstGeom prst="rect">
            <a:avLst/>
          </a:prstGeom>
          <a:noFill/>
          <a:ln/>
          <a:effectLst/>
        </p:spPr>
      </p:pic>
      <p:sp>
        <p:nvSpPr>
          <p:cNvPr id="27" name="TextBox 26"/>
          <p:cNvSpPr txBox="1"/>
          <p:nvPr/>
        </p:nvSpPr>
        <p:spPr>
          <a:xfrm>
            <a:off x="8960" y="5244457"/>
            <a:ext cx="9144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Find an appropriate potential function</a:t>
            </a:r>
            <a:endParaRPr lang="he-IL" sz="24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2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5" y="271039"/>
            <a:ext cx="9144000" cy="79544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Expanding</a:t>
            </a:r>
            <a:r>
              <a:rPr lang="en-US" dirty="0" smtClean="0">
                <a:solidFill>
                  <a:schemeClr val="accent2"/>
                </a:solidFill>
              </a:rPr>
              <a:t> and </a:t>
            </a:r>
            <a:r>
              <a:rPr lang="en-US" dirty="0" smtClean="0">
                <a:solidFill>
                  <a:srgbClr val="009900"/>
                </a:solidFill>
              </a:rPr>
              <a:t>shrinking</a:t>
            </a:r>
            <a:r>
              <a:rPr lang="en-US" dirty="0" smtClean="0">
                <a:solidFill>
                  <a:schemeClr val="accent2"/>
                </a:solidFill>
              </a:rPr>
              <a:t> arrays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1292041"/>
            <a:ext cx="9143999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What do we do when a very large array </a:t>
            </a:r>
            <a:br>
              <a:rPr lang="en-US" dirty="0" smtClean="0"/>
            </a:br>
            <a:r>
              <a:rPr lang="en-US" dirty="0" smtClean="0"/>
              <a:t>contains very few elements?</a:t>
            </a:r>
            <a:endParaRPr lang="he-IL" dirty="0"/>
          </a:p>
        </p:txBody>
      </p:sp>
      <p:sp>
        <p:nvSpPr>
          <p:cNvPr id="15" name="TextBox 14"/>
          <p:cNvSpPr txBox="1"/>
          <p:nvPr/>
        </p:nvSpPr>
        <p:spPr>
          <a:xfrm>
            <a:off x="3104" y="2377541"/>
            <a:ext cx="9143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When </a:t>
            </a:r>
            <a:r>
              <a:rPr lang="en-US" i="1" dirty="0" smtClean="0">
                <a:solidFill>
                  <a:schemeClr val="accent2"/>
                </a:solidFill>
              </a:rPr>
              <a:t>n</a:t>
            </a:r>
            <a:r>
              <a:rPr lang="en-US" dirty="0" smtClean="0">
                <a:solidFill>
                  <a:schemeClr val="accent2"/>
                </a:solidFill>
              </a:rPr>
              <a:t>=</a:t>
            </a:r>
            <a:r>
              <a:rPr lang="en-US" i="1" dirty="0" smtClean="0">
                <a:solidFill>
                  <a:schemeClr val="accent2"/>
                </a:solidFill>
              </a:rPr>
              <a:t>M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double</a:t>
            </a:r>
            <a:r>
              <a:rPr lang="en-US" dirty="0" smtClean="0"/>
              <a:t> the size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6208" y="2884519"/>
            <a:ext cx="9143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When </a:t>
            </a:r>
            <a:r>
              <a:rPr lang="en-US" i="1" dirty="0" smtClean="0">
                <a:solidFill>
                  <a:schemeClr val="accent2"/>
                </a:solidFill>
              </a:rPr>
              <a:t>n</a:t>
            </a:r>
            <a:r>
              <a:rPr lang="en-US" dirty="0" smtClean="0">
                <a:solidFill>
                  <a:schemeClr val="accent2"/>
                </a:solidFill>
              </a:rPr>
              <a:t>=</a:t>
            </a:r>
            <a:r>
              <a:rPr lang="en-US" i="1" dirty="0" smtClean="0">
                <a:solidFill>
                  <a:schemeClr val="accent2"/>
                </a:solidFill>
              </a:rPr>
              <a:t>M/</a:t>
            </a:r>
            <a:r>
              <a:rPr lang="en-US" dirty="0" smtClean="0">
                <a:solidFill>
                  <a:schemeClr val="accent2"/>
                </a:solidFill>
              </a:rPr>
              <a:t>2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9900"/>
                </a:solidFill>
              </a:rPr>
              <a:t>half</a:t>
            </a:r>
            <a:r>
              <a:rPr lang="en-US" dirty="0" smtClean="0"/>
              <a:t> the size ?</a:t>
            </a:r>
            <a:endParaRPr lang="he-IL" dirty="0"/>
          </a:p>
        </p:txBody>
      </p:sp>
      <p:grpSp>
        <p:nvGrpSpPr>
          <p:cNvPr id="44" name="Group 43"/>
          <p:cNvGrpSpPr/>
          <p:nvPr/>
        </p:nvGrpSpPr>
        <p:grpSpPr>
          <a:xfrm>
            <a:off x="1814804" y="3685592"/>
            <a:ext cx="5237582" cy="1343608"/>
            <a:chOff x="1814804" y="3685592"/>
            <a:chExt cx="5237582" cy="1343608"/>
          </a:xfrm>
        </p:grpSpPr>
        <p:grpSp>
          <p:nvGrpSpPr>
            <p:cNvPr id="22" name="Group 79"/>
            <p:cNvGrpSpPr/>
            <p:nvPr/>
          </p:nvGrpSpPr>
          <p:grpSpPr>
            <a:xfrm>
              <a:off x="2219112" y="3936714"/>
              <a:ext cx="4432870" cy="270063"/>
              <a:chOff x="2076088" y="5893308"/>
              <a:chExt cx="5541087" cy="337578"/>
            </a:xfrm>
          </p:grpSpPr>
          <p:sp>
            <p:nvSpPr>
              <p:cNvPr id="27" name="Rectangle 26"/>
              <p:cNvSpPr/>
              <p:nvPr/>
            </p:nvSpPr>
            <p:spPr bwMode="auto">
              <a:xfrm>
                <a:off x="4853497" y="5893308"/>
                <a:ext cx="343923" cy="337578"/>
              </a:xfrm>
              <a:prstGeom prst="rect">
                <a:avLst/>
              </a:prstGeom>
              <a:solidFill>
                <a:srgbClr val="FFCC00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5203609" y="5893308"/>
                <a:ext cx="343923" cy="337578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5541301" y="5893308"/>
                <a:ext cx="343923" cy="337578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 bwMode="auto">
              <a:xfrm>
                <a:off x="5891413" y="5893308"/>
                <a:ext cx="343923" cy="337578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 bwMode="auto">
              <a:xfrm>
                <a:off x="6235336" y="5893308"/>
                <a:ext cx="343923" cy="337578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 bwMode="auto">
              <a:xfrm>
                <a:off x="6585448" y="5893308"/>
                <a:ext cx="343923" cy="337578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 bwMode="auto">
              <a:xfrm>
                <a:off x="6923140" y="5893308"/>
                <a:ext cx="343923" cy="337578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 bwMode="auto">
              <a:xfrm>
                <a:off x="7273252" y="5893308"/>
                <a:ext cx="343923" cy="337578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 bwMode="auto">
              <a:xfrm>
                <a:off x="2076088" y="5893308"/>
                <a:ext cx="343923" cy="337578"/>
              </a:xfrm>
              <a:prstGeom prst="rect">
                <a:avLst/>
              </a:prstGeom>
              <a:solidFill>
                <a:srgbClr val="FFCC00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2426200" y="5893308"/>
                <a:ext cx="343923" cy="337578"/>
              </a:xfrm>
              <a:prstGeom prst="rect">
                <a:avLst/>
              </a:prstGeom>
              <a:solidFill>
                <a:srgbClr val="FFCC00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 bwMode="auto">
              <a:xfrm>
                <a:off x="2763892" y="5893308"/>
                <a:ext cx="343923" cy="337578"/>
              </a:xfrm>
              <a:prstGeom prst="rect">
                <a:avLst/>
              </a:prstGeom>
              <a:solidFill>
                <a:srgbClr val="FFCC00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 bwMode="auto">
              <a:xfrm>
                <a:off x="3114004" y="5893308"/>
                <a:ext cx="343923" cy="337578"/>
              </a:xfrm>
              <a:prstGeom prst="rect">
                <a:avLst/>
              </a:prstGeom>
              <a:solidFill>
                <a:srgbClr val="FFCC00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 bwMode="auto">
              <a:xfrm>
                <a:off x="3457927" y="5893308"/>
                <a:ext cx="343923" cy="337578"/>
              </a:xfrm>
              <a:prstGeom prst="rect">
                <a:avLst/>
              </a:prstGeom>
              <a:solidFill>
                <a:srgbClr val="FFCC00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 bwMode="auto">
              <a:xfrm>
                <a:off x="3808039" y="5893308"/>
                <a:ext cx="343923" cy="337578"/>
              </a:xfrm>
              <a:prstGeom prst="rect">
                <a:avLst/>
              </a:prstGeom>
              <a:solidFill>
                <a:srgbClr val="FFCC00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 bwMode="auto">
              <a:xfrm>
                <a:off x="4145731" y="5893308"/>
                <a:ext cx="343923" cy="337578"/>
              </a:xfrm>
              <a:prstGeom prst="rect">
                <a:avLst/>
              </a:prstGeom>
              <a:solidFill>
                <a:srgbClr val="FFCC00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>
                <a:off x="4495843" y="5893308"/>
                <a:ext cx="343923" cy="337578"/>
              </a:xfrm>
              <a:prstGeom prst="rect">
                <a:avLst/>
              </a:prstGeom>
              <a:solidFill>
                <a:srgbClr val="FFCC00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cxnSp>
          <p:nvCxnSpPr>
            <p:cNvPr id="45" name="Straight Connector 44"/>
            <p:cNvCxnSpPr/>
            <p:nvPr/>
          </p:nvCxnSpPr>
          <p:spPr bwMode="auto">
            <a:xfrm rot="5400000">
              <a:off x="3760237" y="4357396"/>
              <a:ext cx="1343608" cy="0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64" name="Group 63"/>
            <p:cNvGrpSpPr/>
            <p:nvPr/>
          </p:nvGrpSpPr>
          <p:grpSpPr>
            <a:xfrm>
              <a:off x="2219112" y="4453023"/>
              <a:ext cx="2210942" cy="270063"/>
              <a:chOff x="2219112" y="4443692"/>
              <a:chExt cx="2210942" cy="270063"/>
            </a:xfrm>
          </p:grpSpPr>
          <p:sp>
            <p:nvSpPr>
              <p:cNvPr id="55" name="Rectangle 54"/>
              <p:cNvSpPr/>
              <p:nvPr/>
            </p:nvSpPr>
            <p:spPr bwMode="auto">
              <a:xfrm>
                <a:off x="2219112" y="4443692"/>
                <a:ext cx="275138" cy="270063"/>
              </a:xfrm>
              <a:prstGeom prst="rect">
                <a:avLst/>
              </a:prstGeom>
              <a:solidFill>
                <a:srgbClr val="FFCC00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 bwMode="auto">
              <a:xfrm>
                <a:off x="2499202" y="4443692"/>
                <a:ext cx="275138" cy="270063"/>
              </a:xfrm>
              <a:prstGeom prst="rect">
                <a:avLst/>
              </a:prstGeom>
              <a:solidFill>
                <a:srgbClr val="FFCC00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 bwMode="auto">
              <a:xfrm>
                <a:off x="2769355" y="4443692"/>
                <a:ext cx="275138" cy="270063"/>
              </a:xfrm>
              <a:prstGeom prst="rect">
                <a:avLst/>
              </a:prstGeom>
              <a:solidFill>
                <a:srgbClr val="FFCC00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 bwMode="auto">
              <a:xfrm>
                <a:off x="3049445" y="4443692"/>
                <a:ext cx="275138" cy="270063"/>
              </a:xfrm>
              <a:prstGeom prst="rect">
                <a:avLst/>
              </a:prstGeom>
              <a:solidFill>
                <a:srgbClr val="FFCC00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 bwMode="auto">
              <a:xfrm>
                <a:off x="3324583" y="4443692"/>
                <a:ext cx="275138" cy="270063"/>
              </a:xfrm>
              <a:prstGeom prst="rect">
                <a:avLst/>
              </a:prstGeom>
              <a:solidFill>
                <a:srgbClr val="FFCC00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 bwMode="auto">
              <a:xfrm>
                <a:off x="3604673" y="4443692"/>
                <a:ext cx="275138" cy="270063"/>
              </a:xfrm>
              <a:prstGeom prst="rect">
                <a:avLst/>
              </a:prstGeom>
              <a:solidFill>
                <a:srgbClr val="FFCC00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 bwMode="auto">
              <a:xfrm>
                <a:off x="3874827" y="4443692"/>
                <a:ext cx="275138" cy="270063"/>
              </a:xfrm>
              <a:prstGeom prst="rect">
                <a:avLst/>
              </a:prstGeom>
              <a:solidFill>
                <a:srgbClr val="FFCC00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 bwMode="auto">
              <a:xfrm>
                <a:off x="4154916" y="4443692"/>
                <a:ext cx="275138" cy="270063"/>
              </a:xfrm>
              <a:prstGeom prst="rect">
                <a:avLst/>
              </a:prstGeom>
              <a:solidFill>
                <a:srgbClr val="FFCC00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65" name="Curved Down Arrow 64"/>
            <p:cNvSpPr/>
            <p:nvPr/>
          </p:nvSpPr>
          <p:spPr bwMode="auto">
            <a:xfrm rot="16200000">
              <a:off x="1574541" y="4191778"/>
              <a:ext cx="713791" cy="233266"/>
            </a:xfrm>
            <a:prstGeom prst="curvedDownArrow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6" name="Curved Down Arrow 65"/>
            <p:cNvSpPr/>
            <p:nvPr/>
          </p:nvSpPr>
          <p:spPr bwMode="auto">
            <a:xfrm rot="5400000">
              <a:off x="6578857" y="4260202"/>
              <a:ext cx="713791" cy="233266"/>
            </a:xfrm>
            <a:prstGeom prst="curvedDownArrow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6208" y="5217269"/>
            <a:ext cx="9143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Both worst-case and amortized costs are O(</a:t>
            </a:r>
            <a:r>
              <a:rPr lang="en-US" i="1" dirty="0" smtClean="0"/>
              <a:t>n</a:t>
            </a:r>
            <a:r>
              <a:rPr lang="en-US" dirty="0" smtClean="0"/>
              <a:t>)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6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93737" y="444656"/>
            <a:ext cx="7772400" cy="1091284"/>
          </a:xfrm>
        </p:spPr>
        <p:txBody>
          <a:bodyPr/>
          <a:lstStyle/>
          <a:p>
            <a:r>
              <a:rPr lang="da-DK" sz="5400" dirty="0">
                <a:solidFill>
                  <a:srgbClr val="FF0000"/>
                </a:solidFill>
              </a:rPr>
              <a:t/>
            </a:r>
            <a:br>
              <a:rPr lang="da-DK" sz="5400" dirty="0">
                <a:solidFill>
                  <a:srgbClr val="FF0000"/>
                </a:solidFill>
              </a:rPr>
            </a:br>
            <a:r>
              <a:rPr lang="da-DK" sz="5400" dirty="0" smtClean="0">
                <a:solidFill>
                  <a:srgbClr val="FF0000"/>
                </a:solidFill>
              </a:rPr>
              <a:t>A ferry tale</a:t>
            </a:r>
            <a:r>
              <a:rPr lang="da-DK" sz="5400" dirty="0">
                <a:solidFill>
                  <a:srgbClr val="FF0000"/>
                </a:solidFill>
              </a:rPr>
              <a:t/>
            </a:r>
            <a:br>
              <a:rPr lang="da-DK" sz="5400" dirty="0">
                <a:solidFill>
                  <a:srgbClr val="FF0000"/>
                </a:solidFill>
              </a:rPr>
            </a:b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-17930" y="1828792"/>
            <a:ext cx="3173506" cy="4087906"/>
          </a:xfrm>
          <a:prstGeom prst="rect">
            <a:avLst/>
          </a:prstGeom>
          <a:solidFill>
            <a:schemeClr val="folHlink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714545" y="1828770"/>
            <a:ext cx="1380565" cy="13716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237270" y="2248028"/>
            <a:ext cx="275138" cy="270062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517360" y="2248028"/>
            <a:ext cx="275138" cy="270062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787513" y="2248028"/>
            <a:ext cx="275138" cy="270062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067603" y="2248028"/>
            <a:ext cx="275138" cy="270062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237270" y="2508013"/>
            <a:ext cx="275138" cy="270062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517359" y="2508013"/>
            <a:ext cx="275138" cy="270062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787513" y="2508013"/>
            <a:ext cx="275138" cy="270062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067603" y="2508013"/>
            <a:ext cx="275138" cy="270062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34127" y="3465486"/>
            <a:ext cx="405843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Cost of moving ferry  =  C</a:t>
            </a:r>
            <a:endParaRPr lang="he-IL" dirty="0"/>
          </a:p>
        </p:txBody>
      </p:sp>
      <p:sp>
        <p:nvSpPr>
          <p:cNvPr id="21" name="TextBox 20"/>
          <p:cNvSpPr txBox="1"/>
          <p:nvPr/>
        </p:nvSpPr>
        <p:spPr>
          <a:xfrm>
            <a:off x="3756206" y="4003381"/>
            <a:ext cx="464372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Cost for first 7 passengers  =  0</a:t>
            </a:r>
            <a:endParaRPr lang="he-IL" dirty="0"/>
          </a:p>
        </p:txBody>
      </p:sp>
      <p:sp>
        <p:nvSpPr>
          <p:cNvPr id="22" name="TextBox 21"/>
          <p:cNvSpPr txBox="1"/>
          <p:nvPr/>
        </p:nvSpPr>
        <p:spPr>
          <a:xfrm>
            <a:off x="3756201" y="4514381"/>
            <a:ext cx="464372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Cost for 8-th passenger  =  C</a:t>
            </a:r>
            <a:endParaRPr lang="he-IL" dirty="0"/>
          </a:p>
        </p:txBody>
      </p:sp>
      <p:sp>
        <p:nvSpPr>
          <p:cNvPr id="23" name="TextBox 22"/>
          <p:cNvSpPr txBox="1"/>
          <p:nvPr/>
        </p:nvSpPr>
        <p:spPr>
          <a:xfrm>
            <a:off x="3756201" y="5141931"/>
            <a:ext cx="4643723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Average/</a:t>
            </a:r>
            <a:r>
              <a:rPr lang="en-US" dirty="0" smtClean="0">
                <a:solidFill>
                  <a:srgbClr val="FF0000"/>
                </a:solidFill>
              </a:rPr>
              <a:t>amortized</a:t>
            </a:r>
            <a:r>
              <a:rPr lang="en-US" dirty="0" smtClean="0"/>
              <a:t> cost for each passenger =  C/8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5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5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5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0" grpId="0"/>
      <p:bldP spid="21" grpId="0"/>
      <p:bldP spid="22" grpId="0"/>
      <p:bldP spid="2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5" y="271039"/>
            <a:ext cx="9144000" cy="79544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Expanding</a:t>
            </a:r>
            <a:r>
              <a:rPr lang="en-US" dirty="0" smtClean="0">
                <a:solidFill>
                  <a:schemeClr val="accent2"/>
                </a:solidFill>
              </a:rPr>
              <a:t> and </a:t>
            </a:r>
            <a:r>
              <a:rPr lang="en-US" dirty="0" smtClean="0">
                <a:solidFill>
                  <a:srgbClr val="009900"/>
                </a:solidFill>
              </a:rPr>
              <a:t>shrinking</a:t>
            </a:r>
            <a:r>
              <a:rPr lang="en-US" dirty="0" smtClean="0">
                <a:solidFill>
                  <a:schemeClr val="accent2"/>
                </a:solidFill>
              </a:rPr>
              <a:t> arrays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1292041"/>
            <a:ext cx="9143999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What do we do when a very large array </a:t>
            </a:r>
            <a:br>
              <a:rPr lang="en-US" dirty="0" smtClean="0"/>
            </a:br>
            <a:r>
              <a:rPr lang="en-US" dirty="0" smtClean="0"/>
              <a:t>contain very few elements?</a:t>
            </a:r>
            <a:endParaRPr lang="he-IL" dirty="0"/>
          </a:p>
        </p:txBody>
      </p:sp>
      <p:sp>
        <p:nvSpPr>
          <p:cNvPr id="15" name="TextBox 14"/>
          <p:cNvSpPr txBox="1"/>
          <p:nvPr/>
        </p:nvSpPr>
        <p:spPr>
          <a:xfrm>
            <a:off x="3104" y="2377541"/>
            <a:ext cx="9143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When </a:t>
            </a:r>
            <a:r>
              <a:rPr lang="en-US" i="1" dirty="0" smtClean="0">
                <a:solidFill>
                  <a:schemeClr val="accent2"/>
                </a:solidFill>
              </a:rPr>
              <a:t>n</a:t>
            </a:r>
            <a:r>
              <a:rPr lang="en-US" dirty="0" smtClean="0">
                <a:solidFill>
                  <a:schemeClr val="accent2"/>
                </a:solidFill>
              </a:rPr>
              <a:t>=</a:t>
            </a:r>
            <a:r>
              <a:rPr lang="en-US" i="1" dirty="0" smtClean="0">
                <a:solidFill>
                  <a:schemeClr val="accent2"/>
                </a:solidFill>
              </a:rPr>
              <a:t>M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double</a:t>
            </a:r>
            <a:r>
              <a:rPr lang="en-US" dirty="0" smtClean="0"/>
              <a:t> the size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6208" y="2884519"/>
            <a:ext cx="9143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When </a:t>
            </a:r>
            <a:r>
              <a:rPr lang="en-US" i="1" dirty="0" smtClean="0">
                <a:solidFill>
                  <a:schemeClr val="accent2"/>
                </a:solidFill>
              </a:rPr>
              <a:t>n</a:t>
            </a:r>
            <a:r>
              <a:rPr lang="en-US" dirty="0" smtClean="0">
                <a:solidFill>
                  <a:schemeClr val="accent2"/>
                </a:solidFill>
              </a:rPr>
              <a:t>=</a:t>
            </a:r>
            <a:r>
              <a:rPr lang="en-US" i="1" dirty="0" smtClean="0">
                <a:solidFill>
                  <a:schemeClr val="accent2"/>
                </a:solidFill>
              </a:rPr>
              <a:t>M/</a:t>
            </a:r>
            <a:r>
              <a:rPr lang="en-US" dirty="0" smtClean="0">
                <a:solidFill>
                  <a:schemeClr val="accent2"/>
                </a:solidFill>
              </a:rPr>
              <a:t>4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9900"/>
                </a:solidFill>
              </a:rPr>
              <a:t>half</a:t>
            </a:r>
            <a:r>
              <a:rPr lang="en-US" dirty="0" smtClean="0"/>
              <a:t> the size !</a:t>
            </a:r>
            <a:endParaRPr lang="he-IL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4441039" y="3936714"/>
            <a:ext cx="275138" cy="270063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721129" y="3936714"/>
            <a:ext cx="275138" cy="270063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4991283" y="3936714"/>
            <a:ext cx="275138" cy="270063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5271372" y="3936714"/>
            <a:ext cx="275138" cy="270063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546511" y="3936714"/>
            <a:ext cx="275138" cy="270063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826600" y="3936714"/>
            <a:ext cx="275138" cy="270063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096754" y="3936714"/>
            <a:ext cx="275138" cy="270063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6376844" y="3936714"/>
            <a:ext cx="275138" cy="270063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2219112" y="3937545"/>
            <a:ext cx="275138" cy="270063"/>
          </a:xfrm>
          <a:prstGeom prst="rect">
            <a:avLst/>
          </a:prstGeom>
          <a:solidFill>
            <a:srgbClr val="FFCC00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2495071" y="3937545"/>
            <a:ext cx="275138" cy="270063"/>
          </a:xfrm>
          <a:prstGeom prst="rect">
            <a:avLst/>
          </a:prstGeom>
          <a:solidFill>
            <a:srgbClr val="FFCC00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771030" y="3937545"/>
            <a:ext cx="275138" cy="270063"/>
          </a:xfrm>
          <a:prstGeom prst="rect">
            <a:avLst/>
          </a:prstGeom>
          <a:solidFill>
            <a:srgbClr val="FFCC00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3046989" y="3937545"/>
            <a:ext cx="275138" cy="270063"/>
          </a:xfrm>
          <a:prstGeom prst="rect">
            <a:avLst/>
          </a:prstGeom>
          <a:solidFill>
            <a:srgbClr val="FFCC00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3327041" y="3937545"/>
            <a:ext cx="275138" cy="270063"/>
          </a:xfrm>
          <a:prstGeom prst="rect">
            <a:avLst/>
          </a:prstGeom>
          <a:solidFill>
            <a:srgbClr val="FFCC00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3603000" y="3937545"/>
            <a:ext cx="275138" cy="270063"/>
          </a:xfrm>
          <a:prstGeom prst="rect">
            <a:avLst/>
          </a:prstGeom>
          <a:solidFill>
            <a:srgbClr val="FFCC00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3878959" y="3937545"/>
            <a:ext cx="275138" cy="270063"/>
          </a:xfrm>
          <a:prstGeom prst="rect">
            <a:avLst/>
          </a:prstGeom>
          <a:solidFill>
            <a:srgbClr val="FFCC00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4154916" y="3937545"/>
            <a:ext cx="275138" cy="270063"/>
          </a:xfrm>
          <a:prstGeom prst="rect">
            <a:avLst/>
          </a:prstGeom>
          <a:solidFill>
            <a:srgbClr val="FFCC00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208" y="4708335"/>
            <a:ext cx="9143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Amortized cost now O(1)</a:t>
            </a:r>
            <a:endParaRPr lang="he-IL" dirty="0"/>
          </a:p>
        </p:txBody>
      </p:sp>
      <p:cxnSp>
        <p:nvCxnSpPr>
          <p:cNvPr id="44" name="Straight Connector 43"/>
          <p:cNvCxnSpPr/>
          <p:nvPr/>
        </p:nvCxnSpPr>
        <p:spPr bwMode="auto">
          <a:xfrm rot="16200000" flipH="1">
            <a:off x="4035490" y="4082143"/>
            <a:ext cx="802432" cy="933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 rot="5400000">
            <a:off x="3108061" y="4070940"/>
            <a:ext cx="433045" cy="3272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Oval 62"/>
          <p:cNvSpPr>
            <a:spLocks noChangeAspect="1"/>
          </p:cNvSpPr>
          <p:nvPr/>
        </p:nvSpPr>
        <p:spPr bwMode="auto">
          <a:xfrm>
            <a:off x="2574968" y="3735733"/>
            <a:ext cx="111967" cy="111967"/>
          </a:xfrm>
          <a:prstGeom prst="ellips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 bwMode="auto">
          <a:xfrm>
            <a:off x="2311604" y="3735733"/>
            <a:ext cx="111967" cy="111967"/>
          </a:xfrm>
          <a:prstGeom prst="ellips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Oval 67"/>
          <p:cNvSpPr>
            <a:spLocks noChangeAspect="1"/>
          </p:cNvSpPr>
          <p:nvPr/>
        </p:nvSpPr>
        <p:spPr bwMode="auto">
          <a:xfrm>
            <a:off x="3101696" y="3732865"/>
            <a:ext cx="111967" cy="111967"/>
          </a:xfrm>
          <a:prstGeom prst="ellips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Oval 68"/>
          <p:cNvSpPr>
            <a:spLocks noChangeAspect="1"/>
          </p:cNvSpPr>
          <p:nvPr/>
        </p:nvSpPr>
        <p:spPr bwMode="auto">
          <a:xfrm>
            <a:off x="2838332" y="3732865"/>
            <a:ext cx="111967" cy="111967"/>
          </a:xfrm>
          <a:prstGeom prst="ellips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340" y="5430051"/>
            <a:ext cx="9143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Which potential function should we use?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67" grpId="0"/>
      <p:bldP spid="63" grpId="0" animBg="1"/>
      <p:bldP spid="64" grpId="0" animBg="1"/>
      <p:bldP spid="68" grpId="0" animBg="1"/>
      <p:bldP spid="69" grpId="0" animBg="1"/>
      <p:bldP spid="7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5" y="531024"/>
            <a:ext cx="9144000" cy="79544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Expanding</a:t>
            </a:r>
            <a:r>
              <a:rPr lang="en-US" dirty="0" smtClean="0">
                <a:solidFill>
                  <a:schemeClr val="accent2"/>
                </a:solidFill>
              </a:rPr>
              <a:t> and </a:t>
            </a:r>
            <a:r>
              <a:rPr lang="en-US" dirty="0" smtClean="0">
                <a:solidFill>
                  <a:srgbClr val="009900"/>
                </a:solidFill>
              </a:rPr>
              <a:t>shrinking</a:t>
            </a:r>
            <a:r>
              <a:rPr lang="en-US" dirty="0" smtClean="0">
                <a:solidFill>
                  <a:schemeClr val="accent2"/>
                </a:solidFill>
              </a:rPr>
              <a:t> arrays</a:t>
            </a:r>
            <a:br>
              <a:rPr lang="en-US" dirty="0" smtClean="0">
                <a:solidFill>
                  <a:schemeClr val="accent2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(Dynamic arrays)</a:t>
            </a:r>
            <a:endParaRPr lang="en-US" sz="3600" dirty="0">
              <a:solidFill>
                <a:schemeClr val="tx1"/>
              </a:solidFill>
            </a:endParaRPr>
          </a:p>
        </p:txBody>
      </p:sp>
      <p:pic>
        <p:nvPicPr>
          <p:cNvPr id="48" name="Picture 47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/>
          <a:stretch>
            <a:fillRect/>
          </a:stretch>
        </p:blipFill>
        <p:spPr bwMode="auto">
          <a:xfrm>
            <a:off x="1400507" y="2493633"/>
            <a:ext cx="6230259" cy="1108798"/>
          </a:xfrm>
          <a:prstGeom prst="rect">
            <a:avLst/>
          </a:prstGeom>
          <a:noFill/>
          <a:ln/>
          <a:effectLst/>
        </p:spPr>
      </p:pic>
      <p:sp>
        <p:nvSpPr>
          <p:cNvPr id="45" name="TextBox 44"/>
          <p:cNvSpPr txBox="1"/>
          <p:nvPr/>
        </p:nvSpPr>
        <p:spPr>
          <a:xfrm>
            <a:off x="0" y="1722361"/>
            <a:ext cx="9143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We always have   </a:t>
            </a:r>
            <a:r>
              <a:rPr lang="en-US" i="1" dirty="0" smtClean="0">
                <a:solidFill>
                  <a:schemeClr val="accent2"/>
                </a:solidFill>
              </a:rPr>
              <a:t>M</a:t>
            </a:r>
            <a:r>
              <a:rPr lang="en-US" dirty="0" smtClean="0">
                <a:solidFill>
                  <a:schemeClr val="accent2"/>
                </a:solidFill>
              </a:rPr>
              <a:t>/4 &lt; </a:t>
            </a:r>
            <a:r>
              <a:rPr lang="en-US" i="1" dirty="0" smtClean="0">
                <a:solidFill>
                  <a:schemeClr val="accent2"/>
                </a:solidFill>
              </a:rPr>
              <a:t>n</a:t>
            </a:r>
            <a:r>
              <a:rPr lang="en-US" dirty="0" smtClean="0">
                <a:solidFill>
                  <a:schemeClr val="accent2"/>
                </a:solidFill>
              </a:rPr>
              <a:t> &lt; </a:t>
            </a:r>
            <a:r>
              <a:rPr lang="en-US" i="1" dirty="0" smtClean="0">
                <a:solidFill>
                  <a:schemeClr val="accent2"/>
                </a:solidFill>
              </a:rPr>
              <a:t>M</a:t>
            </a:r>
            <a:endParaRPr lang="he-IL" i="1" dirty="0">
              <a:solidFill>
                <a:schemeClr val="accent2"/>
              </a:solidFill>
            </a:endParaRPr>
          </a:p>
        </p:txBody>
      </p:sp>
      <p:pic>
        <p:nvPicPr>
          <p:cNvPr id="8" name="Picture 7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print"/>
          <a:stretch>
            <a:fillRect/>
          </a:stretch>
        </p:blipFill>
        <p:spPr bwMode="auto">
          <a:xfrm>
            <a:off x="1271317" y="3945916"/>
            <a:ext cx="2267214" cy="383101"/>
          </a:xfrm>
          <a:prstGeom prst="rect">
            <a:avLst/>
          </a:prstGeom>
          <a:noFill/>
          <a:ln/>
          <a:effectLst/>
        </p:spPr>
      </p:pic>
      <p:pic>
        <p:nvPicPr>
          <p:cNvPr id="9" name="Picture 8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 cstate="print"/>
          <a:stretch>
            <a:fillRect/>
          </a:stretch>
        </p:blipFill>
        <p:spPr bwMode="auto">
          <a:xfrm>
            <a:off x="1255335" y="4600357"/>
            <a:ext cx="2299179" cy="733739"/>
          </a:xfrm>
          <a:prstGeom prst="rect">
            <a:avLst/>
          </a:prstGeom>
          <a:noFill/>
          <a:ln/>
          <a:effectLst/>
        </p:spPr>
      </p:pic>
      <p:pic>
        <p:nvPicPr>
          <p:cNvPr id="55" name="Picture 54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 cstate="print"/>
          <a:stretch>
            <a:fillRect/>
          </a:stretch>
        </p:blipFill>
        <p:spPr bwMode="auto">
          <a:xfrm>
            <a:off x="1111949" y="5720773"/>
            <a:ext cx="7171237" cy="339367"/>
          </a:xfrm>
          <a:prstGeom prst="rect">
            <a:avLst/>
          </a:prstGeom>
          <a:noFill/>
          <a:ln/>
          <a:effectLst/>
        </p:spPr>
      </p:pic>
      <p:pic>
        <p:nvPicPr>
          <p:cNvPr id="11" name="Picture 10" descr="TP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2" cstate="print"/>
          <a:stretch>
            <a:fillRect/>
          </a:stretch>
        </p:blipFill>
        <p:spPr bwMode="auto">
          <a:xfrm>
            <a:off x="4318121" y="4125211"/>
            <a:ext cx="3606519" cy="332825"/>
          </a:xfrm>
          <a:prstGeom prst="rect">
            <a:avLst/>
          </a:prstGeom>
          <a:noFill/>
          <a:ln/>
          <a:effectLst/>
        </p:spPr>
      </p:pic>
      <p:pic>
        <p:nvPicPr>
          <p:cNvPr id="13" name="Picture 12" descr="TP_tmp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3" cstate="print"/>
          <a:stretch>
            <a:fillRect/>
          </a:stretch>
        </p:blipFill>
        <p:spPr bwMode="auto">
          <a:xfrm>
            <a:off x="4318420" y="4779635"/>
            <a:ext cx="3605920" cy="332770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5" y="271039"/>
            <a:ext cx="9144000" cy="795443"/>
          </a:xfrm>
        </p:spPr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</a:rPr>
              <a:t>Lazy deletions </a:t>
            </a:r>
            <a:r>
              <a:rPr lang="en-US" sz="4000" dirty="0" smtClean="0">
                <a:solidFill>
                  <a:schemeClr val="tx1"/>
                </a:solidFill>
              </a:rPr>
              <a:t>from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smtClean="0">
                <a:solidFill>
                  <a:schemeClr val="accent2"/>
                </a:solidFill>
              </a:rPr>
              <a:t>singly linked lists</a:t>
            </a:r>
            <a:endParaRPr lang="en-US" sz="4000" dirty="0">
              <a:solidFill>
                <a:schemeClr val="accent2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0" y="2617736"/>
            <a:ext cx="9144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Delete(</a:t>
            </a:r>
            <a:r>
              <a:rPr lang="en-US" i="1" dirty="0" smtClean="0">
                <a:solidFill>
                  <a:schemeClr val="accent2"/>
                </a:solidFill>
              </a:rPr>
              <a:t>A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  <a:r>
              <a:rPr lang="en-US" dirty="0" smtClean="0"/>
              <a:t> simply sets </a:t>
            </a:r>
            <a:r>
              <a:rPr lang="en-US" i="1" dirty="0" err="1" smtClean="0">
                <a:solidFill>
                  <a:schemeClr val="accent2"/>
                </a:solidFill>
              </a:rPr>
              <a:t>A.item</a:t>
            </a:r>
            <a:r>
              <a:rPr lang="en-US" dirty="0" smtClean="0"/>
              <a:t> to null</a:t>
            </a:r>
            <a:endParaRPr lang="he-IL" dirty="0"/>
          </a:p>
        </p:txBody>
      </p:sp>
      <p:sp>
        <p:nvSpPr>
          <p:cNvPr id="53" name="TextBox 52"/>
          <p:cNvSpPr txBox="1"/>
          <p:nvPr/>
        </p:nvSpPr>
        <p:spPr>
          <a:xfrm>
            <a:off x="0" y="3281141"/>
            <a:ext cx="91440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Retrieve-Node(</a:t>
            </a:r>
            <a:r>
              <a:rPr lang="en-US" i="1" dirty="0" err="1" smtClean="0">
                <a:solidFill>
                  <a:schemeClr val="accent2"/>
                </a:solidFill>
              </a:rPr>
              <a:t>L,i</a:t>
            </a:r>
            <a:r>
              <a:rPr lang="en-US" dirty="0" smtClean="0">
                <a:solidFill>
                  <a:schemeClr val="accent2"/>
                </a:solidFill>
              </a:rPr>
              <a:t>) </a:t>
            </a:r>
            <a:r>
              <a:rPr lang="en-US" dirty="0" smtClean="0"/>
              <a:t>deletes empty nodes </a:t>
            </a:r>
            <a:br>
              <a:rPr lang="en-US" dirty="0" smtClean="0"/>
            </a:br>
            <a:r>
              <a:rPr lang="en-US" dirty="0" smtClean="0"/>
              <a:t>while scanning for the </a:t>
            </a:r>
            <a:r>
              <a:rPr lang="en-US" i="1" dirty="0" err="1" smtClean="0">
                <a:solidFill>
                  <a:schemeClr val="accent2"/>
                </a:solidFill>
              </a:rPr>
              <a:t>i</a:t>
            </a:r>
            <a:r>
              <a:rPr lang="en-US" dirty="0" err="1" smtClean="0"/>
              <a:t>-th</a:t>
            </a:r>
            <a:r>
              <a:rPr lang="en-US" dirty="0" smtClean="0"/>
              <a:t> item</a:t>
            </a:r>
            <a:endParaRPr lang="he-IL" dirty="0"/>
          </a:p>
        </p:txBody>
      </p:sp>
      <p:sp>
        <p:nvSpPr>
          <p:cNvPr id="54" name="TextBox 53"/>
          <p:cNvSpPr txBox="1"/>
          <p:nvPr/>
        </p:nvSpPr>
        <p:spPr>
          <a:xfrm>
            <a:off x="0" y="4975463"/>
            <a:ext cx="9144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i="1" dirty="0" smtClean="0"/>
              <a:t>worst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2"/>
                </a:solidFill>
              </a:rPr>
              <a:t>Delete</a:t>
            </a:r>
            <a:r>
              <a:rPr lang="en-US" dirty="0" smtClean="0"/>
              <a:t>) =</a:t>
            </a:r>
            <a:r>
              <a:rPr lang="en-US" dirty="0" smtClean="0">
                <a:solidFill>
                  <a:schemeClr val="accent2"/>
                </a:solidFill>
              </a:rPr>
              <a:t> O(1)</a:t>
            </a:r>
            <a:endParaRPr lang="he-IL" dirty="0"/>
          </a:p>
        </p:txBody>
      </p:sp>
      <p:sp>
        <p:nvSpPr>
          <p:cNvPr id="55" name="TextBox 54"/>
          <p:cNvSpPr txBox="1"/>
          <p:nvPr/>
        </p:nvSpPr>
        <p:spPr>
          <a:xfrm>
            <a:off x="0" y="5504398"/>
            <a:ext cx="9144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i="1" dirty="0" smtClean="0"/>
              <a:t>worst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2"/>
                </a:solidFill>
              </a:rPr>
              <a:t>Retrieve-Node(</a:t>
            </a:r>
            <a:r>
              <a:rPr lang="en-US" i="1" dirty="0" err="1" smtClean="0">
                <a:solidFill>
                  <a:schemeClr val="accent2"/>
                </a:solidFill>
              </a:rPr>
              <a:t>i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  <a:r>
              <a:rPr lang="en-US" dirty="0" smtClean="0"/>
              <a:t>) =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unbounded</a:t>
            </a:r>
            <a:endParaRPr lang="he-IL" i="1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52400" y="4446528"/>
            <a:ext cx="9144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i="1" dirty="0" smtClean="0"/>
              <a:t>worst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2"/>
                </a:solidFill>
              </a:rPr>
              <a:t>Insert-After</a:t>
            </a:r>
            <a:r>
              <a:rPr lang="en-US" dirty="0" smtClean="0"/>
              <a:t>) =</a:t>
            </a:r>
            <a:r>
              <a:rPr lang="en-US" dirty="0" smtClean="0">
                <a:solidFill>
                  <a:schemeClr val="accent2"/>
                </a:solidFill>
              </a:rPr>
              <a:t> O(1)</a:t>
            </a:r>
            <a:endParaRPr lang="he-IL" dirty="0"/>
          </a:p>
        </p:txBody>
      </p:sp>
      <p:sp>
        <p:nvSpPr>
          <p:cNvPr id="57" name="TextBox 56"/>
          <p:cNvSpPr txBox="1"/>
          <p:nvPr/>
        </p:nvSpPr>
        <p:spPr>
          <a:xfrm>
            <a:off x="446104" y="1231028"/>
            <a:ext cx="53134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i="1" dirty="0" smtClean="0"/>
              <a:t>L</a:t>
            </a:r>
            <a:endParaRPr lang="he-IL" i="1" dirty="0"/>
          </a:p>
        </p:txBody>
      </p:sp>
      <p:cxnSp>
        <p:nvCxnSpPr>
          <p:cNvPr id="58" name="Curved Connector 33"/>
          <p:cNvCxnSpPr>
            <a:stCxn id="57" idx="3"/>
            <a:endCxn id="59" idx="0"/>
          </p:cNvCxnSpPr>
          <p:nvPr/>
        </p:nvCxnSpPr>
        <p:spPr bwMode="auto">
          <a:xfrm>
            <a:off x="977450" y="1492638"/>
            <a:ext cx="363484" cy="299368"/>
          </a:xfrm>
          <a:prstGeom prst="curvedConnector2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9" name="Rectangle 58"/>
          <p:cNvSpPr/>
          <p:nvPr/>
        </p:nvSpPr>
        <p:spPr bwMode="auto">
          <a:xfrm>
            <a:off x="997011" y="1792006"/>
            <a:ext cx="687846" cy="370703"/>
          </a:xfrm>
          <a:prstGeom prst="rect">
            <a:avLst/>
          </a:prstGeom>
          <a:solidFill>
            <a:schemeClr val="bg2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1679994" y="1792006"/>
            <a:ext cx="687846" cy="370703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61" name="Group 64"/>
          <p:cNvGrpSpPr/>
          <p:nvPr/>
        </p:nvGrpSpPr>
        <p:grpSpPr>
          <a:xfrm>
            <a:off x="2878136" y="1656538"/>
            <a:ext cx="1370829" cy="523220"/>
            <a:chOff x="3201171" y="5651597"/>
            <a:chExt cx="1370829" cy="523220"/>
          </a:xfrm>
        </p:grpSpPr>
        <p:sp>
          <p:nvSpPr>
            <p:cNvPr id="62" name="Rectangle 61"/>
            <p:cNvSpPr/>
            <p:nvPr/>
          </p:nvSpPr>
          <p:spPr>
            <a:xfrm>
              <a:off x="3325350" y="5651597"/>
              <a:ext cx="54373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i="1" dirty="0" smtClean="0">
                  <a:solidFill>
                    <a:schemeClr val="accent6"/>
                  </a:solidFill>
                </a:rPr>
                <a:t>a</a:t>
              </a:r>
              <a:r>
                <a:rPr lang="en-US" baseline="-25000" dirty="0" smtClean="0">
                  <a:solidFill>
                    <a:schemeClr val="accent6"/>
                  </a:solidFill>
                </a:rPr>
                <a:t>0 </a:t>
              </a:r>
              <a:endParaRPr lang="he-IL" dirty="0"/>
            </a:p>
          </p:txBody>
        </p:sp>
        <p:grpSp>
          <p:nvGrpSpPr>
            <p:cNvPr id="63" name="Group 54"/>
            <p:cNvGrpSpPr/>
            <p:nvPr/>
          </p:nvGrpSpPr>
          <p:grpSpPr>
            <a:xfrm>
              <a:off x="3201171" y="5787065"/>
              <a:ext cx="1370829" cy="370703"/>
              <a:chOff x="1131486" y="5787065"/>
              <a:chExt cx="1370829" cy="370703"/>
            </a:xfrm>
          </p:grpSpPr>
          <p:sp>
            <p:nvSpPr>
              <p:cNvPr id="64" name="Rectangle 63"/>
              <p:cNvSpPr/>
              <p:nvPr/>
            </p:nvSpPr>
            <p:spPr bwMode="auto">
              <a:xfrm>
                <a:off x="1131486" y="5787065"/>
                <a:ext cx="687846" cy="370703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 bwMode="auto">
              <a:xfrm>
                <a:off x="1814469" y="5787065"/>
                <a:ext cx="687846" cy="370703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66" name="Group 65"/>
          <p:cNvGrpSpPr/>
          <p:nvPr/>
        </p:nvGrpSpPr>
        <p:grpSpPr>
          <a:xfrm>
            <a:off x="7188909" y="1656538"/>
            <a:ext cx="1370829" cy="523220"/>
            <a:chOff x="7323384" y="5651597"/>
            <a:chExt cx="1370829" cy="523220"/>
          </a:xfrm>
        </p:grpSpPr>
        <p:sp>
          <p:nvSpPr>
            <p:cNvPr id="67" name="Rectangle 66"/>
            <p:cNvSpPr/>
            <p:nvPr/>
          </p:nvSpPr>
          <p:spPr>
            <a:xfrm>
              <a:off x="7323384" y="5651597"/>
              <a:ext cx="840231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i="1" dirty="0" smtClean="0">
                  <a:solidFill>
                    <a:schemeClr val="accent6"/>
                  </a:solidFill>
                </a:rPr>
                <a:t>a</a:t>
              </a:r>
              <a:r>
                <a:rPr lang="en-US" i="1" baseline="-25000" dirty="0" smtClean="0">
                  <a:solidFill>
                    <a:schemeClr val="accent6"/>
                  </a:solidFill>
                </a:rPr>
                <a:t>n-</a:t>
              </a:r>
              <a:r>
                <a:rPr lang="en-US" baseline="-25000" dirty="0" smtClean="0">
                  <a:solidFill>
                    <a:schemeClr val="accent6"/>
                  </a:solidFill>
                </a:rPr>
                <a:t>1 </a:t>
              </a:r>
              <a:endParaRPr lang="he-IL" dirty="0"/>
            </a:p>
          </p:txBody>
        </p:sp>
        <p:grpSp>
          <p:nvGrpSpPr>
            <p:cNvPr id="68" name="Group 60"/>
            <p:cNvGrpSpPr/>
            <p:nvPr/>
          </p:nvGrpSpPr>
          <p:grpSpPr>
            <a:xfrm>
              <a:off x="7323384" y="5787065"/>
              <a:ext cx="1370829" cy="370703"/>
              <a:chOff x="1131486" y="5787065"/>
              <a:chExt cx="1370829" cy="370703"/>
            </a:xfrm>
          </p:grpSpPr>
          <p:sp>
            <p:nvSpPr>
              <p:cNvPr id="69" name="Rectangle 68"/>
              <p:cNvSpPr/>
              <p:nvPr/>
            </p:nvSpPr>
            <p:spPr bwMode="auto">
              <a:xfrm>
                <a:off x="1131486" y="5787065"/>
                <a:ext cx="687846" cy="370703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 bwMode="auto">
              <a:xfrm>
                <a:off x="1814469" y="5787065"/>
                <a:ext cx="687846" cy="370703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1" name="Group 67"/>
          <p:cNvGrpSpPr/>
          <p:nvPr/>
        </p:nvGrpSpPr>
        <p:grpSpPr>
          <a:xfrm>
            <a:off x="4759260" y="1656538"/>
            <a:ext cx="1370829" cy="523220"/>
            <a:chOff x="4893735" y="5651597"/>
            <a:chExt cx="1370829" cy="523220"/>
          </a:xfrm>
        </p:grpSpPr>
        <p:grpSp>
          <p:nvGrpSpPr>
            <p:cNvPr id="72" name="Group 57"/>
            <p:cNvGrpSpPr/>
            <p:nvPr/>
          </p:nvGrpSpPr>
          <p:grpSpPr>
            <a:xfrm>
              <a:off x="4893735" y="5787065"/>
              <a:ext cx="1370829" cy="370703"/>
              <a:chOff x="1131486" y="5787065"/>
              <a:chExt cx="1370829" cy="370703"/>
            </a:xfrm>
          </p:grpSpPr>
          <p:sp>
            <p:nvSpPr>
              <p:cNvPr id="74" name="Rectangle 73"/>
              <p:cNvSpPr/>
              <p:nvPr/>
            </p:nvSpPr>
            <p:spPr bwMode="auto">
              <a:xfrm>
                <a:off x="1131486" y="5787065"/>
                <a:ext cx="687846" cy="370703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 bwMode="auto">
              <a:xfrm>
                <a:off x="1814469" y="5787065"/>
                <a:ext cx="687846" cy="370703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73" name="Rectangle 72"/>
            <p:cNvSpPr/>
            <p:nvPr/>
          </p:nvSpPr>
          <p:spPr>
            <a:xfrm>
              <a:off x="5037842" y="5651597"/>
              <a:ext cx="54373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i="1" dirty="0" smtClean="0">
                  <a:solidFill>
                    <a:schemeClr val="accent6"/>
                  </a:solidFill>
                </a:rPr>
                <a:t>a</a:t>
              </a:r>
              <a:r>
                <a:rPr lang="en-US" baseline="-25000" dirty="0" smtClean="0">
                  <a:solidFill>
                    <a:schemeClr val="accent6"/>
                  </a:solidFill>
                </a:rPr>
                <a:t>1 </a:t>
              </a:r>
              <a:endParaRPr lang="he-IL" dirty="0"/>
            </a:p>
          </p:txBody>
        </p:sp>
      </p:grpSp>
      <p:cxnSp>
        <p:nvCxnSpPr>
          <p:cNvPr id="76" name="Curved Connector 75"/>
          <p:cNvCxnSpPr/>
          <p:nvPr/>
        </p:nvCxnSpPr>
        <p:spPr bwMode="auto">
          <a:xfrm>
            <a:off x="1999125" y="1977358"/>
            <a:ext cx="879011" cy="158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77" name="Curved Connector 76"/>
          <p:cNvCxnSpPr/>
          <p:nvPr/>
        </p:nvCxnSpPr>
        <p:spPr bwMode="auto">
          <a:xfrm>
            <a:off x="3880249" y="1978946"/>
            <a:ext cx="879011" cy="158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78" name="Curved Connector 77"/>
          <p:cNvCxnSpPr/>
          <p:nvPr/>
        </p:nvCxnSpPr>
        <p:spPr bwMode="auto">
          <a:xfrm>
            <a:off x="6921081" y="1982122"/>
            <a:ext cx="267828" cy="158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79" name="Curved Connector 78"/>
          <p:cNvCxnSpPr/>
          <p:nvPr/>
        </p:nvCxnSpPr>
        <p:spPr bwMode="auto">
          <a:xfrm>
            <a:off x="5769606" y="1983710"/>
            <a:ext cx="575741" cy="158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6091901" y="1544412"/>
            <a:ext cx="119860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i="1" dirty="0" smtClean="0"/>
              <a:t>…</a:t>
            </a:r>
            <a:endParaRPr lang="he-IL" sz="3600" i="1" dirty="0"/>
          </a:p>
        </p:txBody>
      </p:sp>
      <p:grpSp>
        <p:nvGrpSpPr>
          <p:cNvPr id="81" name="Group 141"/>
          <p:cNvGrpSpPr/>
          <p:nvPr/>
        </p:nvGrpSpPr>
        <p:grpSpPr>
          <a:xfrm>
            <a:off x="7981406" y="1872112"/>
            <a:ext cx="429810" cy="194972"/>
            <a:chOff x="4468907" y="5451466"/>
            <a:chExt cx="573739" cy="1021049"/>
          </a:xfrm>
        </p:grpSpPr>
        <p:cxnSp>
          <p:nvCxnSpPr>
            <p:cNvPr id="82" name="Straight Connector 81"/>
            <p:cNvCxnSpPr/>
            <p:nvPr/>
          </p:nvCxnSpPr>
          <p:spPr bwMode="auto">
            <a:xfrm rot="5400000">
              <a:off x="4245252" y="5675121"/>
              <a:ext cx="1021049" cy="573739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rot="16200000" flipH="1">
              <a:off x="4245252" y="5675121"/>
              <a:ext cx="1021049" cy="573739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4" grpId="0"/>
      <p:bldP spid="55" grpId="0"/>
      <p:bldP spid="5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5" y="271039"/>
            <a:ext cx="9144000" cy="795443"/>
          </a:xfrm>
        </p:spPr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</a:rPr>
              <a:t>Lazy deletions </a:t>
            </a:r>
            <a:r>
              <a:rPr lang="en-US" sz="4000" dirty="0" smtClean="0">
                <a:solidFill>
                  <a:schemeClr val="tx1"/>
                </a:solidFill>
              </a:rPr>
              <a:t>from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smtClean="0">
                <a:solidFill>
                  <a:schemeClr val="accent2"/>
                </a:solidFill>
              </a:rPr>
              <a:t>singly linked lists</a:t>
            </a:r>
            <a:endParaRPr lang="en-US" sz="4000" dirty="0">
              <a:solidFill>
                <a:schemeClr val="accent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6104" y="1114483"/>
            <a:ext cx="53134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i="1" dirty="0" smtClean="0"/>
              <a:t>L</a:t>
            </a:r>
            <a:endParaRPr lang="he-IL" i="1" dirty="0"/>
          </a:p>
        </p:txBody>
      </p:sp>
      <p:cxnSp>
        <p:nvCxnSpPr>
          <p:cNvPr id="16" name="Curved Connector 33"/>
          <p:cNvCxnSpPr>
            <a:stCxn id="14" idx="3"/>
            <a:endCxn id="49" idx="0"/>
          </p:cNvCxnSpPr>
          <p:nvPr/>
        </p:nvCxnSpPr>
        <p:spPr bwMode="auto">
          <a:xfrm>
            <a:off x="977450" y="1376093"/>
            <a:ext cx="363484" cy="299368"/>
          </a:xfrm>
          <a:prstGeom prst="curvedConnector2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49" name="Rectangle 48"/>
          <p:cNvSpPr/>
          <p:nvPr/>
        </p:nvSpPr>
        <p:spPr bwMode="auto">
          <a:xfrm>
            <a:off x="997011" y="1675461"/>
            <a:ext cx="687846" cy="370703"/>
          </a:xfrm>
          <a:prstGeom prst="rect">
            <a:avLst/>
          </a:prstGeom>
          <a:solidFill>
            <a:schemeClr val="bg2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1679994" y="1675461"/>
            <a:ext cx="687846" cy="370703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" name="Group 64"/>
          <p:cNvGrpSpPr/>
          <p:nvPr/>
        </p:nvGrpSpPr>
        <p:grpSpPr>
          <a:xfrm>
            <a:off x="2878136" y="1539993"/>
            <a:ext cx="1370829" cy="523220"/>
            <a:chOff x="3201171" y="5651597"/>
            <a:chExt cx="1370829" cy="523220"/>
          </a:xfrm>
        </p:grpSpPr>
        <p:sp>
          <p:nvSpPr>
            <p:cNvPr id="43" name="Rectangle 42"/>
            <p:cNvSpPr/>
            <p:nvPr/>
          </p:nvSpPr>
          <p:spPr>
            <a:xfrm>
              <a:off x="3325350" y="5651597"/>
              <a:ext cx="54373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i="1" dirty="0" smtClean="0">
                  <a:solidFill>
                    <a:schemeClr val="accent6"/>
                  </a:solidFill>
                </a:rPr>
                <a:t>a</a:t>
              </a:r>
              <a:r>
                <a:rPr lang="en-US" baseline="-25000" dirty="0" smtClean="0">
                  <a:solidFill>
                    <a:schemeClr val="accent6"/>
                  </a:solidFill>
                </a:rPr>
                <a:t>0 </a:t>
              </a:r>
              <a:endParaRPr lang="he-IL" dirty="0"/>
            </a:p>
          </p:txBody>
        </p:sp>
        <p:grpSp>
          <p:nvGrpSpPr>
            <p:cNvPr id="3" name="Group 54"/>
            <p:cNvGrpSpPr/>
            <p:nvPr/>
          </p:nvGrpSpPr>
          <p:grpSpPr>
            <a:xfrm>
              <a:off x="3201171" y="5787065"/>
              <a:ext cx="1370829" cy="370703"/>
              <a:chOff x="1131486" y="5787065"/>
              <a:chExt cx="1370829" cy="370703"/>
            </a:xfrm>
          </p:grpSpPr>
          <p:sp>
            <p:nvSpPr>
              <p:cNvPr id="45" name="Rectangle 44"/>
              <p:cNvSpPr/>
              <p:nvPr/>
            </p:nvSpPr>
            <p:spPr bwMode="auto">
              <a:xfrm>
                <a:off x="1131486" y="5787065"/>
                <a:ext cx="687846" cy="370703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 bwMode="auto">
              <a:xfrm>
                <a:off x="1814469" y="5787065"/>
                <a:ext cx="687846" cy="370703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4" name="Group 65"/>
          <p:cNvGrpSpPr/>
          <p:nvPr/>
        </p:nvGrpSpPr>
        <p:grpSpPr>
          <a:xfrm>
            <a:off x="7188909" y="1539993"/>
            <a:ext cx="1370829" cy="523220"/>
            <a:chOff x="7323384" y="5651597"/>
            <a:chExt cx="1370829" cy="523220"/>
          </a:xfrm>
        </p:grpSpPr>
        <p:sp>
          <p:nvSpPr>
            <p:cNvPr id="39" name="Rectangle 38"/>
            <p:cNvSpPr/>
            <p:nvPr/>
          </p:nvSpPr>
          <p:spPr>
            <a:xfrm>
              <a:off x="7323384" y="5651597"/>
              <a:ext cx="840231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i="1" dirty="0" smtClean="0">
                  <a:solidFill>
                    <a:schemeClr val="accent6"/>
                  </a:solidFill>
                </a:rPr>
                <a:t>a</a:t>
              </a:r>
              <a:r>
                <a:rPr lang="en-US" i="1" baseline="-25000" dirty="0" smtClean="0">
                  <a:solidFill>
                    <a:schemeClr val="accent6"/>
                  </a:solidFill>
                </a:rPr>
                <a:t>n-</a:t>
              </a:r>
              <a:r>
                <a:rPr lang="en-US" baseline="-25000" dirty="0" smtClean="0">
                  <a:solidFill>
                    <a:schemeClr val="accent6"/>
                  </a:solidFill>
                </a:rPr>
                <a:t>1 </a:t>
              </a:r>
              <a:endParaRPr lang="he-IL" dirty="0"/>
            </a:p>
          </p:txBody>
        </p:sp>
        <p:grpSp>
          <p:nvGrpSpPr>
            <p:cNvPr id="5" name="Group 60"/>
            <p:cNvGrpSpPr/>
            <p:nvPr/>
          </p:nvGrpSpPr>
          <p:grpSpPr>
            <a:xfrm>
              <a:off x="7323384" y="5787065"/>
              <a:ext cx="1370829" cy="370703"/>
              <a:chOff x="1131486" y="5787065"/>
              <a:chExt cx="1370829" cy="370703"/>
            </a:xfrm>
          </p:grpSpPr>
          <p:sp>
            <p:nvSpPr>
              <p:cNvPr id="41" name="Rectangle 40"/>
              <p:cNvSpPr/>
              <p:nvPr/>
            </p:nvSpPr>
            <p:spPr bwMode="auto">
              <a:xfrm>
                <a:off x="1131486" y="5787065"/>
                <a:ext cx="687846" cy="370703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 bwMode="auto">
              <a:xfrm>
                <a:off x="1814469" y="5787065"/>
                <a:ext cx="687846" cy="370703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6" name="Group 67"/>
          <p:cNvGrpSpPr/>
          <p:nvPr/>
        </p:nvGrpSpPr>
        <p:grpSpPr>
          <a:xfrm>
            <a:off x="4759260" y="1539993"/>
            <a:ext cx="1370829" cy="523220"/>
            <a:chOff x="4893735" y="5651597"/>
            <a:chExt cx="1370829" cy="523220"/>
          </a:xfrm>
        </p:grpSpPr>
        <p:grpSp>
          <p:nvGrpSpPr>
            <p:cNvPr id="7" name="Group 57"/>
            <p:cNvGrpSpPr/>
            <p:nvPr/>
          </p:nvGrpSpPr>
          <p:grpSpPr>
            <a:xfrm>
              <a:off x="4893735" y="5787065"/>
              <a:ext cx="1370829" cy="370703"/>
              <a:chOff x="1131486" y="5787065"/>
              <a:chExt cx="1370829" cy="370703"/>
            </a:xfrm>
          </p:grpSpPr>
          <p:sp>
            <p:nvSpPr>
              <p:cNvPr id="37" name="Rectangle 36"/>
              <p:cNvSpPr/>
              <p:nvPr/>
            </p:nvSpPr>
            <p:spPr bwMode="auto">
              <a:xfrm>
                <a:off x="1131486" y="5787065"/>
                <a:ext cx="687846" cy="370703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 bwMode="auto">
              <a:xfrm>
                <a:off x="1814469" y="5787065"/>
                <a:ext cx="687846" cy="370703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36" name="Rectangle 35"/>
            <p:cNvSpPr/>
            <p:nvPr/>
          </p:nvSpPr>
          <p:spPr>
            <a:xfrm>
              <a:off x="5037842" y="5651597"/>
              <a:ext cx="54373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i="1" dirty="0" smtClean="0">
                  <a:solidFill>
                    <a:schemeClr val="accent6"/>
                  </a:solidFill>
                </a:rPr>
                <a:t>a</a:t>
              </a:r>
              <a:r>
                <a:rPr lang="en-US" baseline="-25000" dirty="0" smtClean="0">
                  <a:solidFill>
                    <a:schemeClr val="accent6"/>
                  </a:solidFill>
                </a:rPr>
                <a:t>1 </a:t>
              </a:r>
              <a:endParaRPr lang="he-IL" dirty="0"/>
            </a:p>
          </p:txBody>
        </p:sp>
      </p:grpSp>
      <p:cxnSp>
        <p:nvCxnSpPr>
          <p:cNvPr id="21" name="Curved Connector 20"/>
          <p:cNvCxnSpPr/>
          <p:nvPr/>
        </p:nvCxnSpPr>
        <p:spPr bwMode="auto">
          <a:xfrm>
            <a:off x="1999125" y="1860813"/>
            <a:ext cx="879011" cy="158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2" name="Curved Connector 21"/>
          <p:cNvCxnSpPr/>
          <p:nvPr/>
        </p:nvCxnSpPr>
        <p:spPr bwMode="auto">
          <a:xfrm>
            <a:off x="3880249" y="1862401"/>
            <a:ext cx="879011" cy="158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3" name="Curved Connector 22"/>
          <p:cNvCxnSpPr/>
          <p:nvPr/>
        </p:nvCxnSpPr>
        <p:spPr bwMode="auto">
          <a:xfrm>
            <a:off x="6921081" y="1865577"/>
            <a:ext cx="267828" cy="158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4" name="Curved Connector 23"/>
          <p:cNvCxnSpPr/>
          <p:nvPr/>
        </p:nvCxnSpPr>
        <p:spPr bwMode="auto">
          <a:xfrm>
            <a:off x="5769606" y="1867165"/>
            <a:ext cx="575741" cy="158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6091901" y="1427867"/>
            <a:ext cx="119860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i="1" dirty="0" smtClean="0"/>
              <a:t>…</a:t>
            </a:r>
            <a:endParaRPr lang="he-IL" sz="3600" i="1" dirty="0"/>
          </a:p>
        </p:txBody>
      </p:sp>
      <p:grpSp>
        <p:nvGrpSpPr>
          <p:cNvPr id="8" name="Group 141"/>
          <p:cNvGrpSpPr/>
          <p:nvPr/>
        </p:nvGrpSpPr>
        <p:grpSpPr>
          <a:xfrm>
            <a:off x="7981406" y="1755567"/>
            <a:ext cx="429810" cy="194972"/>
            <a:chOff x="4468907" y="5451466"/>
            <a:chExt cx="573739" cy="1021049"/>
          </a:xfrm>
        </p:grpSpPr>
        <p:cxnSp>
          <p:nvCxnSpPr>
            <p:cNvPr id="33" name="Straight Connector 32"/>
            <p:cNvCxnSpPr/>
            <p:nvPr/>
          </p:nvCxnSpPr>
          <p:spPr bwMode="auto">
            <a:xfrm rot="5400000">
              <a:off x="4245252" y="5675121"/>
              <a:ext cx="1021049" cy="573739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rot="16200000" flipH="1">
              <a:off x="4245252" y="5675121"/>
              <a:ext cx="1021049" cy="573739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pic>
        <p:nvPicPr>
          <p:cNvPr id="47" name="Picture 46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/>
          <a:stretch>
            <a:fillRect/>
          </a:stretch>
        </p:blipFill>
        <p:spPr bwMode="auto">
          <a:xfrm>
            <a:off x="644418" y="2523879"/>
            <a:ext cx="3333696" cy="737598"/>
          </a:xfrm>
          <a:prstGeom prst="rect">
            <a:avLst/>
          </a:prstGeom>
          <a:noFill/>
          <a:ln/>
          <a:effectLst/>
        </p:spPr>
      </p:pic>
      <p:pic>
        <p:nvPicPr>
          <p:cNvPr id="58" name="Picture 57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 bwMode="auto">
          <a:xfrm>
            <a:off x="4301115" y="2523879"/>
            <a:ext cx="4429209" cy="2927861"/>
          </a:xfrm>
          <a:prstGeom prst="rect">
            <a:avLst/>
          </a:prstGeom>
          <a:noFill/>
          <a:ln/>
          <a:effectLst/>
        </p:spPr>
      </p:pic>
      <p:sp>
        <p:nvSpPr>
          <p:cNvPr id="56" name="TextBox 55"/>
          <p:cNvSpPr txBox="1"/>
          <p:nvPr/>
        </p:nvSpPr>
        <p:spPr>
          <a:xfrm>
            <a:off x="0" y="3666606"/>
            <a:ext cx="4312023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i="1" dirty="0" err="1" smtClean="0"/>
              <a:t>amort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2"/>
                </a:solidFill>
              </a:rPr>
              <a:t>Insert-After</a:t>
            </a:r>
            <a:r>
              <a:rPr lang="en-US" dirty="0" smtClean="0"/>
              <a:t>) =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O(1)</a:t>
            </a:r>
          </a:p>
          <a:p>
            <a:pPr algn="ctr"/>
            <a:r>
              <a:rPr lang="en-US" i="1" dirty="0" err="1" smtClean="0"/>
              <a:t>amort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2"/>
                </a:solidFill>
              </a:rPr>
              <a:t>Delete</a:t>
            </a:r>
            <a:r>
              <a:rPr lang="en-US" dirty="0" smtClean="0"/>
              <a:t>) =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O(1)</a:t>
            </a:r>
            <a:endParaRPr lang="he-IL" dirty="0" smtClean="0">
              <a:solidFill>
                <a:srgbClr val="FF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0" y="4742380"/>
            <a:ext cx="4312024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i="1" dirty="0" err="1" smtClean="0"/>
              <a:t>amort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2"/>
                </a:solidFill>
              </a:rPr>
              <a:t>Retrieve-Node(</a:t>
            </a:r>
            <a:r>
              <a:rPr lang="en-US" i="1" dirty="0" err="1" smtClean="0">
                <a:solidFill>
                  <a:schemeClr val="accent2"/>
                </a:solidFill>
              </a:rPr>
              <a:t>i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  <a:r>
              <a:rPr lang="en-US" dirty="0" smtClean="0"/>
              <a:t>) =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O(</a:t>
            </a:r>
            <a:r>
              <a:rPr lang="en-US" i="1" dirty="0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+1)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0" y="5889919"/>
            <a:ext cx="9144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solidFill>
                  <a:srgbClr val="009900"/>
                </a:solidFill>
                <a:sym typeface="Symbol"/>
              </a:rPr>
              <a:t>  </a:t>
            </a:r>
            <a:r>
              <a:rPr lang="en-US" dirty="0" smtClean="0">
                <a:solidFill>
                  <a:srgbClr val="009900"/>
                </a:solidFill>
              </a:rPr>
              <a:t>≡  Number of deleted items</a:t>
            </a:r>
            <a:endParaRPr lang="he-I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5" y="271039"/>
            <a:ext cx="9144000" cy="795443"/>
          </a:xfrm>
        </p:spPr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</a:rPr>
              <a:t>De-Amortization</a:t>
            </a:r>
            <a:endParaRPr lang="en-US" sz="4000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292041"/>
            <a:ext cx="9143999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/>
              <a:t>In </a:t>
            </a:r>
            <a:r>
              <a:rPr lang="en-US" sz="3200" dirty="0" smtClean="0">
                <a:solidFill>
                  <a:schemeClr val="accent2"/>
                </a:solidFill>
              </a:rPr>
              <a:t>some</a:t>
            </a:r>
            <a:r>
              <a:rPr lang="en-US" sz="3200" dirty="0" smtClean="0"/>
              <a:t> cases, but not all,</a:t>
            </a:r>
            <a:br>
              <a:rPr lang="en-US" sz="3200" dirty="0" smtClean="0"/>
            </a:br>
            <a:r>
              <a:rPr lang="en-US" sz="3200" dirty="0" smtClean="0">
                <a:solidFill>
                  <a:srgbClr val="FF0000"/>
                </a:solidFill>
              </a:rPr>
              <a:t>amortized bounds </a:t>
            </a:r>
            <a:r>
              <a:rPr lang="en-US" sz="3200" dirty="0" smtClean="0"/>
              <a:t>can be converted </a:t>
            </a:r>
            <a:br>
              <a:rPr lang="en-US" sz="3200" dirty="0" smtClean="0"/>
            </a:br>
            <a:r>
              <a:rPr lang="en-US" sz="3200" dirty="0" smtClean="0"/>
              <a:t>into </a:t>
            </a:r>
            <a:r>
              <a:rPr lang="en-US" sz="3200" dirty="0" smtClean="0">
                <a:solidFill>
                  <a:srgbClr val="009900"/>
                </a:solidFill>
              </a:rPr>
              <a:t>worst-case bounds </a:t>
            </a:r>
            <a:endParaRPr lang="he-IL" sz="3200" dirty="0">
              <a:solidFill>
                <a:srgbClr val="0099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60" y="3067106"/>
            <a:ext cx="9143999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For example, in </a:t>
            </a:r>
            <a:r>
              <a:rPr lang="en-US" dirty="0" smtClean="0">
                <a:solidFill>
                  <a:srgbClr val="7030A0"/>
                </a:solidFill>
              </a:rPr>
              <a:t>dynamic arrays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instead of leaving two tokens for future operations, </a:t>
            </a:r>
            <a:br>
              <a:rPr lang="en-US" dirty="0" smtClean="0"/>
            </a:br>
            <a:r>
              <a:rPr lang="en-US" dirty="0" smtClean="0"/>
              <a:t>we can actually move two elements</a:t>
            </a:r>
            <a:endParaRPr lang="he-IL" dirty="0">
              <a:solidFill>
                <a:srgbClr val="0099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55" y="4662871"/>
            <a:ext cx="9143999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Can we do something similar with</a:t>
            </a:r>
            <a:br>
              <a:rPr lang="en-US" dirty="0" smtClean="0"/>
            </a:br>
            <a:r>
              <a:rPr lang="en-US" dirty="0" smtClean="0">
                <a:solidFill>
                  <a:srgbClr val="C00000"/>
                </a:solidFill>
              </a:rPr>
              <a:t>lazy singly linked lists</a:t>
            </a:r>
            <a:r>
              <a:rPr lang="en-US" dirty="0" smtClean="0"/>
              <a:t>?</a:t>
            </a:r>
            <a:endParaRPr lang="he-IL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5" y="271039"/>
            <a:ext cx="9144000" cy="795443"/>
          </a:xfrm>
        </p:spPr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</a:rPr>
              <a:t>De-Amortized </a:t>
            </a:r>
            <a:r>
              <a:rPr lang="en-US" sz="4000" dirty="0" smtClean="0">
                <a:solidFill>
                  <a:schemeClr val="accent2"/>
                </a:solidFill>
              </a:rPr>
              <a:t>dynamic arrays</a:t>
            </a:r>
            <a:endParaRPr lang="en-US" sz="4000" dirty="0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707143" y="2217776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917210" y="2217776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119826" y="2217776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329892" y="2217776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536247" y="2217776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746313" y="2217776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948929" y="2217776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158996" y="2217776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040697" y="2218399"/>
            <a:ext cx="206354" cy="202547"/>
          </a:xfrm>
          <a:prstGeom prst="rect">
            <a:avLst/>
          </a:prstGeom>
          <a:solidFill>
            <a:srgbClr val="FFCC00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247666" y="2218399"/>
            <a:ext cx="206354" cy="202547"/>
          </a:xfrm>
          <a:prstGeom prst="rect">
            <a:avLst/>
          </a:prstGeom>
          <a:solidFill>
            <a:srgbClr val="FFCC00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454636" y="2218399"/>
            <a:ext cx="206354" cy="202547"/>
          </a:xfrm>
          <a:prstGeom prst="rect">
            <a:avLst/>
          </a:prstGeom>
          <a:solidFill>
            <a:srgbClr val="FFCC00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661605" y="2218399"/>
            <a:ext cx="206354" cy="202547"/>
          </a:xfrm>
          <a:prstGeom prst="rect">
            <a:avLst/>
          </a:prstGeom>
          <a:solidFill>
            <a:srgbClr val="FFCC00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871644" y="2218399"/>
            <a:ext cx="206354" cy="202547"/>
          </a:xfrm>
          <a:prstGeom prst="rect">
            <a:avLst/>
          </a:prstGeom>
          <a:solidFill>
            <a:srgbClr val="FFCC00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078613" y="2218399"/>
            <a:ext cx="206354" cy="202547"/>
          </a:xfrm>
          <a:prstGeom prst="rect">
            <a:avLst/>
          </a:prstGeom>
          <a:solidFill>
            <a:srgbClr val="FFCC00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285582" y="2218399"/>
            <a:ext cx="206354" cy="202547"/>
          </a:xfrm>
          <a:prstGeom prst="rect">
            <a:avLst/>
          </a:prstGeom>
          <a:solidFill>
            <a:srgbClr val="FFCC00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492550" y="2218399"/>
            <a:ext cx="206354" cy="202547"/>
          </a:xfrm>
          <a:prstGeom prst="rect">
            <a:avLst/>
          </a:prstGeom>
          <a:solidFill>
            <a:srgbClr val="FFCC00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 rot="16200000" flipH="1">
            <a:off x="3402981" y="2326847"/>
            <a:ext cx="601824" cy="6998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rot="5400000">
            <a:off x="2707409" y="2318445"/>
            <a:ext cx="324784" cy="2454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Rectangle 63"/>
          <p:cNvSpPr/>
          <p:nvPr/>
        </p:nvSpPr>
        <p:spPr bwMode="auto">
          <a:xfrm>
            <a:off x="3714577" y="2937032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924644" y="2937032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4127260" y="2937032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4337326" y="2937032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4543681" y="2937032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4753747" y="2937032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4956363" y="2937032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5166430" y="2937032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2048131" y="2937655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2255100" y="2937655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2462070" y="2937655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2669039" y="2937655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2879078" y="2937655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3086047" y="2937655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3293016" y="2937655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3499984" y="2937655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0" name="Straight Connector 79"/>
          <p:cNvCxnSpPr/>
          <p:nvPr/>
        </p:nvCxnSpPr>
        <p:spPr bwMode="auto">
          <a:xfrm rot="16200000" flipH="1">
            <a:off x="3399264" y="3046103"/>
            <a:ext cx="601824" cy="6998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/>
          <p:nvPr/>
        </p:nvCxnSpPr>
        <p:spPr bwMode="auto">
          <a:xfrm rot="5400000">
            <a:off x="2714843" y="3037701"/>
            <a:ext cx="324784" cy="2454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4" name="Rectangle 83"/>
          <p:cNvSpPr/>
          <p:nvPr/>
        </p:nvSpPr>
        <p:spPr bwMode="auto">
          <a:xfrm>
            <a:off x="7033861" y="2937032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7243928" y="2937032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7446544" y="2937032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7656610" y="2937032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7862965" y="2937032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8073031" y="2937032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8275647" y="2937032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8485714" y="2937032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5367415" y="2937655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5574384" y="2937655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5781354" y="2937655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5988323" y="2937655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6198362" y="2937655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6405331" y="2937655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6612300" y="2937655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6819268" y="2937655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0" name="Straight Connector 99"/>
          <p:cNvCxnSpPr/>
          <p:nvPr/>
        </p:nvCxnSpPr>
        <p:spPr bwMode="auto">
          <a:xfrm rot="16200000" flipH="1">
            <a:off x="6718548" y="3046103"/>
            <a:ext cx="601824" cy="6998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/>
          <p:nvPr/>
        </p:nvCxnSpPr>
        <p:spPr bwMode="auto">
          <a:xfrm rot="5400000">
            <a:off x="6034127" y="3037701"/>
            <a:ext cx="324784" cy="2454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Rectangle 102"/>
          <p:cNvSpPr/>
          <p:nvPr/>
        </p:nvSpPr>
        <p:spPr bwMode="auto">
          <a:xfrm>
            <a:off x="2053078" y="1611893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2263145" y="1611893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2465761" y="1611893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2675827" y="1611893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2882182" y="1611893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3092248" y="1611893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3294864" y="1611893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3504931" y="1611893"/>
            <a:ext cx="206354" cy="20254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367984" y="2079475"/>
            <a:ext cx="157232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err="1" smtClean="0"/>
              <a:t>L.medium</a:t>
            </a:r>
            <a:endParaRPr lang="he-IL" sz="2400" dirty="0"/>
          </a:p>
        </p:txBody>
      </p:sp>
      <p:sp>
        <p:nvSpPr>
          <p:cNvPr id="124" name="TextBox 123"/>
          <p:cNvSpPr txBox="1"/>
          <p:nvPr/>
        </p:nvSpPr>
        <p:spPr>
          <a:xfrm>
            <a:off x="367984" y="2789436"/>
            <a:ext cx="157232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err="1" smtClean="0"/>
              <a:t>L.large</a:t>
            </a:r>
            <a:endParaRPr lang="he-IL" sz="2400" dirty="0"/>
          </a:p>
        </p:txBody>
      </p:sp>
      <p:sp>
        <p:nvSpPr>
          <p:cNvPr id="125" name="TextBox 124"/>
          <p:cNvSpPr txBox="1"/>
          <p:nvPr/>
        </p:nvSpPr>
        <p:spPr>
          <a:xfrm>
            <a:off x="367984" y="1425270"/>
            <a:ext cx="157232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err="1" smtClean="0"/>
              <a:t>L.small</a:t>
            </a:r>
            <a:endParaRPr lang="he-IL" sz="2400" dirty="0"/>
          </a:p>
        </p:txBody>
      </p:sp>
      <p:sp>
        <p:nvSpPr>
          <p:cNvPr id="126" name="TextBox 125"/>
          <p:cNvSpPr txBox="1"/>
          <p:nvPr/>
        </p:nvSpPr>
        <p:spPr>
          <a:xfrm>
            <a:off x="0" y="3644354"/>
            <a:ext cx="91440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i="1" dirty="0" err="1" smtClean="0">
                <a:solidFill>
                  <a:schemeClr val="accent2"/>
                </a:solidFill>
              </a:rPr>
              <a:t>L.medium</a:t>
            </a:r>
            <a:r>
              <a:rPr lang="en-US" sz="3200" dirty="0" smtClean="0"/>
              <a:t> is always up to date</a:t>
            </a:r>
            <a:endParaRPr lang="he-IL" sz="3200" dirty="0"/>
          </a:p>
        </p:txBody>
      </p:sp>
      <p:sp>
        <p:nvSpPr>
          <p:cNvPr id="113" name="TextBox 112"/>
          <p:cNvSpPr txBox="1"/>
          <p:nvPr/>
        </p:nvSpPr>
        <p:spPr>
          <a:xfrm>
            <a:off x="8461" y="4220104"/>
            <a:ext cx="91440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/>
              <a:t>If</a:t>
            </a:r>
            <a:r>
              <a:rPr lang="en-US" sz="3200" i="1" dirty="0" smtClean="0">
                <a:solidFill>
                  <a:schemeClr val="accent2"/>
                </a:solidFill>
              </a:rPr>
              <a:t> </a:t>
            </a:r>
            <a:r>
              <a:rPr lang="en-US" sz="3200" i="1" dirty="0" err="1" smtClean="0">
                <a:solidFill>
                  <a:schemeClr val="accent2"/>
                </a:solidFill>
              </a:rPr>
              <a:t>L.medium</a:t>
            </a:r>
            <a:r>
              <a:rPr lang="en-US" sz="3200" i="1" dirty="0" smtClean="0">
                <a:solidFill>
                  <a:schemeClr val="accent2"/>
                </a:solidFill>
              </a:rPr>
              <a:t> </a:t>
            </a:r>
            <a:r>
              <a:rPr lang="en-US" sz="3200" dirty="0" smtClean="0"/>
              <a:t>is full then </a:t>
            </a:r>
            <a:r>
              <a:rPr lang="en-US" sz="3200" i="1" dirty="0" err="1" smtClean="0">
                <a:solidFill>
                  <a:schemeClr val="accent2"/>
                </a:solidFill>
              </a:rPr>
              <a:t>L.large</a:t>
            </a:r>
            <a:r>
              <a:rPr lang="en-US" sz="3200" i="1" dirty="0" smtClean="0">
                <a:solidFill>
                  <a:schemeClr val="accent2"/>
                </a:solidFill>
              </a:rPr>
              <a:t> </a:t>
            </a:r>
            <a:r>
              <a:rPr lang="en-US" sz="3200" dirty="0" smtClean="0"/>
              <a:t>is up </a:t>
            </a:r>
            <a:r>
              <a:rPr lang="en-US" sz="3200" dirty="0" smtClean="0"/>
              <a:t>to date</a:t>
            </a:r>
            <a:endParaRPr lang="he-IL" sz="3200" dirty="0"/>
          </a:p>
        </p:txBody>
      </p:sp>
      <p:sp>
        <p:nvSpPr>
          <p:cNvPr id="114" name="TextBox 113"/>
          <p:cNvSpPr txBox="1"/>
          <p:nvPr/>
        </p:nvSpPr>
        <p:spPr>
          <a:xfrm>
            <a:off x="8455" y="4821255"/>
            <a:ext cx="91440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/>
              <a:t>If</a:t>
            </a:r>
            <a:r>
              <a:rPr lang="en-US" sz="3200" i="1" dirty="0" smtClean="0">
                <a:solidFill>
                  <a:schemeClr val="accent2"/>
                </a:solidFill>
              </a:rPr>
              <a:t> </a:t>
            </a:r>
            <a:r>
              <a:rPr lang="en-US" sz="3200" i="1" dirty="0" err="1" smtClean="0">
                <a:solidFill>
                  <a:schemeClr val="accent2"/>
                </a:solidFill>
              </a:rPr>
              <a:t>L.medium</a:t>
            </a:r>
            <a:r>
              <a:rPr lang="en-US" sz="3200" i="1" dirty="0" smtClean="0">
                <a:solidFill>
                  <a:schemeClr val="accent2"/>
                </a:solidFill>
              </a:rPr>
              <a:t> </a:t>
            </a:r>
            <a:r>
              <a:rPr lang="en-US" sz="3200" dirty="0" smtClean="0"/>
              <a:t>is ¼ full then </a:t>
            </a:r>
            <a:r>
              <a:rPr lang="en-US" sz="3200" i="1" dirty="0" err="1" smtClean="0">
                <a:solidFill>
                  <a:schemeClr val="accent2"/>
                </a:solidFill>
              </a:rPr>
              <a:t>L.small</a:t>
            </a:r>
            <a:r>
              <a:rPr lang="en-US" sz="3200" i="1" dirty="0" smtClean="0">
                <a:solidFill>
                  <a:schemeClr val="accent2"/>
                </a:solidFill>
              </a:rPr>
              <a:t> </a:t>
            </a:r>
            <a:r>
              <a:rPr lang="en-US" sz="3200" dirty="0" smtClean="0"/>
              <a:t>is up </a:t>
            </a:r>
            <a:r>
              <a:rPr lang="en-US" sz="3200" dirty="0" smtClean="0"/>
              <a:t>to date</a:t>
            </a:r>
            <a:endParaRPr lang="he-IL" sz="3200" dirty="0"/>
          </a:p>
        </p:txBody>
      </p:sp>
      <p:sp>
        <p:nvSpPr>
          <p:cNvPr id="115" name="TextBox 114"/>
          <p:cNvSpPr txBox="1"/>
          <p:nvPr/>
        </p:nvSpPr>
        <p:spPr>
          <a:xfrm>
            <a:off x="8449" y="5540944"/>
            <a:ext cx="91440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/>
              <a:t>Updates may need to be performed on all three lists</a:t>
            </a:r>
            <a:endParaRPr lang="he-IL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4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7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1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6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6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6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26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8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28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9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9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0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0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1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1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2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32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/>
      <p:bldP spid="113" grpId="0"/>
      <p:bldP spid="114" grpId="0"/>
      <p:bldP spid="1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5" y="504129"/>
            <a:ext cx="9144000" cy="795443"/>
          </a:xfrm>
        </p:spPr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</a:rPr>
              <a:t>Amortized </a:t>
            </a:r>
            <a:r>
              <a:rPr lang="en-US" sz="4000" dirty="0" smtClean="0">
                <a:solidFill>
                  <a:schemeClr val="tx1"/>
                </a:solidFill>
              </a:rPr>
              <a:t>vs.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smtClean="0">
                <a:solidFill>
                  <a:schemeClr val="accent2"/>
                </a:solidFill>
              </a:rPr>
              <a:t>Worst-case</a:t>
            </a:r>
            <a:endParaRPr lang="en-US" sz="4000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569956"/>
            <a:ext cx="9143999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Amortization </a:t>
            </a:r>
            <a:r>
              <a:rPr lang="en-US" sz="3600" dirty="0" smtClean="0"/>
              <a:t>gives </a:t>
            </a:r>
            <a:r>
              <a:rPr lang="en-US" sz="3600" dirty="0" smtClean="0">
                <a:solidFill>
                  <a:schemeClr val="accent2"/>
                </a:solidFill>
              </a:rPr>
              <a:t>worst-case</a:t>
            </a:r>
            <a:r>
              <a:rPr lang="en-US" sz="3600" dirty="0" smtClean="0"/>
              <a:t> bounds </a:t>
            </a:r>
            <a:br>
              <a:rPr lang="en-US" sz="3600" dirty="0" smtClean="0"/>
            </a:br>
            <a:r>
              <a:rPr lang="en-US" sz="3600" dirty="0" smtClean="0"/>
              <a:t>for a </a:t>
            </a:r>
            <a:r>
              <a:rPr lang="en-US" sz="3600" dirty="0" smtClean="0">
                <a:solidFill>
                  <a:srgbClr val="009900"/>
                </a:solidFill>
              </a:rPr>
              <a:t>whole sequence </a:t>
            </a:r>
            <a:r>
              <a:rPr lang="en-US" sz="3600" dirty="0" smtClean="0"/>
              <a:t>of operations</a:t>
            </a:r>
            <a:endParaRPr lang="he-IL" dirty="0">
              <a:solidFill>
                <a:srgbClr val="0099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60" y="3076071"/>
            <a:ext cx="914399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/>
              <a:t>In many cases, this is what we really care about</a:t>
            </a:r>
            <a:endParaRPr lang="he-IL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8955" y="4017391"/>
            <a:ext cx="9143999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/>
              <a:t>In some cases, such as </a:t>
            </a:r>
            <a:r>
              <a:rPr lang="en-US" sz="3200" dirty="0" smtClean="0">
                <a:solidFill>
                  <a:srgbClr val="C00000"/>
                </a:solidFill>
              </a:rPr>
              <a:t>real-time</a:t>
            </a:r>
            <a:r>
              <a:rPr lang="en-US" sz="3200" dirty="0" smtClean="0"/>
              <a:t> applications,</a:t>
            </a:r>
            <a:br>
              <a:rPr lang="en-US" sz="3200" dirty="0" smtClean="0"/>
            </a:br>
            <a:r>
              <a:rPr lang="en-US" sz="3200" dirty="0" smtClean="0"/>
              <a:t>we need each </a:t>
            </a:r>
            <a:r>
              <a:rPr lang="en-US" sz="3200" dirty="0" smtClean="0">
                <a:solidFill>
                  <a:srgbClr val="7030A0"/>
                </a:solidFill>
              </a:rPr>
              <a:t>individual</a:t>
            </a:r>
            <a:r>
              <a:rPr lang="en-US" sz="3200" dirty="0" smtClean="0"/>
              <a:t> operation to be fast</a:t>
            </a:r>
            <a:endParaRPr lang="he-IL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7915" y="5075256"/>
            <a:ext cx="914399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/>
              <a:t>In such cases, amortization is not good enough</a:t>
            </a:r>
            <a:endParaRPr lang="he-IL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93737" y="444656"/>
            <a:ext cx="7772400" cy="1091284"/>
          </a:xfrm>
        </p:spPr>
        <p:txBody>
          <a:bodyPr/>
          <a:lstStyle/>
          <a:p>
            <a:r>
              <a:rPr lang="da-DK" sz="5400" dirty="0">
                <a:solidFill>
                  <a:srgbClr val="FF0000"/>
                </a:solidFill>
              </a:rPr>
              <a:t/>
            </a:r>
            <a:br>
              <a:rPr lang="da-DK" sz="5400" dirty="0">
                <a:solidFill>
                  <a:srgbClr val="FF0000"/>
                </a:solidFill>
              </a:rPr>
            </a:br>
            <a:r>
              <a:rPr lang="da-DK" sz="5400" dirty="0" smtClean="0">
                <a:solidFill>
                  <a:srgbClr val="FF0000"/>
                </a:solidFill>
              </a:rPr>
              <a:t>A ferry tale </a:t>
            </a:r>
            <a:r>
              <a:rPr lang="da-DK" sz="4000" dirty="0" smtClean="0">
                <a:solidFill>
                  <a:schemeClr val="tx1"/>
                </a:solidFill>
              </a:rPr>
              <a:t>(Chapter 2)</a:t>
            </a:r>
            <a:r>
              <a:rPr lang="da-DK" sz="5400" dirty="0">
                <a:solidFill>
                  <a:srgbClr val="FF0000"/>
                </a:solidFill>
              </a:rPr>
              <a:t/>
            </a:r>
            <a:br>
              <a:rPr lang="da-DK" sz="5400" dirty="0">
                <a:solidFill>
                  <a:srgbClr val="FF0000"/>
                </a:solidFill>
              </a:rPr>
            </a:b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-17930" y="1828792"/>
            <a:ext cx="3173506" cy="4087906"/>
          </a:xfrm>
          <a:prstGeom prst="rect">
            <a:avLst/>
          </a:prstGeom>
          <a:solidFill>
            <a:schemeClr val="folHlink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714545" y="1828770"/>
            <a:ext cx="1380565" cy="13716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09685" y="3429637"/>
            <a:ext cx="527124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i="1" dirty="0" err="1" smtClean="0"/>
              <a:t>amort</a:t>
            </a:r>
            <a:r>
              <a:rPr lang="en-US" sz="2400" dirty="0" smtClean="0"/>
              <a:t>(IN) = 1    </a:t>
            </a:r>
            <a:r>
              <a:rPr lang="en-US" sz="2400" i="1" dirty="0" err="1" smtClean="0"/>
              <a:t>amort</a:t>
            </a:r>
            <a:r>
              <a:rPr lang="en-US" sz="2400" dirty="0" smtClean="0"/>
              <a:t>(OUT) = 1</a:t>
            </a:r>
            <a:endParaRPr lang="he-IL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3509685" y="3922691"/>
            <a:ext cx="527124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i="1" dirty="0" err="1" smtClean="0"/>
              <a:t>amort</a:t>
            </a:r>
            <a:r>
              <a:rPr lang="en-US" sz="2400" dirty="0" smtClean="0"/>
              <a:t>(IN) = 2    </a:t>
            </a:r>
            <a:r>
              <a:rPr lang="en-US" sz="2400" i="1" dirty="0" err="1" smtClean="0"/>
              <a:t>amort</a:t>
            </a:r>
            <a:r>
              <a:rPr lang="en-US" sz="2400" dirty="0" smtClean="0"/>
              <a:t>(OUT) = 0</a:t>
            </a:r>
            <a:endParaRPr lang="he-IL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3509685" y="4415744"/>
            <a:ext cx="527124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i="1" dirty="0" err="1" smtClean="0"/>
              <a:t>amort</a:t>
            </a:r>
            <a:r>
              <a:rPr lang="en-US" sz="2400" dirty="0" smtClean="0"/>
              <a:t>(IN) = 3    </a:t>
            </a:r>
            <a:r>
              <a:rPr lang="en-US" sz="2400" i="1" dirty="0" err="1" smtClean="0"/>
              <a:t>amort</a:t>
            </a:r>
            <a:r>
              <a:rPr lang="en-US" sz="2400" dirty="0" smtClean="0"/>
              <a:t>(OUT) = −1</a:t>
            </a:r>
            <a:endParaRPr lang="he-IL" sz="2400" dirty="0"/>
          </a:p>
        </p:txBody>
      </p:sp>
      <p:pic>
        <p:nvPicPr>
          <p:cNvPr id="27" name="Picture 26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 bwMode="auto">
          <a:xfrm>
            <a:off x="3702974" y="5153928"/>
            <a:ext cx="4805855" cy="550372"/>
          </a:xfrm>
          <a:prstGeom prst="rect">
            <a:avLst/>
          </a:prstGeom>
          <a:noFill/>
          <a:ln/>
          <a:effectLst/>
        </p:spPr>
      </p:pic>
      <p:sp>
        <p:nvSpPr>
          <p:cNvPr id="17" name="TextBox 16"/>
          <p:cNvSpPr txBox="1"/>
          <p:nvPr/>
        </p:nvSpPr>
        <p:spPr>
          <a:xfrm>
            <a:off x="4159612" y="2703484"/>
            <a:ext cx="209774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/>
              <a:t>Suppose</a:t>
            </a:r>
            <a:r>
              <a:rPr lang="en-US" sz="2400" i="1" dirty="0" smtClean="0"/>
              <a:t> </a:t>
            </a:r>
            <a:r>
              <a:rPr lang="en-US" sz="2400" dirty="0" smtClean="0"/>
              <a:t>C=8</a:t>
            </a:r>
            <a:endParaRPr lang="he-IL" sz="24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5541270" y="2023898"/>
            <a:ext cx="275138" cy="270062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821360" y="2023898"/>
            <a:ext cx="275138" cy="270062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091513" y="2023898"/>
            <a:ext cx="275138" cy="270062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371603" y="2023898"/>
            <a:ext cx="275138" cy="270062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541270" y="2283883"/>
            <a:ext cx="275138" cy="270062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821359" y="2283883"/>
            <a:ext cx="275138" cy="270062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091513" y="2283883"/>
            <a:ext cx="275138" cy="270062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371603" y="2283883"/>
            <a:ext cx="275138" cy="270062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402100" y="5921859"/>
            <a:ext cx="527124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/>
              <a:t>Assuming the island is initially empty</a:t>
            </a:r>
            <a:endParaRPr lang="he-I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5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5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5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9" grpId="0"/>
      <p:bldP spid="24" grpId="0"/>
      <p:bldP spid="17" grpId="0"/>
      <p:bldP spid="18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28" grpId="0" animBg="1"/>
      <p:bldP spid="29" grpId="0" animBg="1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5" y="64093"/>
            <a:ext cx="9144000" cy="1143000"/>
          </a:xfrm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Implementing</a:t>
            </a:r>
            <a:r>
              <a:rPr lang="en-US" sz="4000" dirty="0" smtClean="0">
                <a:solidFill>
                  <a:srgbClr val="33CC33"/>
                </a:solidFill>
              </a:rPr>
              <a:t> lists </a:t>
            </a:r>
            <a:r>
              <a:rPr lang="en-US" sz="4000" dirty="0" smtClean="0">
                <a:solidFill>
                  <a:schemeClr val="tx1"/>
                </a:solidFill>
              </a:rPr>
              <a:t>using</a:t>
            </a:r>
            <a:r>
              <a:rPr lang="en-US" sz="4000" dirty="0" smtClean="0">
                <a:solidFill>
                  <a:srgbClr val="33CC33"/>
                </a:solidFill>
              </a:rPr>
              <a:t> </a:t>
            </a:r>
            <a:br>
              <a:rPr lang="en-US" sz="4000" dirty="0" smtClean="0">
                <a:solidFill>
                  <a:srgbClr val="33CC33"/>
                </a:solidFill>
              </a:rPr>
            </a:br>
            <a:r>
              <a:rPr lang="en-US" sz="4000" dirty="0" smtClean="0">
                <a:solidFill>
                  <a:schemeClr val="accent2"/>
                </a:solidFill>
              </a:rPr>
              <a:t>(circular) arrays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with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resizing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606387" y="2182507"/>
            <a:ext cx="1359244" cy="370702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606387" y="2553209"/>
            <a:ext cx="1359244" cy="370702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606387" y="2923911"/>
            <a:ext cx="1359244" cy="370702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75041" y="1497557"/>
            <a:ext cx="53134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i="1" dirty="0" smtClean="0"/>
              <a:t>L</a:t>
            </a:r>
            <a:endParaRPr lang="he-IL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494268" y="2125211"/>
            <a:ext cx="11986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i="1" dirty="0" smtClean="0"/>
              <a:t>array</a:t>
            </a:r>
            <a:endParaRPr lang="he-IL" sz="24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481911" y="2483729"/>
            <a:ext cx="11986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i="1" dirty="0" err="1" smtClean="0"/>
              <a:t>maxlen</a:t>
            </a:r>
            <a:endParaRPr lang="he-IL" sz="24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486027" y="2857662"/>
            <a:ext cx="11986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i="1" dirty="0" smtClean="0"/>
              <a:t>length</a:t>
            </a:r>
            <a:endParaRPr lang="he-IL" sz="2400" i="1" dirty="0"/>
          </a:p>
        </p:txBody>
      </p:sp>
      <p:sp>
        <p:nvSpPr>
          <p:cNvPr id="16" name="Rectangle 15"/>
          <p:cNvSpPr/>
          <p:nvPr/>
        </p:nvSpPr>
        <p:spPr>
          <a:xfrm>
            <a:off x="4003547" y="2235992"/>
            <a:ext cx="5437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</a:rPr>
              <a:t>a</a:t>
            </a:r>
            <a:r>
              <a:rPr lang="en-US" i="1" baseline="-25000" dirty="0" smtClean="0">
                <a:solidFill>
                  <a:schemeClr val="accent6"/>
                </a:solidFill>
              </a:rPr>
              <a:t>0</a:t>
            </a:r>
            <a:r>
              <a:rPr lang="en-US" baseline="-25000" dirty="0" smtClean="0">
                <a:solidFill>
                  <a:schemeClr val="accent6"/>
                </a:solidFill>
              </a:rPr>
              <a:t> </a:t>
            </a:r>
            <a:endParaRPr lang="he-IL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3884154" y="2182506"/>
            <a:ext cx="687846" cy="675155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572000" y="2182506"/>
            <a:ext cx="687846" cy="675155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259846" y="2182507"/>
            <a:ext cx="687846" cy="675155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947692" y="2182507"/>
            <a:ext cx="687846" cy="675155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635538" y="2182507"/>
            <a:ext cx="687846" cy="675155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998967" y="2182506"/>
            <a:ext cx="687846" cy="675155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699686" y="2235992"/>
            <a:ext cx="5437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</a:rPr>
              <a:t>a</a:t>
            </a:r>
            <a:r>
              <a:rPr lang="en-US" i="1" baseline="-25000" dirty="0" smtClean="0">
                <a:solidFill>
                  <a:schemeClr val="accent6"/>
                </a:solidFill>
              </a:rPr>
              <a:t>1</a:t>
            </a:r>
            <a:r>
              <a:rPr lang="en-US" baseline="-25000" dirty="0" smtClean="0">
                <a:solidFill>
                  <a:schemeClr val="accent6"/>
                </a:solidFill>
              </a:rPr>
              <a:t> </a:t>
            </a:r>
            <a:endParaRPr lang="he-IL" dirty="0"/>
          </a:p>
        </p:txBody>
      </p:sp>
      <p:sp>
        <p:nvSpPr>
          <p:cNvPr id="27" name="Rectangle 26"/>
          <p:cNvSpPr/>
          <p:nvPr/>
        </p:nvSpPr>
        <p:spPr>
          <a:xfrm>
            <a:off x="5259846" y="2235992"/>
            <a:ext cx="5437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</a:rPr>
              <a:t>…</a:t>
            </a:r>
            <a:r>
              <a:rPr lang="en-US" baseline="-25000" dirty="0" smtClean="0">
                <a:solidFill>
                  <a:schemeClr val="accent6"/>
                </a:solidFill>
              </a:rPr>
              <a:t> </a:t>
            </a:r>
            <a:endParaRPr lang="he-IL" dirty="0"/>
          </a:p>
        </p:txBody>
      </p:sp>
      <p:sp>
        <p:nvSpPr>
          <p:cNvPr id="28" name="Rectangle 27"/>
          <p:cNvSpPr/>
          <p:nvPr/>
        </p:nvSpPr>
        <p:spPr>
          <a:xfrm>
            <a:off x="7942548" y="2215273"/>
            <a:ext cx="8402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</a:rPr>
              <a:t>a</a:t>
            </a:r>
            <a:r>
              <a:rPr lang="en-US" i="1" baseline="-25000" dirty="0" smtClean="0">
                <a:solidFill>
                  <a:schemeClr val="accent6"/>
                </a:solidFill>
              </a:rPr>
              <a:t>M−</a:t>
            </a:r>
            <a:r>
              <a:rPr lang="en-US" baseline="-25000" dirty="0" smtClean="0">
                <a:solidFill>
                  <a:schemeClr val="accent6"/>
                </a:solidFill>
              </a:rPr>
              <a:t>1 </a:t>
            </a:r>
            <a:endParaRPr lang="he-IL" dirty="0"/>
          </a:p>
        </p:txBody>
      </p:sp>
      <p:sp>
        <p:nvSpPr>
          <p:cNvPr id="29" name="Rectangle 28"/>
          <p:cNvSpPr/>
          <p:nvPr/>
        </p:nvSpPr>
        <p:spPr bwMode="auto">
          <a:xfrm>
            <a:off x="7319289" y="2186623"/>
            <a:ext cx="687846" cy="675155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870012" y="2832947"/>
            <a:ext cx="8402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 smtClean="0">
                <a:solidFill>
                  <a:schemeClr val="accent6"/>
                </a:solidFill>
              </a:rPr>
              <a:t>M</a:t>
            </a:r>
            <a:endParaRPr lang="he-IL" dirty="0"/>
          </a:p>
        </p:txBody>
      </p:sp>
      <p:sp>
        <p:nvSpPr>
          <p:cNvPr id="31" name="Rectangle 30"/>
          <p:cNvSpPr/>
          <p:nvPr/>
        </p:nvSpPr>
        <p:spPr>
          <a:xfrm>
            <a:off x="1878232" y="2486841"/>
            <a:ext cx="8402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 smtClean="0">
                <a:solidFill>
                  <a:schemeClr val="accent6"/>
                </a:solidFill>
              </a:rPr>
              <a:t>M</a:t>
            </a:r>
            <a:endParaRPr lang="he-IL" dirty="0"/>
          </a:p>
        </p:txBody>
      </p:sp>
      <p:cxnSp>
        <p:nvCxnSpPr>
          <p:cNvPr id="33" name="Curved Connector 32"/>
          <p:cNvCxnSpPr>
            <a:endCxn id="17" idx="1"/>
          </p:cNvCxnSpPr>
          <p:nvPr/>
        </p:nvCxnSpPr>
        <p:spPr bwMode="auto">
          <a:xfrm>
            <a:off x="2273639" y="2357967"/>
            <a:ext cx="1610515" cy="162117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34" name="Curved Connector 33"/>
          <p:cNvCxnSpPr>
            <a:stCxn id="11" idx="3"/>
            <a:endCxn id="6" idx="0"/>
          </p:cNvCxnSpPr>
          <p:nvPr/>
        </p:nvCxnSpPr>
        <p:spPr bwMode="auto">
          <a:xfrm>
            <a:off x="1606387" y="1759167"/>
            <a:ext cx="679622" cy="423340"/>
          </a:xfrm>
          <a:prstGeom prst="curvedConnector2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38" name="Right Brace 37"/>
          <p:cNvSpPr/>
          <p:nvPr/>
        </p:nvSpPr>
        <p:spPr bwMode="auto">
          <a:xfrm rot="5400000">
            <a:off x="6063249" y="839556"/>
            <a:ext cx="440366" cy="4806766"/>
          </a:xfrm>
          <a:prstGeom prst="rightBrace">
            <a:avLst>
              <a:gd name="adj1" fmla="val 8333"/>
              <a:gd name="adj2" fmla="val 50000"/>
            </a:avLst>
          </a:prstGeom>
          <a:noFill/>
          <a:ln w="31750" cap="flat" cmpd="sng" algn="ctr">
            <a:solidFill>
              <a:schemeClr val="tx1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211824" y="3174830"/>
            <a:ext cx="8402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 smtClean="0">
                <a:solidFill>
                  <a:schemeClr val="accent6"/>
                </a:solidFill>
              </a:rPr>
              <a:t>M</a:t>
            </a:r>
            <a:endParaRPr lang="he-IL" dirty="0"/>
          </a:p>
        </p:txBody>
      </p:sp>
      <p:sp>
        <p:nvSpPr>
          <p:cNvPr id="40" name="Right Brace 39"/>
          <p:cNvSpPr/>
          <p:nvPr/>
        </p:nvSpPr>
        <p:spPr bwMode="auto">
          <a:xfrm rot="16200000" flipV="1">
            <a:off x="6017146" y="-577762"/>
            <a:ext cx="523221" cy="4797423"/>
          </a:xfrm>
          <a:prstGeom prst="rightBrace">
            <a:avLst>
              <a:gd name="adj1" fmla="val 8333"/>
              <a:gd name="adj2" fmla="val 50359"/>
            </a:avLst>
          </a:prstGeom>
          <a:noFill/>
          <a:ln w="31750" cap="flat" cmpd="sng" algn="ctr">
            <a:solidFill>
              <a:schemeClr val="tx1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001208" y="1283476"/>
            <a:ext cx="1263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 smtClean="0">
                <a:solidFill>
                  <a:schemeClr val="accent6"/>
                </a:solidFill>
              </a:rPr>
              <a:t>n=M</a:t>
            </a:r>
            <a:endParaRPr lang="he-IL" dirty="0"/>
          </a:p>
        </p:txBody>
      </p:sp>
      <p:sp>
        <p:nvSpPr>
          <p:cNvPr id="45" name="TextBox 44"/>
          <p:cNvSpPr txBox="1"/>
          <p:nvPr/>
        </p:nvSpPr>
        <p:spPr>
          <a:xfrm>
            <a:off x="-11542" y="3815110"/>
            <a:ext cx="9143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What do we do when the array is full? </a:t>
            </a:r>
            <a:endParaRPr lang="he-IL" dirty="0"/>
          </a:p>
        </p:txBody>
      </p:sp>
      <p:sp>
        <p:nvSpPr>
          <p:cNvPr id="37" name="TextBox 36"/>
          <p:cNvSpPr txBox="1"/>
          <p:nvPr/>
        </p:nvSpPr>
        <p:spPr>
          <a:xfrm>
            <a:off x="-11542" y="4372389"/>
            <a:ext cx="9143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We cannot </a:t>
            </a:r>
            <a:r>
              <a:rPr lang="en-US" dirty="0" smtClean="0">
                <a:solidFill>
                  <a:srgbClr val="7030A0"/>
                </a:solidFill>
              </a:rPr>
              <a:t>extend</a:t>
            </a:r>
            <a:r>
              <a:rPr lang="en-US" dirty="0" smtClean="0"/>
              <a:t> the array</a:t>
            </a:r>
            <a:endParaRPr lang="he-IL" dirty="0"/>
          </a:p>
        </p:txBody>
      </p:sp>
      <p:sp>
        <p:nvSpPr>
          <p:cNvPr id="50" name="TextBox 49"/>
          <p:cNvSpPr txBox="1"/>
          <p:nvPr/>
        </p:nvSpPr>
        <p:spPr>
          <a:xfrm>
            <a:off x="-5446" y="4929668"/>
            <a:ext cx="9143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Allocate a larger array and </a:t>
            </a:r>
            <a:r>
              <a:rPr lang="en-US" dirty="0" smtClean="0">
                <a:solidFill>
                  <a:srgbClr val="FF0000"/>
                </a:solidFill>
              </a:rPr>
              <a:t>copy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0" y="5486947"/>
            <a:ext cx="9143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What should be the size of the new array?</a:t>
            </a:r>
            <a:endParaRPr lang="he-I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37" grpId="0"/>
      <p:bldP spid="50" grpId="0"/>
      <p:bldP spid="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5" y="64093"/>
            <a:ext cx="9144000" cy="1143000"/>
          </a:xfrm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Implementing</a:t>
            </a:r>
            <a:r>
              <a:rPr lang="en-US" sz="4000" dirty="0" smtClean="0">
                <a:solidFill>
                  <a:srgbClr val="33CC33"/>
                </a:solidFill>
              </a:rPr>
              <a:t> lists </a:t>
            </a:r>
            <a:r>
              <a:rPr lang="en-US" sz="4000" dirty="0" smtClean="0">
                <a:solidFill>
                  <a:schemeClr val="tx1"/>
                </a:solidFill>
              </a:rPr>
              <a:t>using</a:t>
            </a:r>
            <a:r>
              <a:rPr lang="en-US" sz="4000" dirty="0" smtClean="0">
                <a:solidFill>
                  <a:srgbClr val="33CC33"/>
                </a:solidFill>
              </a:rPr>
              <a:t> </a:t>
            </a:r>
            <a:br>
              <a:rPr lang="en-US" sz="4000" dirty="0" smtClean="0">
                <a:solidFill>
                  <a:srgbClr val="33CC33"/>
                </a:solidFill>
              </a:rPr>
            </a:br>
            <a:r>
              <a:rPr lang="en-US" sz="4000" dirty="0" smtClean="0">
                <a:solidFill>
                  <a:schemeClr val="accent2"/>
                </a:solidFill>
              </a:rPr>
              <a:t>(circular) arrays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with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resizing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606387" y="2182507"/>
            <a:ext cx="1359244" cy="370702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606387" y="2553209"/>
            <a:ext cx="1359244" cy="370702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606387" y="2923911"/>
            <a:ext cx="1359244" cy="370702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75041" y="1497557"/>
            <a:ext cx="53134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i="1" dirty="0" smtClean="0"/>
              <a:t>L</a:t>
            </a:r>
            <a:endParaRPr lang="he-IL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494268" y="2125211"/>
            <a:ext cx="11986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i="1" dirty="0" smtClean="0"/>
              <a:t>array</a:t>
            </a:r>
            <a:endParaRPr lang="he-IL" sz="24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481911" y="2483729"/>
            <a:ext cx="11986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i="1" dirty="0" err="1" smtClean="0"/>
              <a:t>maxlen</a:t>
            </a:r>
            <a:endParaRPr lang="he-IL" sz="24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486027" y="2857662"/>
            <a:ext cx="11986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i="1" dirty="0" smtClean="0"/>
              <a:t>length</a:t>
            </a:r>
            <a:endParaRPr lang="he-IL" sz="2400" i="1" dirty="0"/>
          </a:p>
        </p:txBody>
      </p:sp>
      <p:sp>
        <p:nvSpPr>
          <p:cNvPr id="16" name="Rectangle 15"/>
          <p:cNvSpPr/>
          <p:nvPr/>
        </p:nvSpPr>
        <p:spPr>
          <a:xfrm>
            <a:off x="4003547" y="2235992"/>
            <a:ext cx="5437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</a:rPr>
              <a:t>a</a:t>
            </a:r>
            <a:r>
              <a:rPr lang="en-US" i="1" baseline="-25000" dirty="0" smtClean="0">
                <a:solidFill>
                  <a:schemeClr val="accent6"/>
                </a:solidFill>
              </a:rPr>
              <a:t>0</a:t>
            </a:r>
            <a:r>
              <a:rPr lang="en-US" baseline="-25000" dirty="0" smtClean="0">
                <a:solidFill>
                  <a:schemeClr val="accent6"/>
                </a:solidFill>
              </a:rPr>
              <a:t> </a:t>
            </a:r>
            <a:endParaRPr lang="he-IL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3884154" y="2182506"/>
            <a:ext cx="687846" cy="675155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572000" y="2182506"/>
            <a:ext cx="687846" cy="675155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259846" y="2182507"/>
            <a:ext cx="687846" cy="675155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947692" y="2182507"/>
            <a:ext cx="687846" cy="675155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635538" y="2182507"/>
            <a:ext cx="687846" cy="675155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998967" y="2182506"/>
            <a:ext cx="687846" cy="675155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699686" y="2235992"/>
            <a:ext cx="5437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</a:rPr>
              <a:t>a</a:t>
            </a:r>
            <a:r>
              <a:rPr lang="en-US" i="1" baseline="-25000" dirty="0" smtClean="0">
                <a:solidFill>
                  <a:schemeClr val="accent6"/>
                </a:solidFill>
              </a:rPr>
              <a:t>1</a:t>
            </a:r>
            <a:r>
              <a:rPr lang="en-US" baseline="-25000" dirty="0" smtClean="0">
                <a:solidFill>
                  <a:schemeClr val="accent6"/>
                </a:solidFill>
              </a:rPr>
              <a:t> </a:t>
            </a:r>
            <a:endParaRPr lang="he-IL" dirty="0"/>
          </a:p>
        </p:txBody>
      </p:sp>
      <p:sp>
        <p:nvSpPr>
          <p:cNvPr id="27" name="Rectangle 26"/>
          <p:cNvSpPr/>
          <p:nvPr/>
        </p:nvSpPr>
        <p:spPr>
          <a:xfrm>
            <a:off x="5259846" y="2235992"/>
            <a:ext cx="5437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</a:rPr>
              <a:t>…</a:t>
            </a:r>
            <a:r>
              <a:rPr lang="en-US" baseline="-25000" dirty="0" smtClean="0">
                <a:solidFill>
                  <a:schemeClr val="accent6"/>
                </a:solidFill>
              </a:rPr>
              <a:t> </a:t>
            </a:r>
            <a:endParaRPr lang="he-IL" dirty="0"/>
          </a:p>
        </p:txBody>
      </p:sp>
      <p:sp>
        <p:nvSpPr>
          <p:cNvPr id="28" name="Rectangle 27"/>
          <p:cNvSpPr/>
          <p:nvPr/>
        </p:nvSpPr>
        <p:spPr>
          <a:xfrm>
            <a:off x="7942548" y="2215273"/>
            <a:ext cx="8402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</a:rPr>
              <a:t>a</a:t>
            </a:r>
            <a:r>
              <a:rPr lang="en-US" i="1" baseline="-25000" dirty="0" smtClean="0">
                <a:solidFill>
                  <a:schemeClr val="accent6"/>
                </a:solidFill>
              </a:rPr>
              <a:t>M−</a:t>
            </a:r>
            <a:r>
              <a:rPr lang="en-US" baseline="-25000" dirty="0" smtClean="0">
                <a:solidFill>
                  <a:schemeClr val="accent6"/>
                </a:solidFill>
              </a:rPr>
              <a:t>1 </a:t>
            </a:r>
            <a:endParaRPr lang="he-IL" dirty="0"/>
          </a:p>
        </p:txBody>
      </p:sp>
      <p:sp>
        <p:nvSpPr>
          <p:cNvPr id="29" name="Rectangle 28"/>
          <p:cNvSpPr/>
          <p:nvPr/>
        </p:nvSpPr>
        <p:spPr bwMode="auto">
          <a:xfrm>
            <a:off x="7319289" y="2186623"/>
            <a:ext cx="687846" cy="675155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870012" y="2832947"/>
            <a:ext cx="8402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 smtClean="0">
                <a:solidFill>
                  <a:schemeClr val="accent6"/>
                </a:solidFill>
              </a:rPr>
              <a:t>M</a:t>
            </a:r>
            <a:endParaRPr lang="he-IL" dirty="0"/>
          </a:p>
        </p:txBody>
      </p:sp>
      <p:sp>
        <p:nvSpPr>
          <p:cNvPr id="31" name="Rectangle 30"/>
          <p:cNvSpPr/>
          <p:nvPr/>
        </p:nvSpPr>
        <p:spPr>
          <a:xfrm>
            <a:off x="1878232" y="2486841"/>
            <a:ext cx="8402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 smtClean="0">
                <a:solidFill>
                  <a:schemeClr val="accent6"/>
                </a:solidFill>
              </a:rPr>
              <a:t>M</a:t>
            </a:r>
            <a:endParaRPr lang="he-IL" dirty="0"/>
          </a:p>
        </p:txBody>
      </p:sp>
      <p:cxnSp>
        <p:nvCxnSpPr>
          <p:cNvPr id="33" name="Curved Connector 32"/>
          <p:cNvCxnSpPr>
            <a:endCxn id="17" idx="1"/>
          </p:cNvCxnSpPr>
          <p:nvPr/>
        </p:nvCxnSpPr>
        <p:spPr bwMode="auto">
          <a:xfrm>
            <a:off x="2273639" y="2357967"/>
            <a:ext cx="1610515" cy="162117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34" name="Curved Connector 33"/>
          <p:cNvCxnSpPr>
            <a:stCxn id="11" idx="3"/>
            <a:endCxn id="6" idx="0"/>
          </p:cNvCxnSpPr>
          <p:nvPr/>
        </p:nvCxnSpPr>
        <p:spPr bwMode="auto">
          <a:xfrm>
            <a:off x="1606387" y="1759167"/>
            <a:ext cx="679622" cy="423340"/>
          </a:xfrm>
          <a:prstGeom prst="curvedConnector2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38" name="Right Brace 37"/>
          <p:cNvSpPr/>
          <p:nvPr/>
        </p:nvSpPr>
        <p:spPr bwMode="auto">
          <a:xfrm rot="5400000">
            <a:off x="6063249" y="839556"/>
            <a:ext cx="440366" cy="4806766"/>
          </a:xfrm>
          <a:prstGeom prst="rightBrace">
            <a:avLst>
              <a:gd name="adj1" fmla="val 8333"/>
              <a:gd name="adj2" fmla="val 50000"/>
            </a:avLst>
          </a:prstGeom>
          <a:noFill/>
          <a:ln w="31750" cap="flat" cmpd="sng" algn="ctr">
            <a:solidFill>
              <a:schemeClr val="tx1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211824" y="3174830"/>
            <a:ext cx="8402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 smtClean="0">
                <a:solidFill>
                  <a:schemeClr val="accent6"/>
                </a:solidFill>
              </a:rPr>
              <a:t>M</a:t>
            </a:r>
            <a:endParaRPr lang="he-IL" dirty="0"/>
          </a:p>
        </p:txBody>
      </p:sp>
      <p:sp>
        <p:nvSpPr>
          <p:cNvPr id="52" name="TextBox 51"/>
          <p:cNvSpPr txBox="1"/>
          <p:nvPr/>
        </p:nvSpPr>
        <p:spPr>
          <a:xfrm>
            <a:off x="0" y="3745832"/>
            <a:ext cx="9143999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/>
              <a:t>If we start with an empty array and increase its length by 1, </a:t>
            </a:r>
            <a:br>
              <a:rPr lang="en-US" sz="2400" dirty="0" smtClean="0"/>
            </a:br>
            <a:r>
              <a:rPr lang="en-US" sz="2400" dirty="0" smtClean="0"/>
              <a:t>then the time to do </a:t>
            </a:r>
            <a:r>
              <a:rPr lang="en-US" sz="2400" i="1" dirty="0" smtClean="0">
                <a:solidFill>
                  <a:schemeClr val="accent2"/>
                </a:solidFill>
              </a:rPr>
              <a:t>n</a:t>
            </a:r>
            <a:r>
              <a:rPr lang="en-US" sz="2400" dirty="0" smtClean="0"/>
              <a:t> Insert-Last is about:</a:t>
            </a:r>
            <a:endParaRPr lang="he-IL" sz="2400" dirty="0">
              <a:solidFill>
                <a:srgbClr val="FF0000"/>
              </a:solidFill>
            </a:endParaRPr>
          </a:p>
        </p:txBody>
      </p:sp>
      <p:pic>
        <p:nvPicPr>
          <p:cNvPr id="54" name="Picture 53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1598386" y="4741542"/>
            <a:ext cx="6128398" cy="808166"/>
          </a:xfrm>
          <a:prstGeom prst="rect">
            <a:avLst/>
          </a:prstGeom>
        </p:spPr>
      </p:pic>
      <p:sp>
        <p:nvSpPr>
          <p:cNvPr id="32" name="Right Brace 31"/>
          <p:cNvSpPr/>
          <p:nvPr/>
        </p:nvSpPr>
        <p:spPr bwMode="auto">
          <a:xfrm rot="16200000" flipV="1">
            <a:off x="6017146" y="-577762"/>
            <a:ext cx="523221" cy="4797423"/>
          </a:xfrm>
          <a:prstGeom prst="rightBrace">
            <a:avLst>
              <a:gd name="adj1" fmla="val 8333"/>
              <a:gd name="adj2" fmla="val 50359"/>
            </a:avLst>
          </a:prstGeom>
          <a:noFill/>
          <a:ln w="31750" cap="flat" cmpd="sng" algn="ctr">
            <a:solidFill>
              <a:schemeClr val="tx1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001208" y="1283476"/>
            <a:ext cx="1263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 smtClean="0">
                <a:solidFill>
                  <a:schemeClr val="accent6"/>
                </a:solidFill>
              </a:rPr>
              <a:t>n=M</a:t>
            </a:r>
            <a:endParaRPr lang="he-IL" dirty="0"/>
          </a:p>
        </p:txBody>
      </p:sp>
      <p:sp>
        <p:nvSpPr>
          <p:cNvPr id="36" name="TextBox 35"/>
          <p:cNvSpPr txBox="1"/>
          <p:nvPr/>
        </p:nvSpPr>
        <p:spPr>
          <a:xfrm>
            <a:off x="8960" y="5745022"/>
            <a:ext cx="914399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/>
              <a:t>Average/</a:t>
            </a:r>
            <a:r>
              <a:rPr lang="en-US" sz="2400" dirty="0" smtClean="0">
                <a:solidFill>
                  <a:srgbClr val="FF0000"/>
                </a:solidFill>
              </a:rPr>
              <a:t>amortized</a:t>
            </a:r>
            <a:r>
              <a:rPr lang="en-US" sz="2400" dirty="0" smtClean="0"/>
              <a:t> time per operation = </a:t>
            </a:r>
            <a:r>
              <a:rPr lang="en-US" sz="2400" dirty="0" smtClean="0">
                <a:solidFill>
                  <a:schemeClr val="accent2"/>
                </a:solidFill>
              </a:rPr>
              <a:t>O(</a:t>
            </a:r>
            <a:r>
              <a:rPr lang="en-US" sz="2400" i="1" dirty="0" smtClean="0">
                <a:solidFill>
                  <a:schemeClr val="accent2"/>
                </a:solidFill>
              </a:rPr>
              <a:t>n</a:t>
            </a:r>
            <a:r>
              <a:rPr lang="en-US" sz="2400" dirty="0" smtClean="0">
                <a:solidFill>
                  <a:schemeClr val="accent2"/>
                </a:solidFill>
              </a:rPr>
              <a:t>)</a:t>
            </a:r>
            <a:r>
              <a:rPr lang="en-US" sz="2400" dirty="0" smtClean="0"/>
              <a:t> </a:t>
            </a:r>
            <a:endParaRPr lang="he-IL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5" y="438997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Implementing</a:t>
            </a:r>
            <a:r>
              <a:rPr lang="en-US" dirty="0" smtClean="0">
                <a:solidFill>
                  <a:srgbClr val="33CC33"/>
                </a:solidFill>
              </a:rPr>
              <a:t> lists </a:t>
            </a:r>
            <a:r>
              <a:rPr lang="en-US" dirty="0" smtClean="0">
                <a:solidFill>
                  <a:schemeClr val="tx1"/>
                </a:solidFill>
              </a:rPr>
              <a:t>using</a:t>
            </a:r>
            <a:r>
              <a:rPr lang="en-US" dirty="0" smtClean="0">
                <a:solidFill>
                  <a:srgbClr val="33CC33"/>
                </a:solidFill>
              </a:rPr>
              <a:t> </a:t>
            </a:r>
            <a:br>
              <a:rPr lang="en-US" dirty="0" smtClean="0">
                <a:solidFill>
                  <a:srgbClr val="33CC33"/>
                </a:solidFill>
              </a:rPr>
            </a:br>
            <a:r>
              <a:rPr lang="en-US" dirty="0" smtClean="0">
                <a:solidFill>
                  <a:schemeClr val="accent2"/>
                </a:solidFill>
              </a:rPr>
              <a:t>(circular) arrays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with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doubling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" y="1820280"/>
            <a:ext cx="9143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When the array is full, </a:t>
            </a:r>
            <a:r>
              <a:rPr lang="en-US" dirty="0" smtClean="0">
                <a:solidFill>
                  <a:srgbClr val="FF0000"/>
                </a:solidFill>
              </a:rPr>
              <a:t>double</a:t>
            </a:r>
            <a:r>
              <a:rPr lang="en-US" dirty="0" smtClean="0"/>
              <a:t> its size and copy</a:t>
            </a:r>
            <a:endParaRPr lang="he-IL" dirty="0"/>
          </a:p>
        </p:txBody>
      </p:sp>
      <p:sp>
        <p:nvSpPr>
          <p:cNvPr id="37" name="TextBox 36"/>
          <p:cNvSpPr txBox="1"/>
          <p:nvPr/>
        </p:nvSpPr>
        <p:spPr>
          <a:xfrm>
            <a:off x="1" y="2265288"/>
            <a:ext cx="9143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What is the cost of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/>
                </a:solidFill>
              </a:rPr>
              <a:t>Insert-Last</a:t>
            </a:r>
            <a:r>
              <a:rPr lang="en-US" dirty="0" smtClean="0"/>
              <a:t> operations? </a:t>
            </a:r>
            <a:endParaRPr lang="he-IL" dirty="0"/>
          </a:p>
        </p:txBody>
      </p:sp>
      <p:sp>
        <p:nvSpPr>
          <p:cNvPr id="50" name="TextBox 49"/>
          <p:cNvSpPr txBox="1"/>
          <p:nvPr/>
        </p:nvSpPr>
        <p:spPr>
          <a:xfrm>
            <a:off x="6097" y="2746872"/>
            <a:ext cx="9143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Assume, for simplicity that </a:t>
            </a:r>
            <a:r>
              <a:rPr lang="en-US" i="1" dirty="0" smtClean="0"/>
              <a:t>n</a:t>
            </a:r>
            <a:r>
              <a:rPr lang="en-US" dirty="0" smtClean="0"/>
              <a:t>=2</a:t>
            </a:r>
            <a:r>
              <a:rPr lang="en-US" i="1" baseline="30000" dirty="0" smtClean="0"/>
              <a:t>k</a:t>
            </a:r>
            <a:endParaRPr lang="he-IL" i="1" dirty="0">
              <a:solidFill>
                <a:srgbClr val="FF0000"/>
              </a:solidFill>
            </a:endParaRPr>
          </a:p>
        </p:txBody>
      </p:sp>
      <p:pic>
        <p:nvPicPr>
          <p:cNvPr id="56" name="Picture 55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 bwMode="auto">
          <a:xfrm>
            <a:off x="674514" y="3464049"/>
            <a:ext cx="7593800" cy="483088"/>
          </a:xfrm>
          <a:prstGeom prst="rect">
            <a:avLst/>
          </a:prstGeom>
          <a:noFill/>
          <a:ln/>
          <a:effectLst/>
        </p:spPr>
      </p:pic>
      <p:sp>
        <p:nvSpPr>
          <p:cNvPr id="48" name="Right Brace 47"/>
          <p:cNvSpPr/>
          <p:nvPr/>
        </p:nvSpPr>
        <p:spPr bwMode="auto">
          <a:xfrm rot="5400000">
            <a:off x="1573537" y="2982432"/>
            <a:ext cx="440366" cy="2246430"/>
          </a:xfrm>
          <a:prstGeom prst="rightBrace">
            <a:avLst>
              <a:gd name="adj1" fmla="val 8333"/>
              <a:gd name="adj2" fmla="val 50000"/>
            </a:avLst>
          </a:prstGeom>
          <a:noFill/>
          <a:ln w="31750" cap="flat" cmpd="sng" algn="ctr">
            <a:solidFill>
              <a:schemeClr val="tx1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ight Brace 48"/>
          <p:cNvSpPr/>
          <p:nvPr/>
        </p:nvSpPr>
        <p:spPr bwMode="auto">
          <a:xfrm rot="5400000">
            <a:off x="4146049" y="2936712"/>
            <a:ext cx="440366" cy="2313486"/>
          </a:xfrm>
          <a:prstGeom prst="rightBrace">
            <a:avLst>
              <a:gd name="adj1" fmla="val 8333"/>
              <a:gd name="adj2" fmla="val 50000"/>
            </a:avLst>
          </a:prstGeom>
          <a:noFill/>
          <a:ln w="31750" cap="flat" cmpd="sng" algn="ctr">
            <a:solidFill>
              <a:schemeClr val="tx1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033272" y="4340595"/>
            <a:ext cx="153619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cost of insertion</a:t>
            </a:r>
            <a:endParaRPr lang="he-IL" dirty="0"/>
          </a:p>
        </p:txBody>
      </p:sp>
      <p:sp>
        <p:nvSpPr>
          <p:cNvPr id="55" name="TextBox 54"/>
          <p:cNvSpPr txBox="1"/>
          <p:nvPr/>
        </p:nvSpPr>
        <p:spPr>
          <a:xfrm>
            <a:off x="3608832" y="4300971"/>
            <a:ext cx="153619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cost of copying</a:t>
            </a:r>
            <a:endParaRPr lang="he-IL" dirty="0"/>
          </a:p>
        </p:txBody>
      </p:sp>
      <p:sp>
        <p:nvSpPr>
          <p:cNvPr id="57" name="TextBox 56"/>
          <p:cNvSpPr txBox="1"/>
          <p:nvPr/>
        </p:nvSpPr>
        <p:spPr>
          <a:xfrm>
            <a:off x="1" y="5633328"/>
            <a:ext cx="9143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The average/</a:t>
            </a:r>
            <a:r>
              <a:rPr lang="en-US" dirty="0" smtClean="0">
                <a:solidFill>
                  <a:srgbClr val="FF0000"/>
                </a:solidFill>
              </a:rPr>
              <a:t>amortized</a:t>
            </a:r>
            <a:r>
              <a:rPr lang="en-US" dirty="0" smtClean="0"/>
              <a:t> cost of each operation is O(1) </a:t>
            </a:r>
            <a:endParaRPr lang="he-IL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37" grpId="0"/>
      <p:bldP spid="50" grpId="0"/>
      <p:bldP spid="48" grpId="0" animBg="1"/>
      <p:bldP spid="49" grpId="0" animBg="1"/>
      <p:bldP spid="53" grpId="0"/>
      <p:bldP spid="55" grpId="0"/>
      <p:bldP spid="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5" y="438997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Implementing</a:t>
            </a:r>
            <a:r>
              <a:rPr lang="en-US" dirty="0" smtClean="0">
                <a:solidFill>
                  <a:srgbClr val="33CC33"/>
                </a:solidFill>
              </a:rPr>
              <a:t> lists </a:t>
            </a:r>
            <a:r>
              <a:rPr lang="en-US" dirty="0" smtClean="0">
                <a:solidFill>
                  <a:schemeClr val="tx1"/>
                </a:solidFill>
              </a:rPr>
              <a:t>using</a:t>
            </a:r>
            <a:r>
              <a:rPr lang="en-US" dirty="0" smtClean="0">
                <a:solidFill>
                  <a:srgbClr val="33CC33"/>
                </a:solidFill>
              </a:rPr>
              <a:t> </a:t>
            </a:r>
            <a:br>
              <a:rPr lang="en-US" dirty="0" smtClean="0">
                <a:solidFill>
                  <a:srgbClr val="33CC33"/>
                </a:solidFill>
              </a:rPr>
            </a:br>
            <a:r>
              <a:rPr lang="en-US" dirty="0" smtClean="0">
                <a:solidFill>
                  <a:schemeClr val="accent2"/>
                </a:solidFill>
              </a:rPr>
              <a:t>(circular) arrays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with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doubling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" y="1820280"/>
            <a:ext cx="9143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When the array is full, </a:t>
            </a:r>
            <a:r>
              <a:rPr lang="en-US" dirty="0" smtClean="0">
                <a:solidFill>
                  <a:srgbClr val="FF0000"/>
                </a:solidFill>
              </a:rPr>
              <a:t>double</a:t>
            </a:r>
            <a:r>
              <a:rPr lang="en-US" dirty="0" smtClean="0"/>
              <a:t> its size and copy</a:t>
            </a:r>
            <a:endParaRPr lang="he-IL" dirty="0"/>
          </a:p>
        </p:txBody>
      </p:sp>
      <p:sp>
        <p:nvSpPr>
          <p:cNvPr id="37" name="TextBox 36"/>
          <p:cNvSpPr txBox="1"/>
          <p:nvPr/>
        </p:nvSpPr>
        <p:spPr>
          <a:xfrm>
            <a:off x="1" y="2265288"/>
            <a:ext cx="9143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i="1" dirty="0" smtClean="0">
                <a:solidFill>
                  <a:schemeClr val="accent2"/>
                </a:solidFill>
              </a:rPr>
              <a:t>n</a:t>
            </a:r>
            <a:r>
              <a:rPr lang="en-US" dirty="0" smtClean="0">
                <a:solidFill>
                  <a:schemeClr val="accent2"/>
                </a:solidFill>
              </a:rPr>
              <a:t>=2</a:t>
            </a:r>
            <a:r>
              <a:rPr lang="en-US" i="1" baseline="30000" dirty="0" smtClean="0">
                <a:solidFill>
                  <a:schemeClr val="accent2"/>
                </a:solidFill>
              </a:rPr>
              <a:t>k</a:t>
            </a:r>
            <a:r>
              <a:rPr lang="en-US" i="1" baseline="30000" dirty="0" smtClean="0"/>
              <a:t>  </a:t>
            </a:r>
            <a:r>
              <a:rPr lang="en-US" dirty="0" smtClean="0"/>
              <a:t>seems to be </a:t>
            </a:r>
            <a:r>
              <a:rPr lang="en-US" dirty="0" smtClean="0">
                <a:solidFill>
                  <a:schemeClr val="accent2"/>
                </a:solidFill>
              </a:rPr>
              <a:t>‘fortunate’ </a:t>
            </a:r>
            <a:r>
              <a:rPr lang="en-US" dirty="0" smtClean="0"/>
              <a:t>case.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097" y="2746872"/>
            <a:ext cx="9143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What if </a:t>
            </a:r>
            <a:r>
              <a:rPr lang="en-US" i="1" dirty="0" smtClean="0">
                <a:solidFill>
                  <a:schemeClr val="accent2"/>
                </a:solidFill>
              </a:rPr>
              <a:t>n</a:t>
            </a:r>
            <a:r>
              <a:rPr lang="en-US" dirty="0" smtClean="0">
                <a:solidFill>
                  <a:schemeClr val="accent2"/>
                </a:solidFill>
              </a:rPr>
              <a:t>=2</a:t>
            </a:r>
            <a:r>
              <a:rPr lang="en-US" i="1" baseline="30000" dirty="0" smtClean="0">
                <a:solidFill>
                  <a:schemeClr val="accent2"/>
                </a:solidFill>
              </a:rPr>
              <a:t>k</a:t>
            </a:r>
            <a:r>
              <a:rPr lang="en-US" i="1" dirty="0" smtClean="0">
                <a:solidFill>
                  <a:schemeClr val="accent2"/>
                </a:solidFill>
              </a:rPr>
              <a:t>+</a:t>
            </a:r>
            <a:r>
              <a:rPr lang="en-US" dirty="0" smtClean="0">
                <a:solidFill>
                  <a:schemeClr val="accent2"/>
                </a:solidFill>
              </a:rPr>
              <a:t>1</a:t>
            </a:r>
            <a:r>
              <a:rPr lang="en-US" dirty="0" smtClean="0"/>
              <a:t> ? Last operation causes copying.</a:t>
            </a:r>
            <a:endParaRPr lang="he-IL" dirty="0">
              <a:solidFill>
                <a:srgbClr val="FF0000"/>
              </a:solidFill>
            </a:endParaRPr>
          </a:p>
        </p:txBody>
      </p:sp>
      <p:pic>
        <p:nvPicPr>
          <p:cNvPr id="12" name="Picture 11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/>
          <a:stretch>
            <a:fillRect/>
          </a:stretch>
        </p:blipFill>
        <p:spPr bwMode="auto">
          <a:xfrm>
            <a:off x="471327" y="3464049"/>
            <a:ext cx="8000173" cy="330673"/>
          </a:xfrm>
          <a:prstGeom prst="rect">
            <a:avLst/>
          </a:prstGeom>
          <a:noFill/>
          <a:ln/>
          <a:effectLst/>
        </p:spPr>
      </p:pic>
      <p:sp>
        <p:nvSpPr>
          <p:cNvPr id="48" name="Right Brace 47"/>
          <p:cNvSpPr/>
          <p:nvPr/>
        </p:nvSpPr>
        <p:spPr bwMode="auto">
          <a:xfrm rot="5400000">
            <a:off x="1340262" y="2982432"/>
            <a:ext cx="440366" cy="2246430"/>
          </a:xfrm>
          <a:prstGeom prst="rightBrace">
            <a:avLst>
              <a:gd name="adj1" fmla="val 8333"/>
              <a:gd name="adj2" fmla="val 50000"/>
            </a:avLst>
          </a:prstGeom>
          <a:noFill/>
          <a:ln w="31750" cap="flat" cmpd="sng" algn="ctr">
            <a:solidFill>
              <a:schemeClr val="tx1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ight Brace 48"/>
          <p:cNvSpPr/>
          <p:nvPr/>
        </p:nvSpPr>
        <p:spPr bwMode="auto">
          <a:xfrm rot="5400000">
            <a:off x="3912774" y="2936712"/>
            <a:ext cx="440366" cy="2313486"/>
          </a:xfrm>
          <a:prstGeom prst="rightBrace">
            <a:avLst>
              <a:gd name="adj1" fmla="val 8333"/>
              <a:gd name="adj2" fmla="val 50000"/>
            </a:avLst>
          </a:prstGeom>
          <a:noFill/>
          <a:ln w="31750" cap="flat" cmpd="sng" algn="ctr">
            <a:solidFill>
              <a:schemeClr val="tx1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99997" y="4265947"/>
            <a:ext cx="153619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cost of insertion</a:t>
            </a:r>
            <a:endParaRPr lang="he-IL" dirty="0"/>
          </a:p>
        </p:txBody>
      </p:sp>
      <p:sp>
        <p:nvSpPr>
          <p:cNvPr id="55" name="TextBox 54"/>
          <p:cNvSpPr txBox="1"/>
          <p:nvPr/>
        </p:nvSpPr>
        <p:spPr>
          <a:xfrm>
            <a:off x="3375557" y="4226323"/>
            <a:ext cx="153619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cost of copying</a:t>
            </a:r>
            <a:endParaRPr lang="he-IL" dirty="0"/>
          </a:p>
        </p:txBody>
      </p:sp>
      <p:sp>
        <p:nvSpPr>
          <p:cNvPr id="57" name="TextBox 56"/>
          <p:cNvSpPr txBox="1"/>
          <p:nvPr/>
        </p:nvSpPr>
        <p:spPr>
          <a:xfrm>
            <a:off x="1" y="5633328"/>
            <a:ext cx="9143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amortized</a:t>
            </a:r>
            <a:r>
              <a:rPr lang="en-US" dirty="0" smtClean="0"/>
              <a:t> cost of each operation is </a:t>
            </a:r>
            <a:r>
              <a:rPr lang="en-US" dirty="0" smtClean="0">
                <a:solidFill>
                  <a:schemeClr val="accent2"/>
                </a:solidFill>
              </a:rPr>
              <a:t>still</a:t>
            </a:r>
            <a:r>
              <a:rPr lang="en-US" dirty="0" smtClean="0"/>
              <a:t> O(1) </a:t>
            </a:r>
            <a:endParaRPr lang="he-IL" i="1" dirty="0">
              <a:solidFill>
                <a:srgbClr val="FF0000"/>
              </a:solidFill>
            </a:endParaRPr>
          </a:p>
        </p:txBody>
      </p:sp>
      <p:pic>
        <p:nvPicPr>
          <p:cNvPr id="14" name="Picture 13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/>
          <a:stretch>
            <a:fillRect/>
          </a:stretch>
        </p:blipFill>
        <p:spPr bwMode="auto">
          <a:xfrm>
            <a:off x="6190381" y="4110976"/>
            <a:ext cx="1345554" cy="278863"/>
          </a:xfrm>
          <a:prstGeom prst="rect">
            <a:avLst/>
          </a:prstGeom>
          <a:noFill/>
          <a:ln/>
          <a:effectLst/>
        </p:spPr>
      </p:pic>
      <p:sp>
        <p:nvSpPr>
          <p:cNvPr id="15" name="Right Brace 14"/>
          <p:cNvSpPr/>
          <p:nvPr/>
        </p:nvSpPr>
        <p:spPr bwMode="auto">
          <a:xfrm rot="5400000">
            <a:off x="6749123" y="3321456"/>
            <a:ext cx="211279" cy="1163468"/>
          </a:xfrm>
          <a:prstGeom prst="rightBrace">
            <a:avLst>
              <a:gd name="adj1" fmla="val 8333"/>
              <a:gd name="adj2" fmla="val 50000"/>
            </a:avLst>
          </a:prstGeom>
          <a:noFill/>
          <a:ln w="31750" cap="flat" cmpd="sng" algn="ctr">
            <a:solidFill>
              <a:schemeClr val="tx1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7" name="Picture 16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/>
          <a:stretch>
            <a:fillRect/>
          </a:stretch>
        </p:blipFill>
        <p:spPr bwMode="auto">
          <a:xfrm>
            <a:off x="6311771" y="4888552"/>
            <a:ext cx="735740" cy="178222"/>
          </a:xfrm>
          <a:prstGeom prst="rect">
            <a:avLst/>
          </a:prstGeom>
          <a:noFill/>
          <a:ln/>
          <a:effectLst/>
        </p:spPr>
      </p:pic>
      <p:sp>
        <p:nvSpPr>
          <p:cNvPr id="18" name="Right Brace 17"/>
          <p:cNvSpPr/>
          <p:nvPr/>
        </p:nvSpPr>
        <p:spPr bwMode="auto">
          <a:xfrm rot="5400000">
            <a:off x="6570408" y="3795912"/>
            <a:ext cx="214396" cy="1673286"/>
          </a:xfrm>
          <a:prstGeom prst="rightBrace">
            <a:avLst>
              <a:gd name="adj1" fmla="val 8333"/>
              <a:gd name="adj2" fmla="val 50000"/>
            </a:avLst>
          </a:prstGeom>
          <a:noFill/>
          <a:ln w="31750" cap="flat" cmpd="sng" algn="ctr">
            <a:solidFill>
              <a:schemeClr val="tx1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6242183" y="4711959"/>
            <a:ext cx="251926" cy="541176"/>
          </a:xfrm>
          <a:prstGeom prst="ellipse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50" grpId="0"/>
      <p:bldP spid="48" grpId="0" animBg="1"/>
      <p:bldP spid="49" grpId="0" animBg="1"/>
      <p:bldP spid="53" grpId="0"/>
      <p:bldP spid="55" grpId="0"/>
      <p:bldP spid="57" grpId="0"/>
      <p:bldP spid="15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5" y="243046"/>
            <a:ext cx="9144000" cy="79544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Worst-case </a:t>
            </a:r>
            <a:r>
              <a:rPr lang="en-US" dirty="0" smtClean="0">
                <a:solidFill>
                  <a:schemeClr val="tx1"/>
                </a:solidFill>
              </a:rPr>
              <a:t>bounds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" y="1140071"/>
            <a:ext cx="9143999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Suppose that a data structure supports </a:t>
            </a:r>
            <a:r>
              <a:rPr lang="en-US" i="1" dirty="0" smtClean="0">
                <a:solidFill>
                  <a:schemeClr val="accent2"/>
                </a:solidFill>
              </a:rPr>
              <a:t>k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different types of operations </a:t>
            </a:r>
            <a:r>
              <a:rPr lang="en-US" i="1" dirty="0" smtClean="0">
                <a:solidFill>
                  <a:schemeClr val="accent2"/>
                </a:solidFill>
              </a:rPr>
              <a:t>T</a:t>
            </a:r>
            <a:r>
              <a:rPr lang="en-US" baseline="-25000" dirty="0" smtClean="0">
                <a:solidFill>
                  <a:schemeClr val="accent2"/>
                </a:solidFill>
              </a:rPr>
              <a:t>1</a:t>
            </a:r>
            <a:r>
              <a:rPr lang="en-US" dirty="0" smtClean="0">
                <a:solidFill>
                  <a:schemeClr val="accent2"/>
                </a:solidFill>
              </a:rPr>
              <a:t>, </a:t>
            </a:r>
            <a:r>
              <a:rPr lang="en-US" i="1" dirty="0" smtClean="0">
                <a:solidFill>
                  <a:schemeClr val="accent2"/>
                </a:solidFill>
              </a:rPr>
              <a:t>T</a:t>
            </a:r>
            <a:r>
              <a:rPr lang="en-US" baseline="-25000" dirty="0" smtClean="0">
                <a:solidFill>
                  <a:schemeClr val="accent2"/>
                </a:solidFill>
              </a:rPr>
              <a:t>2</a:t>
            </a:r>
            <a:r>
              <a:rPr lang="en-US" dirty="0" smtClean="0">
                <a:solidFill>
                  <a:schemeClr val="accent2"/>
                </a:solidFill>
              </a:rPr>
              <a:t>,…,</a:t>
            </a:r>
            <a:r>
              <a:rPr lang="en-US" i="1" dirty="0" err="1" smtClean="0">
                <a:solidFill>
                  <a:schemeClr val="accent2"/>
                </a:solidFill>
              </a:rPr>
              <a:t>T</a:t>
            </a:r>
            <a:r>
              <a:rPr lang="en-US" i="1" baseline="-25000" dirty="0" err="1" smtClean="0">
                <a:solidFill>
                  <a:schemeClr val="accent2"/>
                </a:solidFill>
              </a:rPr>
              <a:t>k</a:t>
            </a:r>
            <a:endParaRPr lang="he-IL" i="1" dirty="0">
              <a:solidFill>
                <a:schemeClr val="accent2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097" y="2210910"/>
            <a:ext cx="9143999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Let </a:t>
            </a:r>
            <a:r>
              <a:rPr lang="en-US" i="1" dirty="0" smtClean="0">
                <a:solidFill>
                  <a:schemeClr val="accent2"/>
                </a:solidFill>
              </a:rPr>
              <a:t>worst</a:t>
            </a:r>
            <a:r>
              <a:rPr lang="en-US" dirty="0" smtClean="0">
                <a:solidFill>
                  <a:schemeClr val="accent2"/>
                </a:solidFill>
              </a:rPr>
              <a:t>(</a:t>
            </a:r>
            <a:r>
              <a:rPr lang="en-US" i="1" dirty="0" smtClean="0">
                <a:solidFill>
                  <a:schemeClr val="accent2"/>
                </a:solidFill>
              </a:rPr>
              <a:t>T</a:t>
            </a:r>
            <a:r>
              <a:rPr lang="en-US" i="1" baseline="-25000" dirty="0" smtClean="0">
                <a:solidFill>
                  <a:schemeClr val="accent2"/>
                </a:solidFill>
              </a:rPr>
              <a:t>i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  <a:r>
              <a:rPr lang="en-US" dirty="0" smtClean="0"/>
              <a:t>, the </a:t>
            </a:r>
            <a:r>
              <a:rPr lang="en-US" dirty="0" smtClean="0">
                <a:solidFill>
                  <a:srgbClr val="FF0000"/>
                </a:solidFill>
              </a:rPr>
              <a:t>maximal</a:t>
            </a:r>
            <a:r>
              <a:rPr lang="en-US" dirty="0" smtClean="0"/>
              <a:t> time that a </a:t>
            </a:r>
            <a:r>
              <a:rPr lang="en-US" dirty="0" smtClean="0">
                <a:solidFill>
                  <a:schemeClr val="accent2"/>
                </a:solidFill>
              </a:rPr>
              <a:t>single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operation of type </a:t>
            </a:r>
            <a:r>
              <a:rPr lang="en-US" i="1" dirty="0" smtClean="0">
                <a:solidFill>
                  <a:schemeClr val="accent2"/>
                </a:solidFill>
              </a:rPr>
              <a:t>T</a:t>
            </a:r>
            <a:r>
              <a:rPr lang="en-US" i="1" baseline="-25000" dirty="0" smtClean="0">
                <a:solidFill>
                  <a:schemeClr val="accent2"/>
                </a:solidFill>
              </a:rPr>
              <a:t>i</a:t>
            </a:r>
            <a:r>
              <a:rPr lang="en-US" i="1" dirty="0" smtClean="0"/>
              <a:t> </a:t>
            </a:r>
            <a:r>
              <a:rPr lang="en-US" dirty="0" smtClean="0"/>
              <a:t>may take.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9" y="3258113"/>
            <a:ext cx="9143999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Let </a:t>
            </a:r>
            <a:r>
              <a:rPr lang="en-US" i="1" dirty="0" smtClean="0">
                <a:solidFill>
                  <a:schemeClr val="accent2"/>
                </a:solidFill>
              </a:rPr>
              <a:t>op</a:t>
            </a:r>
            <a:r>
              <a:rPr lang="en-US" baseline="-25000" dirty="0" smtClean="0">
                <a:solidFill>
                  <a:schemeClr val="accent2"/>
                </a:solidFill>
              </a:rPr>
              <a:t>1</a:t>
            </a:r>
            <a:r>
              <a:rPr lang="en-US" dirty="0" smtClean="0">
                <a:solidFill>
                  <a:schemeClr val="accent2"/>
                </a:solidFill>
              </a:rPr>
              <a:t>, </a:t>
            </a:r>
            <a:r>
              <a:rPr lang="en-US" i="1" dirty="0" smtClean="0">
                <a:solidFill>
                  <a:schemeClr val="accent2"/>
                </a:solidFill>
              </a:rPr>
              <a:t>op</a:t>
            </a:r>
            <a:r>
              <a:rPr lang="en-US" baseline="-25000" dirty="0" smtClean="0">
                <a:solidFill>
                  <a:schemeClr val="accent2"/>
                </a:solidFill>
              </a:rPr>
              <a:t>2</a:t>
            </a:r>
            <a:r>
              <a:rPr lang="en-US" dirty="0" smtClean="0">
                <a:solidFill>
                  <a:schemeClr val="accent2"/>
                </a:solidFill>
              </a:rPr>
              <a:t>,… </a:t>
            </a:r>
            <a:r>
              <a:rPr lang="en-US" i="1" dirty="0" err="1" smtClean="0">
                <a:solidFill>
                  <a:schemeClr val="accent2"/>
                </a:solidFill>
              </a:rPr>
              <a:t>op</a:t>
            </a:r>
            <a:r>
              <a:rPr lang="en-US" baseline="-25000" dirty="0" err="1" smtClean="0">
                <a:solidFill>
                  <a:schemeClr val="accent2"/>
                </a:solidFill>
              </a:rPr>
              <a:t>n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be a sequence of operations </a:t>
            </a:r>
            <a:br>
              <a:rPr lang="en-US" dirty="0" smtClean="0"/>
            </a:br>
            <a:r>
              <a:rPr lang="en-US" dirty="0" smtClean="0"/>
              <a:t>that includes </a:t>
            </a:r>
            <a:r>
              <a:rPr lang="en-US" i="1" dirty="0" err="1" smtClean="0">
                <a:solidFill>
                  <a:schemeClr val="accent2"/>
                </a:solidFill>
              </a:rPr>
              <a:t>n</a:t>
            </a:r>
            <a:r>
              <a:rPr lang="en-US" i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dirty="0" smtClean="0"/>
              <a:t> operations of type </a:t>
            </a:r>
            <a:r>
              <a:rPr lang="en-US" i="1" dirty="0" smtClean="0">
                <a:solidFill>
                  <a:schemeClr val="accent2"/>
                </a:solidFill>
              </a:rPr>
              <a:t>T</a:t>
            </a:r>
            <a:r>
              <a:rPr lang="en-US" i="1" baseline="-25000" dirty="0" smtClean="0">
                <a:solidFill>
                  <a:schemeClr val="accent2"/>
                </a:solidFill>
              </a:rPr>
              <a:t>i</a:t>
            </a:r>
            <a:r>
              <a:rPr lang="en-US" i="1" dirty="0" smtClean="0"/>
              <a:t>.</a:t>
            </a:r>
            <a:endParaRPr lang="he-IL" dirty="0">
              <a:solidFill>
                <a:srgbClr val="FF0000"/>
              </a:solidFill>
            </a:endParaRPr>
          </a:p>
        </p:txBody>
      </p:sp>
      <p:pic>
        <p:nvPicPr>
          <p:cNvPr id="25" name="Picture 24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/>
          <a:stretch>
            <a:fillRect/>
          </a:stretch>
        </p:blipFill>
        <p:spPr bwMode="auto">
          <a:xfrm>
            <a:off x="941280" y="4475597"/>
            <a:ext cx="7204377" cy="288679"/>
          </a:xfrm>
          <a:prstGeom prst="rect">
            <a:avLst/>
          </a:prstGeom>
          <a:noFill/>
          <a:ln/>
          <a:effectLst/>
        </p:spPr>
      </p:pic>
      <p:sp>
        <p:nvSpPr>
          <p:cNvPr id="17" name="TextBox 16"/>
          <p:cNvSpPr txBox="1"/>
          <p:nvPr/>
        </p:nvSpPr>
        <p:spPr>
          <a:xfrm>
            <a:off x="1" y="4900031"/>
            <a:ext cx="9143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Sometimes, this bound is very loose.</a:t>
            </a:r>
            <a:endParaRPr lang="he-IL" dirty="0">
              <a:solidFill>
                <a:srgbClr val="FF0000"/>
              </a:solidFill>
            </a:endParaRPr>
          </a:p>
        </p:txBody>
      </p:sp>
      <p:pic>
        <p:nvPicPr>
          <p:cNvPr id="19" name="Picture 18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/>
          <a:stretch>
            <a:fillRect/>
          </a:stretch>
        </p:blipFill>
        <p:spPr bwMode="auto">
          <a:xfrm>
            <a:off x="2537910" y="5561788"/>
            <a:ext cx="4028404" cy="353911"/>
          </a:xfrm>
          <a:prstGeom prst="rect">
            <a:avLst/>
          </a:prstGeom>
          <a:noFill/>
          <a:ln/>
          <a:effectLst/>
        </p:spPr>
      </p:pic>
      <p:pic>
        <p:nvPicPr>
          <p:cNvPr id="10" name="Picture 9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/>
          <a:stretch>
            <a:fillRect/>
          </a:stretch>
        </p:blipFill>
        <p:spPr bwMode="auto">
          <a:xfrm>
            <a:off x="1792933" y="5981952"/>
            <a:ext cx="5384295" cy="380955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50" grpId="0"/>
      <p:bldP spid="12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5" y="308363"/>
            <a:ext cx="9144000" cy="795443"/>
          </a:xfrm>
        </p:spPr>
        <p:txBody>
          <a:bodyPr/>
          <a:lstStyle/>
          <a:p>
            <a:r>
              <a:rPr lang="en-US" dirty="0" smtClean="0">
                <a:solidFill>
                  <a:srgbClr val="009900"/>
                </a:solidFill>
              </a:rPr>
              <a:t>Amortized</a:t>
            </a:r>
            <a:r>
              <a:rPr lang="en-US" dirty="0" smtClean="0">
                <a:solidFill>
                  <a:schemeClr val="tx1"/>
                </a:solidFill>
              </a:rPr>
              <a:t> bounds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0" y="1275941"/>
            <a:ext cx="9143999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We say that </a:t>
            </a:r>
            <a:r>
              <a:rPr lang="en-US" i="1" dirty="0" err="1" smtClean="0">
                <a:solidFill>
                  <a:srgbClr val="009900"/>
                </a:solidFill>
              </a:rPr>
              <a:t>amort</a:t>
            </a:r>
            <a:r>
              <a:rPr lang="en-US" dirty="0" smtClean="0">
                <a:solidFill>
                  <a:srgbClr val="009900"/>
                </a:solidFill>
              </a:rPr>
              <a:t>(</a:t>
            </a:r>
            <a:r>
              <a:rPr lang="en-US" i="1" dirty="0" smtClean="0">
                <a:solidFill>
                  <a:srgbClr val="009900"/>
                </a:solidFill>
              </a:rPr>
              <a:t>T</a:t>
            </a:r>
            <a:r>
              <a:rPr lang="en-US" i="1" baseline="-25000" dirty="0" smtClean="0">
                <a:solidFill>
                  <a:srgbClr val="009900"/>
                </a:solidFill>
              </a:rPr>
              <a:t>i</a:t>
            </a:r>
            <a:r>
              <a:rPr lang="en-US" dirty="0" smtClean="0">
                <a:solidFill>
                  <a:srgbClr val="009900"/>
                </a:solidFill>
              </a:rPr>
              <a:t>)</a:t>
            </a:r>
            <a:r>
              <a:rPr lang="en-US" dirty="0" smtClean="0"/>
              <a:t> is an </a:t>
            </a:r>
            <a:r>
              <a:rPr lang="en-US" dirty="0" smtClean="0">
                <a:solidFill>
                  <a:srgbClr val="FF0000"/>
                </a:solidFill>
              </a:rPr>
              <a:t>amortized </a:t>
            </a:r>
            <a:r>
              <a:rPr lang="en-US" dirty="0" smtClean="0"/>
              <a:t>bound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on the </a:t>
            </a:r>
            <a:br>
              <a:rPr lang="en-US" dirty="0" smtClean="0"/>
            </a:br>
            <a:r>
              <a:rPr lang="en-US" dirty="0" smtClean="0"/>
              <a:t>cost of an operation of type </a:t>
            </a:r>
            <a:r>
              <a:rPr lang="en-US" i="1" dirty="0" smtClean="0">
                <a:solidFill>
                  <a:schemeClr val="accent2"/>
                </a:solidFill>
              </a:rPr>
              <a:t>T</a:t>
            </a:r>
            <a:r>
              <a:rPr lang="en-US" i="1" baseline="-25000" dirty="0" smtClean="0">
                <a:solidFill>
                  <a:schemeClr val="accent2"/>
                </a:solidFill>
              </a:rPr>
              <a:t>i</a:t>
            </a:r>
            <a:r>
              <a:rPr lang="en-US" dirty="0" smtClean="0"/>
              <a:t>    </a:t>
            </a:r>
            <a:r>
              <a:rPr lang="en-US" dirty="0" err="1" smtClean="0"/>
              <a:t>iff</a:t>
            </a:r>
            <a:endParaRPr lang="en-US" dirty="0" smtClean="0"/>
          </a:p>
          <a:p>
            <a:pPr algn="ctr"/>
            <a:r>
              <a:rPr lang="en-US" sz="800" dirty="0" smtClean="0"/>
              <a:t> </a:t>
            </a:r>
          </a:p>
          <a:p>
            <a:pPr algn="ctr"/>
            <a:r>
              <a:rPr lang="en-US" dirty="0" smtClean="0"/>
              <a:t>for every valid sequence of operations </a:t>
            </a:r>
            <a:r>
              <a:rPr lang="en-US" i="1" dirty="0" smtClean="0">
                <a:solidFill>
                  <a:schemeClr val="accent2"/>
                </a:solidFill>
              </a:rPr>
              <a:t>op</a:t>
            </a:r>
            <a:r>
              <a:rPr lang="en-US" baseline="-25000" dirty="0" smtClean="0">
                <a:solidFill>
                  <a:schemeClr val="accent2"/>
                </a:solidFill>
              </a:rPr>
              <a:t>1</a:t>
            </a:r>
            <a:r>
              <a:rPr lang="en-US" dirty="0" smtClean="0">
                <a:solidFill>
                  <a:schemeClr val="accent2"/>
                </a:solidFill>
              </a:rPr>
              <a:t>, </a:t>
            </a:r>
            <a:r>
              <a:rPr lang="en-US" i="1" dirty="0" smtClean="0">
                <a:solidFill>
                  <a:schemeClr val="accent2"/>
                </a:solidFill>
              </a:rPr>
              <a:t>op</a:t>
            </a:r>
            <a:r>
              <a:rPr lang="en-US" baseline="-25000" dirty="0" smtClean="0">
                <a:solidFill>
                  <a:schemeClr val="accent2"/>
                </a:solidFill>
              </a:rPr>
              <a:t>2</a:t>
            </a:r>
            <a:r>
              <a:rPr lang="en-US" dirty="0" smtClean="0">
                <a:solidFill>
                  <a:schemeClr val="accent2"/>
                </a:solidFill>
              </a:rPr>
              <a:t>,… </a:t>
            </a:r>
            <a:r>
              <a:rPr lang="en-US" i="1" dirty="0" err="1" smtClean="0">
                <a:solidFill>
                  <a:schemeClr val="accent2"/>
                </a:solidFill>
              </a:rPr>
              <a:t>op</a:t>
            </a:r>
            <a:r>
              <a:rPr lang="en-US" i="1" baseline="-25000" dirty="0" err="1" smtClean="0">
                <a:solidFill>
                  <a:schemeClr val="accent2"/>
                </a:solidFill>
              </a:rPr>
              <a:t>n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that </a:t>
            </a:r>
            <a:br>
              <a:rPr lang="en-US" dirty="0" smtClean="0"/>
            </a:br>
            <a:r>
              <a:rPr lang="en-US" dirty="0" smtClean="0"/>
              <a:t>includes  </a:t>
            </a:r>
            <a:r>
              <a:rPr lang="en-US" i="1" dirty="0" err="1" smtClean="0">
                <a:solidFill>
                  <a:schemeClr val="accent2"/>
                </a:solidFill>
              </a:rPr>
              <a:t>n</a:t>
            </a:r>
            <a:r>
              <a:rPr lang="en-US" i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dirty="0" smtClean="0"/>
              <a:t> operations of type </a:t>
            </a:r>
            <a:r>
              <a:rPr lang="en-US" i="1" dirty="0" smtClean="0">
                <a:solidFill>
                  <a:schemeClr val="accent2"/>
                </a:solidFill>
              </a:rPr>
              <a:t>T</a:t>
            </a:r>
            <a:r>
              <a:rPr lang="en-US" i="1" baseline="-25000" dirty="0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we have</a:t>
            </a:r>
            <a:endParaRPr lang="he-IL" dirty="0"/>
          </a:p>
        </p:txBody>
      </p:sp>
      <p:pic>
        <p:nvPicPr>
          <p:cNvPr id="11" name="Picture 10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/>
          <a:stretch>
            <a:fillRect/>
          </a:stretch>
        </p:blipFill>
        <p:spPr bwMode="auto">
          <a:xfrm>
            <a:off x="597184" y="3377214"/>
            <a:ext cx="7996335" cy="315849"/>
          </a:xfrm>
          <a:prstGeom prst="rect">
            <a:avLst/>
          </a:prstGeom>
          <a:noFill/>
          <a:ln/>
          <a:effectLst/>
        </p:spPr>
      </p:pic>
      <p:pic>
        <p:nvPicPr>
          <p:cNvPr id="19" name="Picture 18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/>
          <a:stretch>
            <a:fillRect/>
          </a:stretch>
        </p:blipFill>
        <p:spPr bwMode="auto">
          <a:xfrm>
            <a:off x="2503765" y="4028569"/>
            <a:ext cx="4028404" cy="353911"/>
          </a:xfrm>
          <a:prstGeom prst="rect">
            <a:avLst/>
          </a:prstGeom>
          <a:noFill/>
          <a:ln/>
          <a:effectLst/>
        </p:spPr>
      </p:pic>
      <p:pic>
        <p:nvPicPr>
          <p:cNvPr id="9" name="Picture 8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/>
          <a:stretch>
            <a:fillRect/>
          </a:stretch>
        </p:blipFill>
        <p:spPr bwMode="auto">
          <a:xfrm>
            <a:off x="703608" y="5220261"/>
            <a:ext cx="7636098" cy="321242"/>
          </a:xfrm>
          <a:prstGeom prst="rect">
            <a:avLst/>
          </a:prstGeom>
          <a:noFill/>
          <a:ln/>
          <a:effectLst/>
        </p:spPr>
      </p:pic>
      <p:pic>
        <p:nvPicPr>
          <p:cNvPr id="15" name="Picture 14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 cstate="print"/>
          <a:stretch>
            <a:fillRect/>
          </a:stretch>
        </p:blipFill>
        <p:spPr bwMode="auto">
          <a:xfrm>
            <a:off x="2481845" y="4568608"/>
            <a:ext cx="4061285" cy="353911"/>
          </a:xfrm>
          <a:prstGeom prst="rect">
            <a:avLst/>
          </a:prstGeom>
          <a:noFill/>
          <a:ln/>
          <a:effectLst/>
        </p:spPr>
      </p:pic>
      <p:sp>
        <p:nvSpPr>
          <p:cNvPr id="20" name="TextBox 19"/>
          <p:cNvSpPr txBox="1"/>
          <p:nvPr/>
        </p:nvSpPr>
        <p:spPr>
          <a:xfrm>
            <a:off x="0" y="5729037"/>
            <a:ext cx="9143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Note: Amortized bounds are bounds, they are not unique</a:t>
            </a:r>
            <a:endParaRPr lang="he-IL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\sum amort(op_i) \ge \sum cost(op_i)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131"/>
  <p:tag name="PICTUREFILESIZE" val="1018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Time(op_1,op_2,\ldots,op_n) \le n_1\cdot amort(T_1) + \ldots + n_k\cdot amort(T_k)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278"/>
  <p:tag name="PICTUREFILESIZE" val="1590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worst(\mbox{\tt Insert-Last}) = O(n)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125"/>
  <p:tag name="PICTUREFILESIZE" val="879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Time(n\times \mbox{\tt Insert-Last}) \le n \cdot amort(\mbox{\tt Insert-Last}) = O(n) 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261"/>
  <p:tag name="PICTUREFILESIZE" val="1584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amort(\mbox{\tt Insert-Last}) = O(1)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126"/>
  <p:tag name="PICTUREFILESIZE" val="858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\begin{array}{c}Time(n_1\times \mbox{\tt Insert-Last}+&#10;n_2\times \mbox{\tt Delete-Last} +n_3\times \mbox{\tt Retrieve}) \\&#10;\; = \; O(n_1+n_2+n_3) &#10;\end{array}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281"/>
  <p:tag name="PICTUREFILESIZE" val="2184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amort(op) = time(op) + \Phi_{\rm after}-\Phi_{\rm before}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173"/>
  <p:tag name="PICTUREFILESIZE" val="1087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amort(op) = time(op) + \Phi_{\rm after}-\Phi_{\rm before}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173"/>
  <p:tag name="PICTUREFILESIZE" val="1087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amort(op_i) = time(op_i) + \Phi_i-\Phi_{i-1}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158"/>
  <p:tag name="PICTUREFILESIZE" val="974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\sum_{i=1}^n amort(op_i) = \sum_{i=1}^n time(op_i) + \sum_{i=1}^n(\Phi_i-\Phi_{i-1})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212"/>
  <p:tag name="PICTUREFILESIZE" val="1802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 $$= \sum_{i=1}^n time(op_i) + \Phi_n-\Phi_0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117"/>
  <p:tag name="PICTUREFILESIZE" val="1060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1+2+\ldots+n \;=\; \frac{n(n+1)}{2} \;=\; O(n^2)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167"/>
  <p:tag name="PICTUREFILESIZE" val="960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 $$\ge  \sum_{i=1}^n time(op_i) 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67"/>
  <p:tag name="PICTUREFILESIZE" val="818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begin{document}&#10;\color{Red}&#10;$$\Phi_0=0 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30"/>
  <p:tag name="PICTUREFILESIZE" val="225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begin{document}&#10;\color{Red}&#10;$$\Phi_n\ge 0 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31"/>
  <p:tag name="PICTUREFILESIZE" val="253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amort(\mbox{\tt Insert-Last}) = time(\mbox{\tt Insert-Last}) + \Phi(M,n+1) - \Phi(M,n) 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304"/>
  <p:tag name="PICTUREFILESIZE" val="1827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amort(\mbox{\tt Insert-Last}) = time(\mbox{\tt Insert-Last}) + \Phi(2M,M+1) - \Phi(M,M) 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318"/>
  <p:tag name="PICTUREFILESIZE" val="1920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\Phi(M,n) \;=\; \cases{ &#10;2n-M &amp; if $n\ge \frac{M}2$\cr&#10;0 &amp; otherwise&#10;}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149"/>
  <p:tag name="PICTUREFILESIZE" val="1470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\Phi(M,n) \;=\; \cases{ &#10;2n-M &amp; if $n\ge \frac{M}2$\cr&#10;0 &amp; otherwise&#10;}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149"/>
  <p:tag name="PICTUREFILESIZE" val="1470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amort(\mbox{\tt Delete-Last}) = time(\mbox{\tt Delete-Last}) + \Phi(M,n-1) - \Phi(M,n) 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304"/>
  <p:tag name="PICTUREFILESIZE" val="17868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amort(\mbox{\tt Retrieve(i)}) = time(\mbox{\tt Retrieve(i)}) + \Phi(M,n) - \Phi(M,n) 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287"/>
  <p:tag name="PICTUREFILESIZE" val="17549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begin{document}&#10;\color{Red}&#10;$$O\left(\frac{1+\alpha}{\alpha}+1\right)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66"/>
  <p:tag name="PICTUREFILESIZE" val="616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(1+1+1+\ldots+1) + (1+2+4+\ldots+\frac{n}{2}) \;=\; n + (n-1)  \;=\; O(n)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299"/>
  <p:tag name="PICTUREFILESIZE" val="1447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\Phi(M,n) \;=\; \cases{ &#10;2n-M &amp; if $n\ge \frac{M}2$\cr&#10;\frac{M}{2}-n &amp; if $n&lt; \frac{M}2$&#10;}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146"/>
  <p:tag name="PICTUREFILESIZE" val="1429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begin{document}&#10;\color{Red}&#10;$$\Phi(M,M)=M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65"/>
  <p:tag name="PICTUREFILESIZE" val="4497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begin{document}&#10;\color{Red}&#10;$$\Phi(M,\frac{M}{4})=\frac{M}{4}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69"/>
  <p:tag name="PICTUREFILESIZE" val="637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amort(\mbox{\tt Insert-Last})  = amort(\mbox{\tt Delete-Last}) = O(1) 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232"/>
  <p:tag name="PICTUREFILESIZE" val="1416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begin{document}&#10;\color{Blue}&#10;$$\Phi(M,n+1)-\Phi(M,n)\le 2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119"/>
  <p:tag name="PICTUREFILESIZE" val="752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begin{document}&#10;\color{Blue}&#10;$$\Phi(M,n-1)-\Phi(M,n)\le 1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119"/>
  <p:tag name="PICTUREFILESIZE" val="709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boxruled,vlined]{algorithm2e}&#10;&#10;\newcommand{\f}[1]{[#1]}&#10;&#10;\newcommand{\ListNode}{\mbox{\tt List-Node}}&#10;\begin{document}&#10;&#10;\parbox{1.8in}{&#10;\begin{function}[H]&#10;\dontprintsemicolon&#10;\SetKw{ERROR}{error}&#10;\SetKw{DOWNTO}{downto}&#10;\BlankLine&#10;$A.item\gets null$&#10;\caption{Delete($A$)}&#10;\end{function}&#10;}&#10;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131"/>
  <p:tag name="PICTUREFILESIZE" val="1238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boxruled,vlined]{algorithm2e}&#10;&#10;\newcommand{\f}[1]{[#1]}&#10;&#10;\newcommand{\ListNode}{\mbox{\tt List-Node}}&#10;\begin{document}&#10;&#10;\parbox{2.4in}{&#10;\begin{function}[H]&#10;\dontprintsemicolon&#10;\SetKw{ERROR}{error}&#10;\SetKw{DOWNTO}{downto}&#10;\BlankLine&#10;$A\gets L$ ; $j\gets -1$ \;&#10;\While{$j&lt;i$}&#10;{&#10;   \lIf{$A.next=null$}{\ERROR}&#10;   \eIf{$A.next.item=null$}{$\mbox{\tt Delete-After}(A)$}&#10;   { $A\gets A.next$ ; $j\gets j+1$}&#10;}&#10;\Return{$A$}&#10;\caption{Retrieve-Node($L,i$)}&#10;\end{function}&#10;}&#10;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174"/>
  <p:tag name="PICTUREFILESIZE" val="5668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(1+1+1+\ldots+1) + (1+2+4+\ldots+2^k) \;=\; n + (2^{k+1}-1)  \;=\; O(n)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315"/>
  <p:tag name="PICTUREFILESIZE" val="1459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2(n-1)-1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53"/>
  <p:tag name="PICTUREFILESIZE" val="331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3n-3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29"/>
  <p:tag name="PICTUREFILESIZE" val="224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Time(op_1,op_2,\ldots,op_n) \le n_1\cdot worst(T_1) + \ldots + n_k\cdot worst(T_k)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274"/>
  <p:tag name="PICTUREFILESIZE" val="1579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worst(\mbox{\tt Insert-Last}) = O(n)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125"/>
  <p:tag name="PICTUREFILESIZE" val="879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Time(n\times \mbox{\tt Insert-Last}) = O(n) \ll O(n^2) 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184"/>
  <p:tag name="PICTUREFILESIZE" val="11971"/>
</p:tagLst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7900</TotalTime>
  <Words>900</Words>
  <Application>Microsoft Office PowerPoint</Application>
  <PresentationFormat>On-screen Show (4:3)</PresentationFormat>
  <Paragraphs>192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Standarddesign</vt:lpstr>
      <vt:lpstr>Default Design</vt:lpstr>
      <vt:lpstr> Data Structures </vt:lpstr>
      <vt:lpstr> A ferry tale </vt:lpstr>
      <vt:lpstr> A ferry tale (Chapter 2) </vt:lpstr>
      <vt:lpstr>Implementing lists using  (circular) arrays with resizing</vt:lpstr>
      <vt:lpstr>Implementing lists using  (circular) arrays with resizing</vt:lpstr>
      <vt:lpstr>Implementing lists using  (circular) arrays with doubling</vt:lpstr>
      <vt:lpstr>Implementing lists using  (circular) arrays with doubling</vt:lpstr>
      <vt:lpstr>Worst-case bounds</vt:lpstr>
      <vt:lpstr>Amortized bounds</vt:lpstr>
      <vt:lpstr>Coin operated computer</vt:lpstr>
      <vt:lpstr>The Accounting method</vt:lpstr>
      <vt:lpstr>The Accounting method</vt:lpstr>
      <vt:lpstr>Implementing lists using  arrays with resizing</vt:lpstr>
      <vt:lpstr>The Potential method</vt:lpstr>
      <vt:lpstr>The Potential method</vt:lpstr>
      <vt:lpstr>Potentials for expanding arrays</vt:lpstr>
      <vt:lpstr>Potentials for expanding arrays</vt:lpstr>
      <vt:lpstr>Not only doubling Trade-offs between time and space </vt:lpstr>
      <vt:lpstr>Expanding and shrinking arrays</vt:lpstr>
      <vt:lpstr>Expanding and shrinking arrays</vt:lpstr>
      <vt:lpstr>Expanding and shrinking arrays (Dynamic arrays)</vt:lpstr>
      <vt:lpstr>Lazy deletions from singly linked lists</vt:lpstr>
      <vt:lpstr>Lazy deletions from singly linked lists</vt:lpstr>
      <vt:lpstr>De-Amortization</vt:lpstr>
      <vt:lpstr>De-Amortized dynamic arrays</vt:lpstr>
      <vt:lpstr>Amortized vs. Worst-case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Cell Probe Complexity </dc:title>
  <cp:lastModifiedBy>Uri Zwick</cp:lastModifiedBy>
  <cp:revision>595</cp:revision>
  <dcterms:modified xsi:type="dcterms:W3CDTF">2010-03-02T13:53:19Z</dcterms:modified>
</cp:coreProperties>
</file>