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642" r:id="rId3"/>
    <p:sldId id="627" r:id="rId4"/>
    <p:sldId id="643" r:id="rId5"/>
    <p:sldId id="600" r:id="rId6"/>
    <p:sldId id="629" r:id="rId7"/>
    <p:sldId id="601" r:id="rId8"/>
    <p:sldId id="630" r:id="rId9"/>
    <p:sldId id="602" r:id="rId10"/>
    <p:sldId id="603" r:id="rId11"/>
    <p:sldId id="631" r:id="rId12"/>
    <p:sldId id="632" r:id="rId13"/>
    <p:sldId id="633" r:id="rId14"/>
    <p:sldId id="634" r:id="rId15"/>
    <p:sldId id="635" r:id="rId16"/>
    <p:sldId id="636" r:id="rId17"/>
    <p:sldId id="637" r:id="rId18"/>
    <p:sldId id="638" r:id="rId19"/>
    <p:sldId id="646" r:id="rId20"/>
    <p:sldId id="639" r:id="rId21"/>
    <p:sldId id="640" r:id="rId22"/>
    <p:sldId id="641" r:id="rId23"/>
    <p:sldId id="644" r:id="rId24"/>
    <p:sldId id="647" r:id="rId25"/>
    <p:sldId id="645" r:id="rId26"/>
    <p:sldId id="649" r:id="rId27"/>
    <p:sldId id="648" r:id="rId28"/>
  </p:sldIdLst>
  <p:sldSz cx="9144000" cy="6858000" type="screen4x3"/>
  <p:notesSz cx="6845300" cy="934878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FF9900"/>
    <a:srgbClr val="FF0000"/>
    <a:srgbClr val="FF33CC"/>
    <a:srgbClr val="996633"/>
    <a:srgbClr val="FFCC00"/>
    <a:srgbClr val="CC00CC"/>
    <a:srgbClr val="FFCC99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8" autoAdjust="0"/>
    <p:restoredTop sz="94595" autoAdjust="0"/>
  </p:normalViewPr>
  <p:slideViewPr>
    <p:cSldViewPr snapToGrid="0">
      <p:cViewPr>
        <p:scale>
          <a:sx n="112" d="100"/>
          <a:sy n="112" d="100"/>
        </p:scale>
        <p:origin x="-318" y="144"/>
      </p:cViewPr>
      <p:guideLst>
        <p:guide orient="horz" pos="1965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3091045A-47DB-4E9F-A106-0DFDD0578F1E}" type="slidenum">
              <a:rPr lang="he-IL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C62436B0-B2A2-4163-AA34-0875F7B30096}" type="slidenum">
              <a:rPr lang="he-IL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17476-9EFB-4EE1-9E60-5D62ADBAA746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1189A-8CCA-44FA-806B-1EAC2965C06B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05A92-8B96-4824-AA49-62DE02A81B79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4D5A1-AA96-49CD-9119-0AFE4274B284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A076DF-A144-43F3-B492-2C3A41DC1710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11A1-CF46-4F73-91BF-1D628F332481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E33CDFF-38F4-4127-AFCE-B63B2C4E2ADA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B79006F-C9B8-4CA9-AC96-5B45A4DE84D5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4D8445A-447B-4BB5-92B8-B1A5C59AAC9E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D2ADFEE-5E8F-47AD-B67D-D7697790419C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0ACECA-A26E-4C8D-90C1-CA2C244A83BD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8ED7438-0280-4CC8-9B1E-8F3D4E8F7A62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FF2FD5-66BE-43D8-BB0C-AF828BDA618F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3BF45C5-96A5-4CC9-B0F5-672AF52657B8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73C96-7E78-445D-93EA-41963C67A1F2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87654-5D28-4C49-8C6B-06169F6B1422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BC3785A-0BEA-4E7A-BC9F-01079EB482BF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C80E5B8-C1E7-4DA5-A6CE-46CB754BB019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CD8AA9B-9D4D-402B-9EF4-717BF0CD383E}" type="slidenum">
              <a:rPr lang="he-IL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28FE-76C3-4F75-8ADC-D95E21453E4C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579C-D885-4CE2-AB23-149DC9AB2138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DB47E9-618F-4182-85B9-EC45504F0B5D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82A9-8FCC-409C-A072-8BC2A16ACA59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C76B1-87D0-4211-8E9A-515E54540FEA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984D-E393-4352-993F-CC17DCB3834F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4B7AA-5D92-4B8D-B7EB-D9F2DCB92634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BFCDD-B62D-402D-8FD7-3E1C926E5A74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C3F0B1-9C1D-430D-84AD-9B0BB88097A1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34133-18B5-4BC8-8440-46208E5D7169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B7799-9DB8-40F6-A23D-28575F7ECC03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E9FDC-1FF8-4387-825E-045FF0A740DE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D36BC-B633-4BCE-A22D-3953F9F46C39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8A958-BF11-4355-A32C-32B9BD6D894C}" type="slidenum">
              <a:rPr lang="he-IL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BF8BE0-B764-4777-AC3A-076780CC5A0D}" type="datetime4">
              <a:rPr lang="en-US"/>
              <a:pPr/>
              <a:t>March 2, 2010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53D139EE-6376-48D2-8A56-22D5DCA190D9}" type="slidenum">
              <a:rPr lang="he-IL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 rtl="0" fontAlgn="base"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algn="ctr" rtl="0" fontAlgn="base"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Arial" pitchFamily="34" charset="0"/>
              </a:defRPr>
            </a:lvl1pPr>
          </a:lstStyle>
          <a:p>
            <a:pPr rtl="0" fontAlgn="base">
              <a:spcAft>
                <a:spcPct val="0"/>
              </a:spcAft>
            </a:pPr>
            <a:fld id="{EDDE47D4-D139-4C9D-BD98-AE6ECF35FB4A}" type="slidenum">
              <a:rPr lang="he-IL" kern="1200">
                <a:solidFill>
                  <a:srgbClr val="000000"/>
                </a:solidFill>
                <a:latin typeface="Arial" pitchFamily="34" charset="0"/>
                <a:ea typeface="+mn-ea"/>
              </a:rPr>
              <a:pPr rtl="0" fontAlgn="base"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orst-case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9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18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17.png"/><Relationship Id="rId5" Type="http://schemas.openxmlformats.org/officeDocument/2006/relationships/tags" Target="../tags/tag20.xml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tags" Target="../tags/tag19.xml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24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26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32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../media/image31.png"/><Relationship Id="rId5" Type="http://schemas.openxmlformats.org/officeDocument/2006/relationships/tags" Target="../tags/tag34.xml"/><Relationship Id="rId10" Type="http://schemas.openxmlformats.org/officeDocument/2006/relationships/image" Target="../media/image30.png"/><Relationship Id="rId4" Type="http://schemas.openxmlformats.org/officeDocument/2006/relationships/tags" Target="../tags/tag33.xml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9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12.xml"/><Relationship Id="rId7" Type="http://schemas.openxmlformats.org/officeDocument/2006/relationships/image" Target="../media/image8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93737" y="444656"/>
            <a:ext cx="7772400" cy="1091284"/>
          </a:xfrm>
        </p:spPr>
        <p:txBody>
          <a:bodyPr/>
          <a:lstStyle/>
          <a:p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r>
              <a:rPr lang="da-DK" sz="5400" dirty="0" smtClean="0">
                <a:solidFill>
                  <a:srgbClr val="FF0000"/>
                </a:solidFill>
              </a:rPr>
              <a:t>Data Structures</a:t>
            </a:r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93737" y="4814121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a-DK" sz="3200" kern="1200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Haim Kaplan </a:t>
            </a:r>
            <a:r>
              <a:rPr lang="da-DK" sz="3200" kern="1200" dirty="0" smtClean="0">
                <a:latin typeface="Arial" pitchFamily="34" charset="0"/>
                <a:ea typeface="+mn-ea"/>
                <a:cs typeface="+mn-cs"/>
              </a:rPr>
              <a:t>and</a:t>
            </a:r>
            <a:r>
              <a:rPr lang="da-DK" sz="3200" kern="1200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 Uri </a:t>
            </a:r>
            <a:r>
              <a:rPr lang="da-DK" sz="3200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Zwick</a:t>
            </a:r>
            <a:br>
              <a:rPr lang="da-DK" sz="3200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da-DK" sz="3200" kern="12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+mn-cs"/>
              </a:rPr>
              <a:t>February 2010</a:t>
            </a:r>
            <a:endParaRPr lang="en-US" sz="3200" kern="1200" dirty="0">
              <a:solidFill>
                <a:schemeClr val="accent2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9543" y="1705876"/>
            <a:ext cx="7082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Lecture 2</a:t>
            </a:r>
          </a:p>
          <a:p>
            <a:pPr algn="ctr"/>
            <a:r>
              <a:rPr lang="en-US" sz="4000" dirty="0" smtClean="0">
                <a:solidFill>
                  <a:srgbClr val="009900"/>
                </a:solidFill>
              </a:rPr>
              <a:t>Amortized Analysis</a:t>
            </a:r>
            <a:endParaRPr lang="en-US" sz="4000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52800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“amortized analysis</a:t>
            </a:r>
            <a:r>
              <a:rPr lang="en-US" dirty="0" smtClean="0"/>
              <a:t> finds the average running time per operation over a </a:t>
            </a:r>
            <a:r>
              <a:rPr lang="en-US" dirty="0" smtClean="0">
                <a:hlinkClick r:id="rId2" tooltip="Worst-case"/>
              </a:rPr>
              <a:t>worst-case</a:t>
            </a:r>
            <a:r>
              <a:rPr lang="en-US" dirty="0" smtClean="0"/>
              <a:t> </a:t>
            </a:r>
            <a:r>
              <a:rPr lang="en-US" i="1" dirty="0" smtClean="0"/>
              <a:t>sequence</a:t>
            </a:r>
            <a:r>
              <a:rPr lang="en-US" dirty="0" smtClean="0"/>
              <a:t> of operations.”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2098" y="737571"/>
            <a:ext cx="6373184" cy="795443"/>
          </a:xfrm>
        </p:spPr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Coin operated computer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0" y="2013626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pays for a </a:t>
            </a:r>
            <a:r>
              <a:rPr lang="en-US" dirty="0" smtClean="0">
                <a:solidFill>
                  <a:srgbClr val="009900"/>
                </a:solidFill>
              </a:rPr>
              <a:t>constant</a:t>
            </a:r>
            <a:r>
              <a:rPr lang="en-US" dirty="0" smtClean="0"/>
              <a:t> number of operations</a:t>
            </a:r>
            <a:endParaRPr lang="he-IL" dirty="0"/>
          </a:p>
        </p:txBody>
      </p:sp>
      <p:sp>
        <p:nvSpPr>
          <p:cNvPr id="133" name="TextBox 132"/>
          <p:cNvSpPr txBox="1"/>
          <p:nvPr/>
        </p:nvSpPr>
        <p:spPr>
          <a:xfrm>
            <a:off x="0" y="2744579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Each operation may </a:t>
            </a:r>
            <a:r>
              <a:rPr lang="en-US" dirty="0" smtClean="0">
                <a:solidFill>
                  <a:schemeClr val="accent2"/>
                </a:solidFill>
              </a:rPr>
              <a:t>buy</a:t>
            </a:r>
            <a:r>
              <a:rPr lang="en-US" dirty="0" smtClean="0"/>
              <a:t> tokens and</a:t>
            </a:r>
          </a:p>
          <a:p>
            <a:pPr algn="ctr"/>
            <a:r>
              <a:rPr lang="en-US" sz="800" dirty="0" smtClean="0"/>
              <a:t>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Use them immediately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Leave tokens for subsequent operations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Use tokens left by previous operations</a:t>
            </a:r>
            <a:endParaRPr lang="he-IL" dirty="0"/>
          </a:p>
        </p:txBody>
      </p:sp>
      <p:pic>
        <p:nvPicPr>
          <p:cNvPr id="135" name="Picture 134" descr="cailledoub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292" y="125964"/>
            <a:ext cx="1350509" cy="1852127"/>
          </a:xfrm>
          <a:prstGeom prst="rect">
            <a:avLst/>
          </a:prstGeom>
        </p:spPr>
      </p:pic>
      <p:sp>
        <p:nvSpPr>
          <p:cNvPr id="136" name="TextBox 135"/>
          <p:cNvSpPr txBox="1"/>
          <p:nvPr/>
        </p:nvSpPr>
        <p:spPr>
          <a:xfrm>
            <a:off x="3104" y="5002650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Number of </a:t>
            </a:r>
            <a:r>
              <a:rPr lang="en-US" dirty="0" smtClean="0">
                <a:solidFill>
                  <a:srgbClr val="FF0000"/>
                </a:solidFill>
              </a:rPr>
              <a:t>tokens</a:t>
            </a:r>
            <a:r>
              <a:rPr lang="en-US" dirty="0" smtClean="0"/>
              <a:t> bought is clearly an upper bound</a:t>
            </a:r>
            <a:br>
              <a:rPr lang="en-US" dirty="0" smtClean="0"/>
            </a:br>
            <a:r>
              <a:rPr lang="en-US" dirty="0" smtClean="0"/>
              <a:t>on the number of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performed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191818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The Accounting method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962713"/>
            <a:ext cx="914399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9900"/>
                </a:solidFill>
              </a:rPr>
              <a:t>Saving for a rainy day - </a:t>
            </a:r>
            <a:r>
              <a:rPr lang="en-US" sz="2400" dirty="0" smtClean="0"/>
              <a:t>“Keep something, esp. money, </a:t>
            </a:r>
            <a:br>
              <a:rPr lang="en-US" sz="2400" dirty="0" smtClean="0"/>
            </a:br>
            <a:r>
              <a:rPr lang="en-US" sz="2400" dirty="0" smtClean="0"/>
              <a:t>for a time in the future when it might be needed”</a:t>
            </a:r>
            <a:endParaRPr lang="he-IL" sz="2400" dirty="0"/>
          </a:p>
        </p:txBody>
      </p:sp>
      <p:grpSp>
        <p:nvGrpSpPr>
          <p:cNvPr id="2" name="Group 32"/>
          <p:cNvGrpSpPr>
            <a:grpSpLocks/>
          </p:cNvGrpSpPr>
          <p:nvPr/>
        </p:nvGrpSpPr>
        <p:grpSpPr>
          <a:xfrm>
            <a:off x="1097797" y="2221143"/>
            <a:ext cx="2210943" cy="270062"/>
            <a:chOff x="2284448" y="2753557"/>
            <a:chExt cx="2763678" cy="675155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284448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634560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972252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322364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66287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016399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354091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704203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>
          <a:xfrm>
            <a:off x="1097797" y="2920951"/>
            <a:ext cx="2210943" cy="270062"/>
            <a:chOff x="2284448" y="2753557"/>
            <a:chExt cx="2763678" cy="675155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284448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634560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972252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322364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666287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016399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354091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704203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>
          <a:xfrm>
            <a:off x="1097797" y="3620759"/>
            <a:ext cx="2210943" cy="270062"/>
            <a:chOff x="2284448" y="2753557"/>
            <a:chExt cx="2763678" cy="67515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2284448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634560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972252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322364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666287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016399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354091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704203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>
          <a:xfrm>
            <a:off x="1097797" y="5020375"/>
            <a:ext cx="2210943" cy="270063"/>
            <a:chOff x="2284448" y="2753557"/>
            <a:chExt cx="2763678" cy="675155"/>
          </a:xfrm>
        </p:grpSpPr>
        <p:sp>
          <p:nvSpPr>
            <p:cNvPr id="54" name="Rectangle 53"/>
            <p:cNvSpPr/>
            <p:nvPr/>
          </p:nvSpPr>
          <p:spPr bwMode="auto">
            <a:xfrm>
              <a:off x="2284448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634560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972252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322364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666287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016399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354091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704203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1097797" y="6067171"/>
            <a:ext cx="4432870" cy="270063"/>
            <a:chOff x="2076088" y="5893308"/>
            <a:chExt cx="5541087" cy="337578"/>
          </a:xfrm>
        </p:grpSpPr>
        <p:sp>
          <p:nvSpPr>
            <p:cNvPr id="63" name="Rectangle 62"/>
            <p:cNvSpPr/>
            <p:nvPr/>
          </p:nvSpPr>
          <p:spPr bwMode="auto">
            <a:xfrm>
              <a:off x="4853497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203609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541301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891413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35336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585448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923140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273252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76088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426200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763892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3114004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457927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808039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145731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4495843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>
          <a:xfrm>
            <a:off x="1097797" y="4320567"/>
            <a:ext cx="2210943" cy="270062"/>
            <a:chOff x="2284448" y="2753557"/>
            <a:chExt cx="2763678" cy="675155"/>
          </a:xfrm>
        </p:grpSpPr>
        <p:sp>
          <p:nvSpPr>
            <p:cNvPr id="84" name="Rectangle 83"/>
            <p:cNvSpPr/>
            <p:nvPr/>
          </p:nvSpPr>
          <p:spPr bwMode="auto">
            <a:xfrm>
              <a:off x="2284448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634560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972252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322364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666287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4016399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4354091" y="2753557"/>
              <a:ext cx="343923" cy="675155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704203" y="2753557"/>
              <a:ext cx="343923" cy="67515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Group 126"/>
          <p:cNvGrpSpPr/>
          <p:nvPr/>
        </p:nvGrpSpPr>
        <p:grpSpPr>
          <a:xfrm>
            <a:off x="1180189" y="2744195"/>
            <a:ext cx="370115" cy="111967"/>
            <a:chOff x="2158480" y="3099320"/>
            <a:chExt cx="370115" cy="111967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 bwMode="auto">
            <a:xfrm>
              <a:off x="2416628" y="3099320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 bwMode="auto">
            <a:xfrm>
              <a:off x="2158480" y="3099320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127"/>
          <p:cNvGrpSpPr/>
          <p:nvPr/>
        </p:nvGrpSpPr>
        <p:grpSpPr>
          <a:xfrm>
            <a:off x="1192624" y="3467338"/>
            <a:ext cx="905086" cy="111967"/>
            <a:chOff x="2170915" y="3822463"/>
            <a:chExt cx="905086" cy="111967"/>
          </a:xfrm>
        </p:grpSpPr>
        <p:sp>
          <p:nvSpPr>
            <p:cNvPr id="103" name="Oval 102"/>
            <p:cNvSpPr>
              <a:spLocks noChangeAspect="1"/>
            </p:cNvSpPr>
            <p:nvPr/>
          </p:nvSpPr>
          <p:spPr bwMode="auto">
            <a:xfrm>
              <a:off x="2435288" y="3822463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 bwMode="auto">
            <a:xfrm>
              <a:off x="2170915" y="3822463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2964034" y="3822463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>
              <a:off x="2699661" y="3822463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oup 128"/>
          <p:cNvGrpSpPr/>
          <p:nvPr/>
        </p:nvGrpSpPr>
        <p:grpSpPr>
          <a:xfrm>
            <a:off x="1205059" y="4156280"/>
            <a:ext cx="1440076" cy="116623"/>
            <a:chOff x="2183350" y="4511405"/>
            <a:chExt cx="1440076" cy="116623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2448972" y="45160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>
              <a:off x="2183350" y="45160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>
              <a:off x="2980216" y="45160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>
              <a:off x="2714594" y="45160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 bwMode="auto">
            <a:xfrm>
              <a:off x="3511459" y="4511405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 bwMode="auto">
            <a:xfrm>
              <a:off x="3245838" y="4511405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Group 129"/>
          <p:cNvGrpSpPr/>
          <p:nvPr/>
        </p:nvGrpSpPr>
        <p:grpSpPr>
          <a:xfrm>
            <a:off x="1195728" y="4862313"/>
            <a:ext cx="2009248" cy="111967"/>
            <a:chOff x="2174019" y="5217438"/>
            <a:chExt cx="2009248" cy="111967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 bwMode="auto">
            <a:xfrm>
              <a:off x="244505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 bwMode="auto">
            <a:xfrm>
              <a:off x="217401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 bwMode="auto">
            <a:xfrm>
              <a:off x="298713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 bwMode="auto">
            <a:xfrm>
              <a:off x="271609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352921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 bwMode="auto">
            <a:xfrm>
              <a:off x="325817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 bwMode="auto">
            <a:xfrm>
              <a:off x="4071300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 bwMode="auto">
            <a:xfrm>
              <a:off x="3800259" y="5217438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" name="Group 130"/>
          <p:cNvGrpSpPr/>
          <p:nvPr/>
        </p:nvGrpSpPr>
        <p:grpSpPr>
          <a:xfrm>
            <a:off x="1183293" y="5900281"/>
            <a:ext cx="370115" cy="111967"/>
            <a:chOff x="2161584" y="6153661"/>
            <a:chExt cx="370115" cy="111967"/>
          </a:xfrm>
        </p:grpSpPr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2419732" y="61536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2161584" y="6153661"/>
              <a:ext cx="111967" cy="111967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3847432" y="2080597"/>
            <a:ext cx="51006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Each “normal” insert operations </a:t>
            </a:r>
            <a:br>
              <a:rPr lang="en-US" sz="2400" dirty="0" smtClean="0"/>
            </a:br>
            <a:r>
              <a:rPr lang="en-US" sz="2400" dirty="0" smtClean="0"/>
              <a:t>buys </a:t>
            </a:r>
            <a:r>
              <a:rPr lang="en-US" sz="2400" dirty="0" smtClean="0">
                <a:solidFill>
                  <a:srgbClr val="FF0000"/>
                </a:solidFill>
              </a:rPr>
              <a:t>three</a:t>
            </a:r>
            <a:r>
              <a:rPr lang="en-US" sz="2400" dirty="0" smtClean="0"/>
              <a:t> tokens. </a:t>
            </a:r>
            <a:endParaRPr lang="he-IL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3582956" y="3104621"/>
            <a:ext cx="53682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It uses </a:t>
            </a:r>
            <a:r>
              <a:rPr lang="en-US" sz="2400" dirty="0" smtClean="0">
                <a:solidFill>
                  <a:schemeClr val="accent2"/>
                </a:solidFill>
              </a:rPr>
              <a:t>one</a:t>
            </a:r>
            <a:r>
              <a:rPr lang="en-US" sz="2400" dirty="0" smtClean="0"/>
              <a:t> of them to insert the new item.</a:t>
            </a:r>
            <a:endParaRPr lang="he-IL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586060" y="3518289"/>
            <a:ext cx="53682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It leaves the other </a:t>
            </a:r>
            <a:r>
              <a:rPr lang="en-US" sz="2400" dirty="0" smtClean="0">
                <a:solidFill>
                  <a:schemeClr val="accent2"/>
                </a:solidFill>
              </a:rPr>
              <a:t>two</a:t>
            </a:r>
            <a:r>
              <a:rPr lang="en-US" sz="2400" dirty="0" smtClean="0"/>
              <a:t> in the “bank”</a:t>
            </a:r>
            <a:endParaRPr lang="he-IL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3589164" y="4126810"/>
            <a:ext cx="53682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When the array is full, the bank contains enough tokens to pay for the copying!</a:t>
            </a:r>
            <a:endParaRPr lang="he-IL" sz="2400" dirty="0"/>
          </a:p>
        </p:txBody>
      </p:sp>
      <p:grpSp>
        <p:nvGrpSpPr>
          <p:cNvPr id="100" name="Group 79"/>
          <p:cNvGrpSpPr/>
          <p:nvPr/>
        </p:nvGrpSpPr>
        <p:grpSpPr>
          <a:xfrm>
            <a:off x="1091570" y="5382403"/>
            <a:ext cx="4432870" cy="270063"/>
            <a:chOff x="2076088" y="5893308"/>
            <a:chExt cx="5541087" cy="337578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4853497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5203609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5541301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5891413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235336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585448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923140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273252" y="5893308"/>
              <a:ext cx="343923" cy="33757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076088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426200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763892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114004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3457927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808039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4145731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4495843" y="5893308"/>
              <a:ext cx="343923" cy="337578"/>
            </a:xfrm>
            <a:prstGeom prst="rect">
              <a:avLst/>
            </a:prstGeom>
            <a:solidFill>
              <a:srgbClr val="FFCC00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6006347" y="5166752"/>
            <a:ext cx="255656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What about the cost of allocating the new array?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6" grpId="0"/>
      <p:bldP spid="97" grpId="0"/>
      <p:bldP spid="98" grpId="0"/>
      <p:bldP spid="99" grpId="0"/>
      <p:bldP spid="1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308363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Accounting method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0" y="129204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Theorem: </a:t>
            </a:r>
            <a:r>
              <a:rPr lang="en-US" dirty="0" smtClean="0"/>
              <a:t>If the array contains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/2+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items, where 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≥0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then the bank contains at least 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tokens.  </a:t>
            </a:r>
            <a:endParaRPr lang="he-IL" dirty="0"/>
          </a:p>
        </p:txBody>
      </p:sp>
      <p:sp>
        <p:nvSpPr>
          <p:cNvPr id="133" name="TextBox 132"/>
          <p:cNvSpPr txBox="1"/>
          <p:nvPr/>
        </p:nvSpPr>
        <p:spPr>
          <a:xfrm>
            <a:off x="3104" y="2354672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Easy proof by induction</a:t>
            </a:r>
            <a:endParaRPr lang="he-IL" dirty="0"/>
          </a:p>
        </p:txBody>
      </p:sp>
      <p:sp>
        <p:nvSpPr>
          <p:cNvPr id="140" name="TextBox 139"/>
          <p:cNvSpPr txBox="1"/>
          <p:nvPr/>
        </p:nvSpPr>
        <p:spPr>
          <a:xfrm>
            <a:off x="3104" y="302010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Corollary: </a:t>
            </a:r>
            <a:r>
              <a:rPr lang="en-US" dirty="0" smtClean="0"/>
              <a:t>When the array is full, the bank contains enough tokens to pay for copying all the items into a new array</a:t>
            </a:r>
            <a:endParaRPr lang="he-IL" dirty="0"/>
          </a:p>
        </p:txBody>
      </p:sp>
      <p:sp>
        <p:nvSpPr>
          <p:cNvPr id="141" name="TextBox 140"/>
          <p:cNvSpPr txBox="1"/>
          <p:nvPr/>
        </p:nvSpPr>
        <p:spPr>
          <a:xfrm>
            <a:off x="-3123" y="416488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Amortized cost of an operation ≡</a:t>
            </a:r>
            <a:r>
              <a:rPr lang="en-US" dirty="0" smtClean="0">
                <a:solidFill>
                  <a:srgbClr val="009900"/>
                </a:solidFill>
              </a:rPr>
              <a:t/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/>
              <a:t>number of tokens bought by the operation</a:t>
            </a:r>
            <a:endParaRPr lang="he-IL" dirty="0"/>
          </a:p>
        </p:txBody>
      </p:sp>
      <p:sp>
        <p:nvSpPr>
          <p:cNvPr id="142" name="TextBox 141"/>
          <p:cNvSpPr txBox="1"/>
          <p:nvPr/>
        </p:nvSpPr>
        <p:spPr>
          <a:xfrm>
            <a:off x="9312" y="5295206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Note: </a:t>
            </a:r>
            <a:r>
              <a:rPr lang="en-US" dirty="0" smtClean="0"/>
              <a:t>Tokens are only used in the analysis!</a:t>
            </a:r>
          </a:p>
          <a:p>
            <a:pPr algn="ctr"/>
            <a:r>
              <a:rPr lang="en-US" dirty="0" smtClean="0"/>
              <a:t>The data structure doesn’t really manipulate them.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40" grpId="0"/>
      <p:bldP spid="141" grpId="0"/>
      <p:bldP spid="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194727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Implementing</a:t>
            </a:r>
            <a:r>
              <a:rPr lang="en-US" sz="4000" dirty="0" smtClean="0">
                <a:solidFill>
                  <a:srgbClr val="33CC33"/>
                </a:solidFill>
              </a:rPr>
              <a:t> lists </a:t>
            </a:r>
            <a:r>
              <a:rPr lang="en-US" sz="4000" dirty="0" smtClean="0">
                <a:solidFill>
                  <a:schemeClr val="tx1"/>
                </a:solidFill>
              </a:rPr>
              <a:t>using</a:t>
            </a:r>
            <a:r>
              <a:rPr lang="en-US" sz="4000" dirty="0" smtClean="0">
                <a:solidFill>
                  <a:srgbClr val="33CC33"/>
                </a:solidFill>
              </a:rPr>
              <a:t> </a:t>
            </a:r>
            <a:br>
              <a:rPr lang="en-US" sz="4000" dirty="0" smtClean="0">
                <a:solidFill>
                  <a:srgbClr val="33CC33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arrays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with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resizing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6387" y="2313141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6387" y="2683843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6387" y="3054545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1" y="1628191"/>
            <a:ext cx="531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L</a:t>
            </a:r>
            <a:endParaRPr lang="he-IL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4268" y="2255845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array</a:t>
            </a:r>
            <a:endParaRPr lang="he-IL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1911" y="2614363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maxlen</a:t>
            </a:r>
            <a:endParaRPr lang="he-IL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027" y="2988296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length</a:t>
            </a:r>
            <a:endParaRPr lang="he-IL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4003547" y="2366626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0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3884154" y="2313140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0" y="2313140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9846" y="2313141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7692" y="2313141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35538" y="2313141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998967" y="2313140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99686" y="2366626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1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7" name="Rectangle 26"/>
          <p:cNvSpPr/>
          <p:nvPr/>
        </p:nvSpPr>
        <p:spPr>
          <a:xfrm>
            <a:off x="5259846" y="2366626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…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8" name="Rectangle 27"/>
          <p:cNvSpPr/>
          <p:nvPr/>
        </p:nvSpPr>
        <p:spPr>
          <a:xfrm>
            <a:off x="7942548" y="2345907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M−</a:t>
            </a:r>
            <a:r>
              <a:rPr lang="en-US" baseline="-25000" dirty="0" smtClean="0">
                <a:solidFill>
                  <a:schemeClr val="accent6"/>
                </a:solidFill>
              </a:rPr>
              <a:t>1 </a:t>
            </a:r>
            <a:endParaRPr lang="he-IL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7319289" y="231725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70012" y="2963581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n</a:t>
            </a:r>
            <a:endParaRPr lang="he-IL" dirty="0"/>
          </a:p>
        </p:txBody>
      </p:sp>
      <p:sp>
        <p:nvSpPr>
          <p:cNvPr id="31" name="Rectangle 30"/>
          <p:cNvSpPr/>
          <p:nvPr/>
        </p:nvSpPr>
        <p:spPr>
          <a:xfrm>
            <a:off x="1878232" y="2617475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cxnSp>
        <p:nvCxnSpPr>
          <p:cNvPr id="33" name="Curved Connector 32"/>
          <p:cNvCxnSpPr>
            <a:endCxn id="17" idx="1"/>
          </p:cNvCxnSpPr>
          <p:nvPr/>
        </p:nvCxnSpPr>
        <p:spPr bwMode="auto">
          <a:xfrm>
            <a:off x="2273639" y="2488601"/>
            <a:ext cx="1610515" cy="1621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Curved Connector 33"/>
          <p:cNvCxnSpPr>
            <a:stCxn id="11" idx="3"/>
            <a:endCxn id="6" idx="0"/>
          </p:cNvCxnSpPr>
          <p:nvPr/>
        </p:nvCxnSpPr>
        <p:spPr bwMode="auto">
          <a:xfrm>
            <a:off x="1606387" y="1889801"/>
            <a:ext cx="679622" cy="423340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8" name="Right Brace 37"/>
          <p:cNvSpPr/>
          <p:nvPr/>
        </p:nvSpPr>
        <p:spPr bwMode="auto">
          <a:xfrm rot="5400000">
            <a:off x="6063249" y="970190"/>
            <a:ext cx="440366" cy="480676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11824" y="3305464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sp>
        <p:nvSpPr>
          <p:cNvPr id="40" name="Right Brace 39"/>
          <p:cNvSpPr/>
          <p:nvPr/>
        </p:nvSpPr>
        <p:spPr bwMode="auto">
          <a:xfrm rot="16200000" flipV="1">
            <a:off x="5340104" y="229916"/>
            <a:ext cx="523221" cy="3443337"/>
          </a:xfrm>
          <a:prstGeom prst="rightBrace">
            <a:avLst>
              <a:gd name="adj1" fmla="val 8333"/>
              <a:gd name="adj2" fmla="val 50359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24896" y="1414110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n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-11542" y="363782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Insert-Last</a:t>
            </a:r>
            <a:r>
              <a:rPr lang="en-US" dirty="0" smtClean="0"/>
              <a:t>) = 3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893" y="4082592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Delete-Last</a:t>
            </a:r>
            <a:r>
              <a:rPr lang="en-US" dirty="0" smtClean="0"/>
              <a:t>) = 1</a:t>
            </a:r>
            <a:endParaRPr lang="he-IL" dirty="0"/>
          </a:p>
        </p:txBody>
      </p:sp>
      <p:sp>
        <p:nvSpPr>
          <p:cNvPr id="43" name="TextBox 42"/>
          <p:cNvSpPr txBox="1"/>
          <p:nvPr/>
        </p:nvSpPr>
        <p:spPr>
          <a:xfrm>
            <a:off x="3997" y="4527363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Insert(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dirty="0" smtClean="0"/>
              <a:t>−</a:t>
            </a:r>
            <a:r>
              <a:rPr lang="en-US" i="1" dirty="0" smtClean="0"/>
              <a:t>i</a:t>
            </a:r>
            <a:r>
              <a:rPr lang="en-US" dirty="0" smtClean="0"/>
              <a:t>+3</a:t>
            </a:r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7101" y="4972135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Retrieve(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) = 1</a:t>
            </a:r>
            <a:endParaRPr lang="he-IL" dirty="0"/>
          </a:p>
        </p:txBody>
      </p:sp>
      <p:pic>
        <p:nvPicPr>
          <p:cNvPr id="48" name="Picture 4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4248" y="5686774"/>
            <a:ext cx="8220102" cy="67228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308363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Potential</a:t>
            </a:r>
            <a:r>
              <a:rPr lang="en-US" dirty="0" smtClean="0">
                <a:solidFill>
                  <a:schemeClr val="accent2"/>
                </a:solidFill>
              </a:rPr>
              <a:t> method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0" y="129204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Very similar to the accounting method</a:t>
            </a:r>
            <a:endParaRPr lang="he-IL" dirty="0"/>
          </a:p>
        </p:txBody>
      </p:sp>
      <p:sp>
        <p:nvSpPr>
          <p:cNvPr id="133" name="TextBox 132"/>
          <p:cNvSpPr txBox="1"/>
          <p:nvPr/>
        </p:nvSpPr>
        <p:spPr>
          <a:xfrm>
            <a:off x="0" y="1985659"/>
            <a:ext cx="9143999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The difference:</a:t>
            </a:r>
          </a:p>
          <a:p>
            <a:pPr algn="ctr"/>
            <a:r>
              <a:rPr lang="en-US" sz="800" dirty="0" smtClean="0"/>
              <a:t> </a:t>
            </a:r>
          </a:p>
          <a:p>
            <a:pPr algn="ctr"/>
            <a:r>
              <a:rPr lang="en-US" dirty="0" smtClean="0"/>
              <a:t>Instead of specifying in advance how many </a:t>
            </a:r>
            <a:br>
              <a:rPr lang="en-US" dirty="0" smtClean="0"/>
            </a:br>
            <a:r>
              <a:rPr lang="en-US" dirty="0" smtClean="0"/>
              <a:t>tokens each operation should buy, </a:t>
            </a:r>
          </a:p>
          <a:p>
            <a:pPr algn="ctr"/>
            <a:r>
              <a:rPr lang="en-US" sz="800" dirty="0" smtClean="0"/>
              <a:t> </a:t>
            </a:r>
          </a:p>
          <a:p>
            <a:pPr algn="ctr"/>
            <a:r>
              <a:rPr lang="en-US" dirty="0" smtClean="0"/>
              <a:t>specify how many tokens should be in the bank </a:t>
            </a:r>
            <a:br>
              <a:rPr lang="en-US" dirty="0" smtClean="0"/>
            </a:br>
            <a:r>
              <a:rPr lang="en-US" dirty="0" smtClean="0"/>
              <a:t>in each state of the data structure</a:t>
            </a:r>
            <a:endParaRPr lang="he-IL" dirty="0"/>
          </a:p>
        </p:txBody>
      </p:sp>
      <p:sp>
        <p:nvSpPr>
          <p:cNvPr id="141" name="TextBox 140"/>
          <p:cNvSpPr txBox="1"/>
          <p:nvPr/>
        </p:nvSpPr>
        <p:spPr>
          <a:xfrm>
            <a:off x="1" y="4564109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Potential  ≡ </a:t>
            </a:r>
            <a:r>
              <a:rPr lang="en-US" dirty="0" smtClean="0">
                <a:solidFill>
                  <a:srgbClr val="009900"/>
                </a:solidFill>
                <a:sym typeface="Symbol"/>
              </a:rPr>
              <a:t>  </a:t>
            </a:r>
            <a:r>
              <a:rPr lang="en-US" dirty="0" smtClean="0">
                <a:solidFill>
                  <a:srgbClr val="009900"/>
                </a:solidFill>
              </a:rPr>
              <a:t>≡  Balance of bank account</a:t>
            </a:r>
            <a:endParaRPr lang="he-IL" dirty="0"/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7468" y="5474815"/>
            <a:ext cx="7385313" cy="46878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24384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Potential</a:t>
            </a:r>
            <a:r>
              <a:rPr lang="en-US" dirty="0" smtClean="0">
                <a:solidFill>
                  <a:schemeClr val="accent2"/>
                </a:solidFill>
              </a:rPr>
              <a:t> method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888299" y="1201217"/>
            <a:ext cx="7385313" cy="468786"/>
          </a:xfrm>
          <a:prstGeom prst="rect">
            <a:avLst/>
          </a:prstGeom>
          <a:noFill/>
          <a:ln/>
          <a:effectLst/>
        </p:spPr>
      </p:pic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1208892" y="2034779"/>
            <a:ext cx="6744127" cy="468733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400980" y="2793694"/>
            <a:ext cx="8359950" cy="1142898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945404" y="4005215"/>
            <a:ext cx="4613755" cy="1142792"/>
          </a:xfrm>
          <a:prstGeom prst="rect">
            <a:avLst/>
          </a:prstGeom>
          <a:noFill/>
          <a:ln/>
          <a:effectLst/>
        </p:spPr>
      </p:pic>
      <p:pic>
        <p:nvPicPr>
          <p:cNvPr id="15" name="Picture 14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1019517" y="5216629"/>
            <a:ext cx="2642859" cy="1142794"/>
          </a:xfrm>
          <a:prstGeom prst="rect">
            <a:avLst/>
          </a:prstGeom>
          <a:noFill/>
          <a:ln/>
          <a:effectLst/>
        </p:spPr>
      </p:pic>
      <p:pic>
        <p:nvPicPr>
          <p:cNvPr id="17" name="Picture 16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6866969" y="4311176"/>
            <a:ext cx="1183375" cy="395246"/>
          </a:xfrm>
          <a:prstGeom prst="rect">
            <a:avLst/>
          </a:prstGeom>
          <a:noFill/>
          <a:ln/>
          <a:effectLst/>
        </p:spPr>
      </p:pic>
      <p:pic>
        <p:nvPicPr>
          <p:cNvPr id="19" name="Picture 18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6846850" y="5566236"/>
            <a:ext cx="1223612" cy="395247"/>
          </a:xfrm>
          <a:prstGeom prst="rect">
            <a:avLst/>
          </a:prstGeom>
          <a:noFill/>
          <a:ln/>
          <a:effectLst/>
        </p:spPr>
      </p:pic>
      <p:sp>
        <p:nvSpPr>
          <p:cNvPr id="20" name="TextBox 19"/>
          <p:cNvSpPr txBox="1"/>
          <p:nvPr/>
        </p:nvSpPr>
        <p:spPr>
          <a:xfrm>
            <a:off x="5325056" y="4688539"/>
            <a:ext cx="4267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Bank account</a:t>
            </a:r>
            <a:br>
              <a:rPr lang="en-US" sz="2000" dirty="0" smtClean="0"/>
            </a:br>
            <a:r>
              <a:rPr lang="en-US" sz="2000" dirty="0" smtClean="0"/>
              <a:t>initially empty</a:t>
            </a:r>
            <a:endParaRPr lang="he-IL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25056" y="5907742"/>
            <a:ext cx="4267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No overdraft!</a:t>
            </a:r>
            <a:endParaRPr lang="he-IL" sz="2000" dirty="0"/>
          </a:p>
        </p:txBody>
      </p:sp>
      <p:sp>
        <p:nvSpPr>
          <p:cNvPr id="22" name="Right Brace 21"/>
          <p:cNvSpPr/>
          <p:nvPr/>
        </p:nvSpPr>
        <p:spPr bwMode="auto">
          <a:xfrm rot="5400000">
            <a:off x="4743935" y="4215022"/>
            <a:ext cx="164852" cy="1409724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8995" y="4976495"/>
            <a:ext cx="6997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≥ 0</a:t>
            </a:r>
            <a:endParaRPr lang="he-IL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Potentials</a:t>
            </a:r>
            <a:r>
              <a:rPr lang="en-US" dirty="0" smtClean="0">
                <a:solidFill>
                  <a:schemeClr val="accent2"/>
                </a:solidFill>
              </a:rPr>
              <a:t> for expanding arrays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26119" y="3218346"/>
            <a:ext cx="7891763" cy="285019"/>
          </a:xfrm>
          <a:prstGeom prst="rect">
            <a:avLst/>
          </a:prstGeom>
          <a:noFill/>
          <a:ln/>
          <a:effectLst/>
        </p:spPr>
      </p:pic>
      <p:sp>
        <p:nvSpPr>
          <p:cNvPr id="16" name="TextBox 15"/>
          <p:cNvSpPr txBox="1"/>
          <p:nvPr/>
        </p:nvSpPr>
        <p:spPr>
          <a:xfrm>
            <a:off x="1" y="2547096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array is </a:t>
            </a:r>
            <a:r>
              <a:rPr lang="en-US" dirty="0" smtClean="0">
                <a:solidFill>
                  <a:schemeClr val="accent2"/>
                </a:solidFill>
              </a:rPr>
              <a:t>not full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337987" y="2532596"/>
            <a:ext cx="270598" cy="2212841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3461" y="3746315"/>
            <a:ext cx="6997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endParaRPr lang="he-IL" sz="2400" dirty="0">
              <a:solidFill>
                <a:schemeClr val="accent2"/>
              </a:solidFill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7107623" y="2344430"/>
            <a:ext cx="248826" cy="2554962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98431" y="3721436"/>
            <a:ext cx="6997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≤ 2</a:t>
            </a:r>
            <a:endParaRPr lang="he-IL" sz="2400" dirty="0">
              <a:solidFill>
                <a:schemeClr val="accent2"/>
              </a:solidFill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438165" y="4826382"/>
            <a:ext cx="8255216" cy="285038"/>
          </a:xfrm>
          <a:prstGeom prst="rect">
            <a:avLst/>
          </a:prstGeom>
          <a:noFill/>
          <a:ln/>
          <a:effectLst/>
        </p:spPr>
      </p:pic>
      <p:sp>
        <p:nvSpPr>
          <p:cNvPr id="22" name="TextBox 21"/>
          <p:cNvSpPr txBox="1"/>
          <p:nvPr/>
        </p:nvSpPr>
        <p:spPr>
          <a:xfrm>
            <a:off x="-6226" y="4155132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array is </a:t>
            </a:r>
            <a:r>
              <a:rPr lang="en-US" dirty="0" smtClean="0">
                <a:solidFill>
                  <a:srgbClr val="FF0000"/>
                </a:solidFill>
              </a:rPr>
              <a:t>full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4163802" y="4131301"/>
            <a:ext cx="270598" cy="2212841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7304" y="5345020"/>
            <a:ext cx="9206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+1</a:t>
            </a:r>
            <a:endParaRPr lang="he-IL" sz="2400" dirty="0">
              <a:solidFill>
                <a:schemeClr val="accent2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7105622" y="3746288"/>
            <a:ext cx="248826" cy="2967318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8224" y="5329472"/>
            <a:ext cx="8615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2−</a:t>
            </a:r>
            <a:r>
              <a:rPr lang="en-US" sz="2400" i="1" dirty="0" smtClean="0">
                <a:solidFill>
                  <a:schemeClr val="accent2"/>
                </a:solidFill>
              </a:rPr>
              <a:t>M</a:t>
            </a:r>
            <a:endParaRPr lang="he-IL" sz="2400" i="1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9" y="5896730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At most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in both cases!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9" name="Picture 2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335640" y="1274395"/>
            <a:ext cx="6359994" cy="1068111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 animBg="1"/>
      <p:bldP spid="20" grpId="0"/>
      <p:bldP spid="22" grpId="0"/>
      <p:bldP spid="23" grpId="0" animBg="1"/>
      <p:bldP spid="24" grpId="0"/>
      <p:bldP spid="25" grpId="0" animBg="1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Potentials</a:t>
            </a:r>
            <a:r>
              <a:rPr lang="en-US" dirty="0" smtClean="0">
                <a:solidFill>
                  <a:schemeClr val="accent2"/>
                </a:solidFill>
              </a:rPr>
              <a:t> for expanding arrays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2" name="Picture 3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335640" y="1390940"/>
            <a:ext cx="6359994" cy="1068111"/>
          </a:xfrm>
          <a:prstGeom prst="rect">
            <a:avLst/>
          </a:prstGeom>
          <a:noFill/>
          <a:ln/>
          <a:effectLst/>
        </p:spPr>
      </p:pic>
      <p:pic>
        <p:nvPicPr>
          <p:cNvPr id="21" name="Picture 2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625851" y="3138940"/>
            <a:ext cx="7892298" cy="285038"/>
          </a:xfrm>
          <a:prstGeom prst="rect">
            <a:avLst/>
          </a:prstGeom>
          <a:noFill/>
          <a:ln/>
          <a:effectLst/>
        </p:spPr>
      </p:pic>
      <p:sp>
        <p:nvSpPr>
          <p:cNvPr id="17" name="Right Brace 16"/>
          <p:cNvSpPr/>
          <p:nvPr/>
        </p:nvSpPr>
        <p:spPr bwMode="auto">
          <a:xfrm rot="5400000">
            <a:off x="4337987" y="2453190"/>
            <a:ext cx="270598" cy="2212841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3461" y="3666909"/>
            <a:ext cx="6997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endParaRPr lang="he-IL" sz="2400" dirty="0">
              <a:solidFill>
                <a:schemeClr val="accent2"/>
              </a:solidFill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7107623" y="2265024"/>
            <a:ext cx="248826" cy="2554962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98431" y="3642030"/>
            <a:ext cx="6997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≤ 0</a:t>
            </a:r>
            <a:endParaRPr lang="he-IL" sz="2400" dirty="0">
              <a:solidFill>
                <a:schemeClr val="accent2"/>
              </a:solidFill>
            </a:endParaRPr>
          </a:p>
        </p:txBody>
      </p:sp>
      <p:pic>
        <p:nvPicPr>
          <p:cNvPr id="30" name="Picture 2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841046" y="4422038"/>
            <a:ext cx="7449452" cy="285019"/>
          </a:xfrm>
          <a:prstGeom prst="rect">
            <a:avLst/>
          </a:prstGeom>
          <a:noFill/>
          <a:ln/>
          <a:effectLst/>
        </p:spPr>
      </p:pic>
      <p:sp>
        <p:nvSpPr>
          <p:cNvPr id="23" name="Right Brace 22"/>
          <p:cNvSpPr/>
          <p:nvPr/>
        </p:nvSpPr>
        <p:spPr bwMode="auto">
          <a:xfrm rot="5400000">
            <a:off x="4568143" y="3742513"/>
            <a:ext cx="270598" cy="2181734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8537" y="4922016"/>
            <a:ext cx="9206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endParaRPr lang="he-IL" sz="2400" dirty="0">
              <a:solidFill>
                <a:schemeClr val="accent2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7071857" y="3754952"/>
            <a:ext cx="248826" cy="2141305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0231" y="4906468"/>
            <a:ext cx="8615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0</a:t>
            </a:r>
            <a:endParaRPr lang="he-IL" sz="2400" i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5602931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The amortized cost of </a:t>
            </a:r>
            <a:r>
              <a:rPr lang="en-US" sz="2400" dirty="0" smtClean="0">
                <a:solidFill>
                  <a:schemeClr val="accent2"/>
                </a:solidFill>
              </a:rPr>
              <a:t>Delete-Last</a:t>
            </a:r>
            <a:r>
              <a:rPr lang="en-US" sz="2400" dirty="0" smtClean="0"/>
              <a:t> is sometimes negative. When?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 animBg="1"/>
      <p:bldP spid="24" grpId="0"/>
      <p:bldP spid="25" grpId="0" animBg="1"/>
      <p:bldP spid="26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0" y="889624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Not only doubling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4000" dirty="0" smtClean="0"/>
              <a:t>Trade-offs between time and space</a:t>
            </a:r>
            <a:r>
              <a:rPr lang="he-IL" dirty="0" smtClean="0">
                <a:solidFill>
                  <a:schemeClr val="accent2"/>
                </a:solidFill>
              </a:rPr>
              <a:t/>
            </a:r>
            <a:br>
              <a:rPr lang="he-IL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60" y="2106717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Suppose that instead of </a:t>
            </a:r>
            <a:r>
              <a:rPr lang="en-US" dirty="0" smtClean="0">
                <a:solidFill>
                  <a:schemeClr val="accent2"/>
                </a:solidFill>
              </a:rPr>
              <a:t>doubling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we multiply the size of the array by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+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, where 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&gt;0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60" y="330802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Amortized cost of </a:t>
            </a:r>
            <a:r>
              <a:rPr lang="en-US" dirty="0" smtClean="0">
                <a:solidFill>
                  <a:schemeClr val="accent2"/>
                </a:solidFill>
              </a:rPr>
              <a:t>Insert-Last</a:t>
            </a:r>
            <a:r>
              <a:rPr lang="en-US" dirty="0" smtClean="0"/>
              <a:t> is </a:t>
            </a:r>
            <a:endParaRPr lang="he-IL" sz="2400" dirty="0">
              <a:solidFill>
                <a:schemeClr val="accent2"/>
              </a:solidFill>
            </a:endParaRPr>
          </a:p>
        </p:txBody>
      </p:sp>
      <p:pic>
        <p:nvPicPr>
          <p:cNvPr id="22" name="Picture 2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79245" y="4051219"/>
            <a:ext cx="2603431" cy="986938"/>
          </a:xfrm>
          <a:prstGeom prst="rect">
            <a:avLst/>
          </a:prstGeom>
          <a:noFill/>
          <a:ln/>
          <a:effectLst/>
        </p:spPr>
      </p:pic>
      <p:sp>
        <p:nvSpPr>
          <p:cNvPr id="27" name="TextBox 26"/>
          <p:cNvSpPr txBox="1"/>
          <p:nvPr/>
        </p:nvSpPr>
        <p:spPr>
          <a:xfrm>
            <a:off x="8960" y="5244457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Find an appropriate potential function</a:t>
            </a:r>
            <a:endParaRPr lang="he-IL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Expanding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rgbClr val="009900"/>
                </a:solidFill>
              </a:rPr>
              <a:t>shrinking</a:t>
            </a:r>
            <a:r>
              <a:rPr lang="en-US" dirty="0" smtClean="0">
                <a:solidFill>
                  <a:schemeClr val="accent2"/>
                </a:solidFill>
              </a:rPr>
              <a:t> arrays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29204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do we do when a very large array </a:t>
            </a:r>
            <a:br>
              <a:rPr lang="en-US" dirty="0" smtClean="0"/>
            </a:br>
            <a:r>
              <a:rPr lang="en-US" dirty="0" smtClean="0"/>
              <a:t>contains very few elements?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3104" y="237754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the size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208" y="2884519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i="1" dirty="0" smtClean="0">
                <a:solidFill>
                  <a:schemeClr val="accent2"/>
                </a:solidFill>
              </a:rPr>
              <a:t>M/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half</a:t>
            </a:r>
            <a:r>
              <a:rPr lang="en-US" dirty="0" smtClean="0"/>
              <a:t> the size ?</a:t>
            </a:r>
            <a:endParaRPr lang="he-IL" dirty="0"/>
          </a:p>
        </p:txBody>
      </p:sp>
      <p:grpSp>
        <p:nvGrpSpPr>
          <p:cNvPr id="44" name="Group 43"/>
          <p:cNvGrpSpPr/>
          <p:nvPr/>
        </p:nvGrpSpPr>
        <p:grpSpPr>
          <a:xfrm>
            <a:off x="1814804" y="3685592"/>
            <a:ext cx="5237582" cy="1343608"/>
            <a:chOff x="1814804" y="3685592"/>
            <a:chExt cx="5237582" cy="1343608"/>
          </a:xfrm>
        </p:grpSpPr>
        <p:grpSp>
          <p:nvGrpSpPr>
            <p:cNvPr id="22" name="Group 79"/>
            <p:cNvGrpSpPr/>
            <p:nvPr/>
          </p:nvGrpSpPr>
          <p:grpSpPr>
            <a:xfrm>
              <a:off x="2219112" y="3936714"/>
              <a:ext cx="4432870" cy="270063"/>
              <a:chOff x="2076088" y="5893308"/>
              <a:chExt cx="5541087" cy="337578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4853497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203609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541301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891413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235336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585448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923140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273252" y="5893308"/>
                <a:ext cx="343923" cy="33757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076088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426200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763892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114004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457927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808039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145731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495843" y="5893308"/>
                <a:ext cx="343923" cy="337578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 bwMode="auto">
            <a:xfrm rot="5400000">
              <a:off x="3760237" y="4357396"/>
              <a:ext cx="1343608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4" name="Group 63"/>
            <p:cNvGrpSpPr/>
            <p:nvPr/>
          </p:nvGrpSpPr>
          <p:grpSpPr>
            <a:xfrm>
              <a:off x="2219112" y="4453023"/>
              <a:ext cx="2210942" cy="270063"/>
              <a:chOff x="2219112" y="4443692"/>
              <a:chExt cx="2210942" cy="270063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2219112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2499202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2769355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3049445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3324583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3604673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874827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4154916" y="4443692"/>
                <a:ext cx="275138" cy="270063"/>
              </a:xfrm>
              <a:prstGeom prst="rect">
                <a:avLst/>
              </a:prstGeom>
              <a:solidFill>
                <a:srgbClr val="FFCC00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5" name="Curved Down Arrow 64"/>
            <p:cNvSpPr/>
            <p:nvPr/>
          </p:nvSpPr>
          <p:spPr bwMode="auto">
            <a:xfrm rot="16200000">
              <a:off x="1574541" y="4191778"/>
              <a:ext cx="713791" cy="233266"/>
            </a:xfrm>
            <a:prstGeom prst="curvedDownArrow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Curved Down Arrow 65"/>
            <p:cNvSpPr/>
            <p:nvPr/>
          </p:nvSpPr>
          <p:spPr bwMode="auto">
            <a:xfrm rot="5400000">
              <a:off x="6578857" y="4260202"/>
              <a:ext cx="713791" cy="233266"/>
            </a:xfrm>
            <a:prstGeom prst="curvedDownArrow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6208" y="5217269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Both worst-case and amortized costs are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93737" y="444656"/>
            <a:ext cx="7772400" cy="1091284"/>
          </a:xfrm>
        </p:spPr>
        <p:txBody>
          <a:bodyPr/>
          <a:lstStyle/>
          <a:p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r>
              <a:rPr lang="da-DK" sz="5400" dirty="0" smtClean="0">
                <a:solidFill>
                  <a:srgbClr val="FF0000"/>
                </a:solidFill>
              </a:rPr>
              <a:t>A ferry tale</a:t>
            </a:r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17930" y="1828792"/>
            <a:ext cx="3173506" cy="4087906"/>
          </a:xfrm>
          <a:prstGeom prst="rect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14545" y="1828770"/>
            <a:ext cx="1380565" cy="1371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37270" y="224802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17360" y="224802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87513" y="224802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67603" y="224802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37270" y="250801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17359" y="250801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87513" y="250801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603" y="250801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4127" y="3465486"/>
            <a:ext cx="40584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of moving ferry  =  C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3756206" y="4003381"/>
            <a:ext cx="46437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for first 7 passengers  =  0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3756201" y="4514381"/>
            <a:ext cx="46437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for 8-th passenger  =  C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3756201" y="5141931"/>
            <a:ext cx="46437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Average/</a:t>
            </a:r>
            <a:r>
              <a:rPr lang="en-US" dirty="0" smtClean="0">
                <a:solidFill>
                  <a:srgbClr val="FF0000"/>
                </a:solidFill>
              </a:rPr>
              <a:t>amortized</a:t>
            </a:r>
            <a:r>
              <a:rPr lang="en-US" dirty="0" smtClean="0"/>
              <a:t> cost for each passenger =  C/8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Expanding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rgbClr val="009900"/>
                </a:solidFill>
              </a:rPr>
              <a:t>shrinking</a:t>
            </a:r>
            <a:r>
              <a:rPr lang="en-US" dirty="0" smtClean="0">
                <a:solidFill>
                  <a:schemeClr val="accent2"/>
                </a:solidFill>
              </a:rPr>
              <a:t> arrays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29204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do we do when a very large array </a:t>
            </a:r>
            <a:br>
              <a:rPr lang="en-US" dirty="0" smtClean="0"/>
            </a:br>
            <a:r>
              <a:rPr lang="en-US" dirty="0" smtClean="0"/>
              <a:t>contain very few elements?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3104" y="237754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the size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208" y="2884519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i="1" dirty="0" smtClean="0">
                <a:solidFill>
                  <a:schemeClr val="accent2"/>
                </a:solidFill>
              </a:rPr>
              <a:t>M/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half</a:t>
            </a:r>
            <a:r>
              <a:rPr lang="en-US" dirty="0" smtClean="0"/>
              <a:t> the size !</a:t>
            </a:r>
            <a:endParaRPr lang="he-IL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441039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1129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991283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271372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46511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26600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96754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6844" y="3936714"/>
            <a:ext cx="275138" cy="27006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219112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495071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771030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046989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327041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603000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878959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154916" y="3937545"/>
            <a:ext cx="275138" cy="270063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8" y="4708335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Amortized cost now O(1)</a:t>
            </a:r>
            <a:endParaRPr lang="he-IL" dirty="0"/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035490" y="4082143"/>
            <a:ext cx="802432" cy="93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3108061" y="4070940"/>
            <a:ext cx="433045" cy="327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>
            <a:spLocks noChangeAspect="1"/>
          </p:cNvSpPr>
          <p:nvPr/>
        </p:nvSpPr>
        <p:spPr bwMode="auto">
          <a:xfrm>
            <a:off x="2574968" y="3735733"/>
            <a:ext cx="111967" cy="111967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 bwMode="auto">
          <a:xfrm>
            <a:off x="2311604" y="3735733"/>
            <a:ext cx="111967" cy="111967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3101696" y="3732865"/>
            <a:ext cx="111967" cy="111967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2838332" y="3732865"/>
            <a:ext cx="111967" cy="111967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40" y="543005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Which potential function should we use?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67" grpId="0"/>
      <p:bldP spid="63" grpId="0" animBg="1"/>
      <p:bldP spid="64" grpId="0" animBg="1"/>
      <p:bldP spid="68" grpId="0" animBg="1"/>
      <p:bldP spid="69" grpId="0" animBg="1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531024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Expanding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rgbClr val="009900"/>
                </a:solidFill>
              </a:rPr>
              <a:t>shrinking</a:t>
            </a:r>
            <a:r>
              <a:rPr lang="en-US" dirty="0" smtClean="0">
                <a:solidFill>
                  <a:schemeClr val="accent2"/>
                </a:solidFill>
              </a:rPr>
              <a:t> arrays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(Dynamic arrays)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8" name="Picture 4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400507" y="2493633"/>
            <a:ext cx="6230259" cy="1108798"/>
          </a:xfrm>
          <a:prstGeom prst="rect">
            <a:avLst/>
          </a:prstGeom>
          <a:noFill/>
          <a:ln/>
          <a:effectLst/>
        </p:spPr>
      </p:pic>
      <p:sp>
        <p:nvSpPr>
          <p:cNvPr id="45" name="TextBox 44"/>
          <p:cNvSpPr txBox="1"/>
          <p:nvPr/>
        </p:nvSpPr>
        <p:spPr>
          <a:xfrm>
            <a:off x="0" y="172236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We always have  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/4 &lt;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&lt;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endParaRPr lang="he-IL" i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1271317" y="3945916"/>
            <a:ext cx="2267214" cy="383101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1255335" y="4600357"/>
            <a:ext cx="2299179" cy="733739"/>
          </a:xfrm>
          <a:prstGeom prst="rect">
            <a:avLst/>
          </a:prstGeom>
          <a:noFill/>
          <a:ln/>
          <a:effectLst/>
        </p:spPr>
      </p:pic>
      <p:pic>
        <p:nvPicPr>
          <p:cNvPr id="55" name="Picture 5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1111949" y="5720773"/>
            <a:ext cx="7171237" cy="339367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4318121" y="4125211"/>
            <a:ext cx="3606519" cy="332825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4318420" y="4779635"/>
            <a:ext cx="3605920" cy="332770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Lazy deletions </a:t>
            </a:r>
            <a:r>
              <a:rPr lang="en-US" sz="4000" dirty="0" smtClean="0">
                <a:solidFill>
                  <a:schemeClr val="tx1"/>
                </a:solidFill>
              </a:rPr>
              <a:t>from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singly linked lists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2617736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Delete(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simply sets </a:t>
            </a:r>
            <a:r>
              <a:rPr lang="en-US" i="1" dirty="0" err="1" smtClean="0">
                <a:solidFill>
                  <a:schemeClr val="accent2"/>
                </a:solidFill>
              </a:rPr>
              <a:t>A.item</a:t>
            </a:r>
            <a:r>
              <a:rPr lang="en-US" dirty="0" smtClean="0"/>
              <a:t> to null</a:t>
            </a:r>
            <a:endParaRPr lang="he-IL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3281141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Retrieve-Node(</a:t>
            </a:r>
            <a:r>
              <a:rPr lang="en-US" i="1" dirty="0" err="1" smtClean="0">
                <a:solidFill>
                  <a:schemeClr val="accent2"/>
                </a:solidFill>
              </a:rPr>
              <a:t>L,i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/>
              <a:t>deletes empty nodes </a:t>
            </a:r>
            <a:br>
              <a:rPr lang="en-US" dirty="0" smtClean="0"/>
            </a:br>
            <a:r>
              <a:rPr lang="en-US" dirty="0" smtClean="0"/>
              <a:t>while scanning for the 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item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4975463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worst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Delete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O(1)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550439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worst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Retrieve-Node(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unbounded</a:t>
            </a:r>
            <a:endParaRPr lang="he-IL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444652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worst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Insert-After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O(1)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446104" y="1231028"/>
            <a:ext cx="531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L</a:t>
            </a:r>
            <a:endParaRPr lang="he-IL" i="1" dirty="0"/>
          </a:p>
        </p:txBody>
      </p:sp>
      <p:cxnSp>
        <p:nvCxnSpPr>
          <p:cNvPr id="58" name="Curved Connector 33"/>
          <p:cNvCxnSpPr>
            <a:stCxn id="57" idx="3"/>
            <a:endCxn id="59" idx="0"/>
          </p:cNvCxnSpPr>
          <p:nvPr/>
        </p:nvCxnSpPr>
        <p:spPr bwMode="auto">
          <a:xfrm>
            <a:off x="977450" y="1492638"/>
            <a:ext cx="363484" cy="299368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997011" y="1792006"/>
            <a:ext cx="687846" cy="370703"/>
          </a:xfrm>
          <a:prstGeom prst="rect">
            <a:avLst/>
          </a:prstGeom>
          <a:solidFill>
            <a:schemeClr val="bg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9994" y="1792006"/>
            <a:ext cx="687846" cy="3707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1" name="Group 64"/>
          <p:cNvGrpSpPr/>
          <p:nvPr/>
        </p:nvGrpSpPr>
        <p:grpSpPr>
          <a:xfrm>
            <a:off x="2878136" y="1656538"/>
            <a:ext cx="1370829" cy="523220"/>
            <a:chOff x="3201171" y="5651597"/>
            <a:chExt cx="1370829" cy="523220"/>
          </a:xfrm>
        </p:grpSpPr>
        <p:sp>
          <p:nvSpPr>
            <p:cNvPr id="62" name="Rectangle 61"/>
            <p:cNvSpPr/>
            <p:nvPr/>
          </p:nvSpPr>
          <p:spPr>
            <a:xfrm>
              <a:off x="3325350" y="5651597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0 </a:t>
              </a:r>
              <a:endParaRPr lang="he-IL" dirty="0"/>
            </a:p>
          </p:txBody>
        </p:sp>
        <p:grpSp>
          <p:nvGrpSpPr>
            <p:cNvPr id="63" name="Group 54"/>
            <p:cNvGrpSpPr/>
            <p:nvPr/>
          </p:nvGrpSpPr>
          <p:grpSpPr>
            <a:xfrm>
              <a:off x="3201171" y="5787065"/>
              <a:ext cx="1370829" cy="370703"/>
              <a:chOff x="1131486" y="5787065"/>
              <a:chExt cx="1370829" cy="370703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188909" y="1656538"/>
            <a:ext cx="1370829" cy="523220"/>
            <a:chOff x="7323384" y="5651597"/>
            <a:chExt cx="1370829" cy="523220"/>
          </a:xfrm>
        </p:grpSpPr>
        <p:sp>
          <p:nvSpPr>
            <p:cNvPr id="67" name="Rectangle 66"/>
            <p:cNvSpPr/>
            <p:nvPr/>
          </p:nvSpPr>
          <p:spPr>
            <a:xfrm>
              <a:off x="7323384" y="5651597"/>
              <a:ext cx="8402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i="1" baseline="-25000" dirty="0" smtClean="0">
                  <a:solidFill>
                    <a:schemeClr val="accent6"/>
                  </a:solidFill>
                </a:rPr>
                <a:t>n-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1 </a:t>
              </a:r>
              <a:endParaRPr lang="he-IL" dirty="0"/>
            </a:p>
          </p:txBody>
        </p:sp>
        <p:grpSp>
          <p:nvGrpSpPr>
            <p:cNvPr id="68" name="Group 60"/>
            <p:cNvGrpSpPr/>
            <p:nvPr/>
          </p:nvGrpSpPr>
          <p:grpSpPr>
            <a:xfrm>
              <a:off x="7323384" y="5787065"/>
              <a:ext cx="1370829" cy="370703"/>
              <a:chOff x="1131486" y="5787065"/>
              <a:chExt cx="1370829" cy="370703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" name="Group 67"/>
          <p:cNvGrpSpPr/>
          <p:nvPr/>
        </p:nvGrpSpPr>
        <p:grpSpPr>
          <a:xfrm>
            <a:off x="4759260" y="1656538"/>
            <a:ext cx="1370829" cy="523220"/>
            <a:chOff x="4893735" y="5651597"/>
            <a:chExt cx="1370829" cy="523220"/>
          </a:xfrm>
        </p:grpSpPr>
        <p:grpSp>
          <p:nvGrpSpPr>
            <p:cNvPr id="72" name="Group 57"/>
            <p:cNvGrpSpPr/>
            <p:nvPr/>
          </p:nvGrpSpPr>
          <p:grpSpPr>
            <a:xfrm>
              <a:off x="4893735" y="5787065"/>
              <a:ext cx="1370829" cy="370703"/>
              <a:chOff x="1131486" y="5787065"/>
              <a:chExt cx="1370829" cy="370703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5037842" y="5651597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1 </a:t>
              </a:r>
              <a:endParaRPr lang="he-IL" dirty="0"/>
            </a:p>
          </p:txBody>
        </p:sp>
      </p:grpSp>
      <p:cxnSp>
        <p:nvCxnSpPr>
          <p:cNvPr id="76" name="Curved Connector 75"/>
          <p:cNvCxnSpPr/>
          <p:nvPr/>
        </p:nvCxnSpPr>
        <p:spPr bwMode="auto">
          <a:xfrm>
            <a:off x="1999125" y="1977358"/>
            <a:ext cx="87901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7" name="Curved Connector 76"/>
          <p:cNvCxnSpPr/>
          <p:nvPr/>
        </p:nvCxnSpPr>
        <p:spPr bwMode="auto">
          <a:xfrm>
            <a:off x="3880249" y="1978946"/>
            <a:ext cx="87901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8" name="Curved Connector 77"/>
          <p:cNvCxnSpPr/>
          <p:nvPr/>
        </p:nvCxnSpPr>
        <p:spPr bwMode="auto">
          <a:xfrm>
            <a:off x="6921081" y="1982122"/>
            <a:ext cx="267828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Curved Connector 78"/>
          <p:cNvCxnSpPr/>
          <p:nvPr/>
        </p:nvCxnSpPr>
        <p:spPr bwMode="auto">
          <a:xfrm>
            <a:off x="5769606" y="1983710"/>
            <a:ext cx="57574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6091901" y="1544412"/>
            <a:ext cx="11986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i="1" dirty="0" smtClean="0"/>
              <a:t>…</a:t>
            </a:r>
            <a:endParaRPr lang="he-IL" sz="3600" i="1" dirty="0"/>
          </a:p>
        </p:txBody>
      </p:sp>
      <p:grpSp>
        <p:nvGrpSpPr>
          <p:cNvPr id="81" name="Group 141"/>
          <p:cNvGrpSpPr/>
          <p:nvPr/>
        </p:nvGrpSpPr>
        <p:grpSpPr>
          <a:xfrm>
            <a:off x="7981406" y="1872112"/>
            <a:ext cx="429810" cy="194972"/>
            <a:chOff x="4468907" y="5451466"/>
            <a:chExt cx="573739" cy="1021049"/>
          </a:xfrm>
        </p:grpSpPr>
        <p:cxnSp>
          <p:nvCxnSpPr>
            <p:cNvPr id="82" name="Straight Connector 81"/>
            <p:cNvCxnSpPr/>
            <p:nvPr/>
          </p:nvCxnSpPr>
          <p:spPr bwMode="auto">
            <a:xfrm rot="5400000">
              <a:off x="4245252" y="5675121"/>
              <a:ext cx="1021049" cy="57373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245252" y="5675121"/>
              <a:ext cx="1021049" cy="57373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Lazy deletions </a:t>
            </a:r>
            <a:r>
              <a:rPr lang="en-US" sz="4000" dirty="0" smtClean="0">
                <a:solidFill>
                  <a:schemeClr val="tx1"/>
                </a:solidFill>
              </a:rPr>
              <a:t>from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singly linked lists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104" y="1114483"/>
            <a:ext cx="531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L</a:t>
            </a:r>
            <a:endParaRPr lang="he-IL" i="1" dirty="0"/>
          </a:p>
        </p:txBody>
      </p:sp>
      <p:cxnSp>
        <p:nvCxnSpPr>
          <p:cNvPr id="16" name="Curved Connector 33"/>
          <p:cNvCxnSpPr>
            <a:stCxn id="14" idx="3"/>
            <a:endCxn id="49" idx="0"/>
          </p:cNvCxnSpPr>
          <p:nvPr/>
        </p:nvCxnSpPr>
        <p:spPr bwMode="auto">
          <a:xfrm>
            <a:off x="977450" y="1376093"/>
            <a:ext cx="363484" cy="299368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997011" y="1675461"/>
            <a:ext cx="687846" cy="370703"/>
          </a:xfrm>
          <a:prstGeom prst="rect">
            <a:avLst/>
          </a:prstGeom>
          <a:solidFill>
            <a:schemeClr val="bg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9994" y="1675461"/>
            <a:ext cx="687846" cy="3707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2878136" y="1539993"/>
            <a:ext cx="1370829" cy="523220"/>
            <a:chOff x="3201171" y="5651597"/>
            <a:chExt cx="1370829" cy="523220"/>
          </a:xfrm>
        </p:grpSpPr>
        <p:sp>
          <p:nvSpPr>
            <p:cNvPr id="43" name="Rectangle 42"/>
            <p:cNvSpPr/>
            <p:nvPr/>
          </p:nvSpPr>
          <p:spPr>
            <a:xfrm>
              <a:off x="3325350" y="5651597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0 </a:t>
              </a:r>
              <a:endParaRPr lang="he-IL" dirty="0"/>
            </a:p>
          </p:txBody>
        </p:sp>
        <p:grpSp>
          <p:nvGrpSpPr>
            <p:cNvPr id="3" name="Group 54"/>
            <p:cNvGrpSpPr/>
            <p:nvPr/>
          </p:nvGrpSpPr>
          <p:grpSpPr>
            <a:xfrm>
              <a:off x="3201171" y="5787065"/>
              <a:ext cx="1370829" cy="370703"/>
              <a:chOff x="1131486" y="5787065"/>
              <a:chExt cx="1370829" cy="370703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65"/>
          <p:cNvGrpSpPr/>
          <p:nvPr/>
        </p:nvGrpSpPr>
        <p:grpSpPr>
          <a:xfrm>
            <a:off x="7188909" y="1539993"/>
            <a:ext cx="1370829" cy="523220"/>
            <a:chOff x="7323384" y="5651597"/>
            <a:chExt cx="1370829" cy="523220"/>
          </a:xfrm>
        </p:grpSpPr>
        <p:sp>
          <p:nvSpPr>
            <p:cNvPr id="39" name="Rectangle 38"/>
            <p:cNvSpPr/>
            <p:nvPr/>
          </p:nvSpPr>
          <p:spPr>
            <a:xfrm>
              <a:off x="7323384" y="5651597"/>
              <a:ext cx="8402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i="1" baseline="-25000" dirty="0" smtClean="0">
                  <a:solidFill>
                    <a:schemeClr val="accent6"/>
                  </a:solidFill>
                </a:rPr>
                <a:t>n-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1 </a:t>
              </a:r>
              <a:endParaRPr lang="he-IL" dirty="0"/>
            </a:p>
          </p:txBody>
        </p:sp>
        <p:grpSp>
          <p:nvGrpSpPr>
            <p:cNvPr id="5" name="Group 60"/>
            <p:cNvGrpSpPr/>
            <p:nvPr/>
          </p:nvGrpSpPr>
          <p:grpSpPr>
            <a:xfrm>
              <a:off x="7323384" y="5787065"/>
              <a:ext cx="1370829" cy="370703"/>
              <a:chOff x="1131486" y="5787065"/>
              <a:chExt cx="1370829" cy="370703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67"/>
          <p:cNvGrpSpPr/>
          <p:nvPr/>
        </p:nvGrpSpPr>
        <p:grpSpPr>
          <a:xfrm>
            <a:off x="4759260" y="1539993"/>
            <a:ext cx="1370829" cy="523220"/>
            <a:chOff x="4893735" y="5651597"/>
            <a:chExt cx="1370829" cy="523220"/>
          </a:xfrm>
        </p:grpSpPr>
        <p:grpSp>
          <p:nvGrpSpPr>
            <p:cNvPr id="7" name="Group 57"/>
            <p:cNvGrpSpPr/>
            <p:nvPr/>
          </p:nvGrpSpPr>
          <p:grpSpPr>
            <a:xfrm>
              <a:off x="4893735" y="5787065"/>
              <a:ext cx="1370829" cy="370703"/>
              <a:chOff x="1131486" y="5787065"/>
              <a:chExt cx="1370829" cy="370703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1131486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14469" y="5787065"/>
                <a:ext cx="687846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037842" y="5651597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r>
                <a:rPr lang="en-US" baseline="-25000" dirty="0" smtClean="0">
                  <a:solidFill>
                    <a:schemeClr val="accent6"/>
                  </a:solidFill>
                </a:rPr>
                <a:t>1 </a:t>
              </a:r>
              <a:endParaRPr lang="he-IL" dirty="0"/>
            </a:p>
          </p:txBody>
        </p:sp>
      </p:grpSp>
      <p:cxnSp>
        <p:nvCxnSpPr>
          <p:cNvPr id="21" name="Curved Connector 20"/>
          <p:cNvCxnSpPr/>
          <p:nvPr/>
        </p:nvCxnSpPr>
        <p:spPr bwMode="auto">
          <a:xfrm>
            <a:off x="1999125" y="1860813"/>
            <a:ext cx="87901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>
            <a:off x="3880249" y="1862401"/>
            <a:ext cx="87901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" name="Curved Connector 22"/>
          <p:cNvCxnSpPr/>
          <p:nvPr/>
        </p:nvCxnSpPr>
        <p:spPr bwMode="auto">
          <a:xfrm>
            <a:off x="6921081" y="1865577"/>
            <a:ext cx="267828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Curved Connector 23"/>
          <p:cNvCxnSpPr/>
          <p:nvPr/>
        </p:nvCxnSpPr>
        <p:spPr bwMode="auto">
          <a:xfrm>
            <a:off x="5769606" y="1867165"/>
            <a:ext cx="57574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91901" y="1427867"/>
            <a:ext cx="11986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i="1" dirty="0" smtClean="0"/>
              <a:t>…</a:t>
            </a:r>
            <a:endParaRPr lang="he-IL" sz="3600" i="1" dirty="0"/>
          </a:p>
        </p:txBody>
      </p:sp>
      <p:grpSp>
        <p:nvGrpSpPr>
          <p:cNvPr id="8" name="Group 141"/>
          <p:cNvGrpSpPr/>
          <p:nvPr/>
        </p:nvGrpSpPr>
        <p:grpSpPr>
          <a:xfrm>
            <a:off x="7981406" y="1755567"/>
            <a:ext cx="429810" cy="194972"/>
            <a:chOff x="4468907" y="5451466"/>
            <a:chExt cx="573739" cy="1021049"/>
          </a:xfrm>
        </p:grpSpPr>
        <p:cxnSp>
          <p:nvCxnSpPr>
            <p:cNvPr id="33" name="Straight Connector 32"/>
            <p:cNvCxnSpPr/>
            <p:nvPr/>
          </p:nvCxnSpPr>
          <p:spPr bwMode="auto">
            <a:xfrm rot="5400000">
              <a:off x="4245252" y="5675121"/>
              <a:ext cx="1021049" cy="57373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16200000" flipH="1">
              <a:off x="4245252" y="5675121"/>
              <a:ext cx="1021049" cy="57373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47" name="Picture 4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644418" y="2523879"/>
            <a:ext cx="3333696" cy="737598"/>
          </a:xfrm>
          <a:prstGeom prst="rect">
            <a:avLst/>
          </a:prstGeom>
          <a:noFill/>
          <a:ln/>
          <a:effectLst/>
        </p:spPr>
      </p:pic>
      <p:pic>
        <p:nvPicPr>
          <p:cNvPr id="58" name="Picture 5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301115" y="2523879"/>
            <a:ext cx="4429209" cy="2927861"/>
          </a:xfrm>
          <a:prstGeom prst="rect">
            <a:avLst/>
          </a:prstGeom>
          <a:noFill/>
          <a:ln/>
          <a:effectLst/>
        </p:spPr>
      </p:pic>
      <p:sp>
        <p:nvSpPr>
          <p:cNvPr id="56" name="TextBox 55"/>
          <p:cNvSpPr txBox="1"/>
          <p:nvPr/>
        </p:nvSpPr>
        <p:spPr>
          <a:xfrm>
            <a:off x="0" y="3666606"/>
            <a:ext cx="43120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Insert-After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</a:p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Delete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4742380"/>
            <a:ext cx="431202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err="1" smtClean="0"/>
              <a:t>amort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Retrieve-Node(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) =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+1)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5889919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  <a:sym typeface="Symbol"/>
              </a:rPr>
              <a:t>  </a:t>
            </a:r>
            <a:r>
              <a:rPr lang="en-US" dirty="0" smtClean="0">
                <a:solidFill>
                  <a:srgbClr val="009900"/>
                </a:solidFill>
              </a:rPr>
              <a:t>≡  Number of deleted items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De-Amortization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2041"/>
            <a:ext cx="914399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In </a:t>
            </a:r>
            <a:r>
              <a:rPr lang="en-US" sz="3200" dirty="0" smtClean="0">
                <a:solidFill>
                  <a:schemeClr val="accent2"/>
                </a:solidFill>
              </a:rPr>
              <a:t>some</a:t>
            </a:r>
            <a:r>
              <a:rPr lang="en-US" sz="3200" dirty="0" smtClean="0"/>
              <a:t> cases, but not all,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amortized bounds </a:t>
            </a:r>
            <a:r>
              <a:rPr lang="en-US" sz="3200" dirty="0" smtClean="0"/>
              <a:t>can be converted </a:t>
            </a:r>
            <a:br>
              <a:rPr lang="en-US" sz="3200" dirty="0" smtClean="0"/>
            </a:br>
            <a:r>
              <a:rPr lang="en-US" sz="3200" dirty="0" smtClean="0"/>
              <a:t>into </a:t>
            </a:r>
            <a:r>
              <a:rPr lang="en-US" sz="3200" dirty="0" smtClean="0">
                <a:solidFill>
                  <a:srgbClr val="009900"/>
                </a:solidFill>
              </a:rPr>
              <a:t>worst-case bounds </a:t>
            </a:r>
            <a:endParaRPr lang="he-IL" sz="3200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0" y="3067106"/>
            <a:ext cx="9143999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For example, in </a:t>
            </a:r>
            <a:r>
              <a:rPr lang="en-US" dirty="0" smtClean="0">
                <a:solidFill>
                  <a:srgbClr val="7030A0"/>
                </a:solidFill>
              </a:rPr>
              <a:t>dynamic arrays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instead of leaving two tokens for future operations, </a:t>
            </a:r>
            <a:br>
              <a:rPr lang="en-US" dirty="0" smtClean="0"/>
            </a:br>
            <a:r>
              <a:rPr lang="en-US" dirty="0" smtClean="0"/>
              <a:t>we can actually move two elements</a:t>
            </a:r>
            <a:endParaRPr lang="he-IL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55" y="466287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Can we do something similar with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lazy singly linked lists</a:t>
            </a:r>
            <a:r>
              <a:rPr lang="en-US" dirty="0" smtClean="0"/>
              <a:t>?</a:t>
            </a:r>
            <a:endParaRPr lang="he-IL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71039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De-Amortized </a:t>
            </a:r>
            <a:r>
              <a:rPr lang="en-US" sz="4000" dirty="0" smtClean="0">
                <a:solidFill>
                  <a:schemeClr val="accent2"/>
                </a:solidFill>
              </a:rPr>
              <a:t>dynamic arrays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07143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17210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19826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29892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36247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46313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48929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58996" y="2217776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40697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47666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54636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661605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871644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78613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85582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492550" y="2218399"/>
            <a:ext cx="206354" cy="202547"/>
          </a:xfrm>
          <a:prstGeom prst="rect">
            <a:avLst/>
          </a:prstGeom>
          <a:solidFill>
            <a:srgbClr val="FFCC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16200000" flipH="1">
            <a:off x="3402981" y="2326847"/>
            <a:ext cx="601824" cy="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2707409" y="2318445"/>
            <a:ext cx="324784" cy="245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3714577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24644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27260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337326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543681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753747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956363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166430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048131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255100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462070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669039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879078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086047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293016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499984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399264" y="3046103"/>
            <a:ext cx="601824" cy="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2714843" y="3037701"/>
            <a:ext cx="324784" cy="245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7033861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243928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446544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656610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862965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073031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5647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485714" y="2937032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67415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574384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781354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988323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198362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405331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612300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819268" y="2937655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6718548" y="3046103"/>
            <a:ext cx="601824" cy="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6034127" y="3037701"/>
            <a:ext cx="324784" cy="245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2053078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263145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465761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675827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882182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092248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3294864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3504931" y="1611893"/>
            <a:ext cx="206354" cy="20254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67984" y="2079475"/>
            <a:ext cx="1572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err="1" smtClean="0"/>
              <a:t>L.medium</a:t>
            </a:r>
            <a:endParaRPr lang="he-IL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67984" y="2789436"/>
            <a:ext cx="1572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err="1" smtClean="0"/>
              <a:t>L.large</a:t>
            </a:r>
            <a:endParaRPr lang="he-IL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67984" y="1425270"/>
            <a:ext cx="1572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err="1" smtClean="0"/>
              <a:t>L.small</a:t>
            </a:r>
            <a:endParaRPr lang="he-IL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0" y="364435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>
                <a:solidFill>
                  <a:schemeClr val="accent2"/>
                </a:solidFill>
              </a:rPr>
              <a:t>L.medium</a:t>
            </a:r>
            <a:r>
              <a:rPr lang="en-US" sz="3200" dirty="0" smtClean="0"/>
              <a:t> is always up to date</a:t>
            </a:r>
            <a:endParaRPr lang="he-IL" sz="3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461" y="422010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If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i="1" dirty="0" err="1" smtClean="0">
                <a:solidFill>
                  <a:schemeClr val="accent2"/>
                </a:solidFill>
              </a:rPr>
              <a:t>L.medium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is full then </a:t>
            </a:r>
            <a:r>
              <a:rPr lang="en-US" sz="3200" i="1" dirty="0" err="1" smtClean="0">
                <a:solidFill>
                  <a:schemeClr val="accent2"/>
                </a:solidFill>
              </a:rPr>
              <a:t>L.large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is up </a:t>
            </a:r>
            <a:r>
              <a:rPr lang="en-US" sz="3200" dirty="0" smtClean="0"/>
              <a:t>to date</a:t>
            </a:r>
            <a:endParaRPr lang="he-IL" sz="3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8455" y="48212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If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i="1" dirty="0" err="1" smtClean="0">
                <a:solidFill>
                  <a:schemeClr val="accent2"/>
                </a:solidFill>
              </a:rPr>
              <a:t>L.medium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is ¼ full then </a:t>
            </a:r>
            <a:r>
              <a:rPr lang="en-US" sz="3200" i="1" dirty="0" err="1" smtClean="0">
                <a:solidFill>
                  <a:schemeClr val="accent2"/>
                </a:solidFill>
              </a:rPr>
              <a:t>L.small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is up </a:t>
            </a:r>
            <a:r>
              <a:rPr lang="en-US" sz="3200" dirty="0" smtClean="0"/>
              <a:t>to date</a:t>
            </a:r>
            <a:endParaRPr lang="he-IL" sz="3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8449" y="554094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Updates may need to be performed on all three lists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13" grpId="0"/>
      <p:bldP spid="114" grpId="0"/>
      <p:bldP spid="1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504129"/>
            <a:ext cx="9144000" cy="79544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Amortized </a:t>
            </a:r>
            <a:r>
              <a:rPr lang="en-US" sz="4000" dirty="0" smtClean="0">
                <a:solidFill>
                  <a:schemeClr val="tx1"/>
                </a:solidFill>
              </a:rPr>
              <a:t>vs.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Worst-case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69956"/>
            <a:ext cx="914399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Amortization </a:t>
            </a:r>
            <a:r>
              <a:rPr lang="en-US" sz="3600" dirty="0" smtClean="0"/>
              <a:t>gives </a:t>
            </a:r>
            <a:r>
              <a:rPr lang="en-US" sz="3600" dirty="0" smtClean="0">
                <a:solidFill>
                  <a:schemeClr val="accent2"/>
                </a:solidFill>
              </a:rPr>
              <a:t>worst-case</a:t>
            </a:r>
            <a:r>
              <a:rPr lang="en-US" sz="3600" dirty="0" smtClean="0"/>
              <a:t> bounds </a:t>
            </a:r>
            <a:br>
              <a:rPr lang="en-US" sz="3600" dirty="0" smtClean="0"/>
            </a:br>
            <a:r>
              <a:rPr lang="en-US" sz="3600" dirty="0" smtClean="0"/>
              <a:t>for a </a:t>
            </a:r>
            <a:r>
              <a:rPr lang="en-US" sz="3600" dirty="0" smtClean="0">
                <a:solidFill>
                  <a:srgbClr val="009900"/>
                </a:solidFill>
              </a:rPr>
              <a:t>whole sequence </a:t>
            </a:r>
            <a:r>
              <a:rPr lang="en-US" sz="3600" dirty="0" smtClean="0"/>
              <a:t>of operations</a:t>
            </a:r>
            <a:endParaRPr lang="he-IL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0" y="3076071"/>
            <a:ext cx="91439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In many cases, this is what we really care about</a:t>
            </a:r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955" y="4017391"/>
            <a:ext cx="914399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In some cases, such as </a:t>
            </a:r>
            <a:r>
              <a:rPr lang="en-US" sz="3200" dirty="0" smtClean="0">
                <a:solidFill>
                  <a:srgbClr val="C00000"/>
                </a:solidFill>
              </a:rPr>
              <a:t>real-time</a:t>
            </a:r>
            <a:r>
              <a:rPr lang="en-US" sz="3200" dirty="0" smtClean="0"/>
              <a:t> applications,</a:t>
            </a:r>
            <a:br>
              <a:rPr lang="en-US" sz="3200" dirty="0" smtClean="0"/>
            </a:br>
            <a:r>
              <a:rPr lang="en-US" sz="3200" dirty="0" smtClean="0"/>
              <a:t>we need each </a:t>
            </a:r>
            <a:r>
              <a:rPr lang="en-US" sz="3200" dirty="0" smtClean="0">
                <a:solidFill>
                  <a:srgbClr val="7030A0"/>
                </a:solidFill>
              </a:rPr>
              <a:t>individual</a:t>
            </a:r>
            <a:r>
              <a:rPr lang="en-US" sz="3200" dirty="0" smtClean="0"/>
              <a:t> operation to be fast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915" y="5075256"/>
            <a:ext cx="91439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In such cases, amortization is not good enough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93737" y="444656"/>
            <a:ext cx="7772400" cy="1091284"/>
          </a:xfrm>
        </p:spPr>
        <p:txBody>
          <a:bodyPr/>
          <a:lstStyle/>
          <a:p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r>
              <a:rPr lang="da-DK" sz="5400" dirty="0" smtClean="0">
                <a:solidFill>
                  <a:srgbClr val="FF0000"/>
                </a:solidFill>
              </a:rPr>
              <a:t>A ferry tale </a:t>
            </a:r>
            <a:r>
              <a:rPr lang="da-DK" sz="4000" dirty="0" smtClean="0">
                <a:solidFill>
                  <a:schemeClr val="tx1"/>
                </a:solidFill>
              </a:rPr>
              <a:t>(Chapter 2)</a:t>
            </a:r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17930" y="1828792"/>
            <a:ext cx="3173506" cy="4087906"/>
          </a:xfrm>
          <a:prstGeom prst="rect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14545" y="1828770"/>
            <a:ext cx="1380565" cy="1371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9685" y="3429637"/>
            <a:ext cx="52712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amort</a:t>
            </a:r>
            <a:r>
              <a:rPr lang="en-US" sz="2400" dirty="0" smtClean="0"/>
              <a:t>(IN) = 1    </a:t>
            </a:r>
            <a:r>
              <a:rPr lang="en-US" sz="2400" i="1" dirty="0" err="1" smtClean="0"/>
              <a:t>amort</a:t>
            </a:r>
            <a:r>
              <a:rPr lang="en-US" sz="2400" dirty="0" smtClean="0"/>
              <a:t>(OUT) = 1</a:t>
            </a:r>
            <a:endParaRPr lang="he-IL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9685" y="3922691"/>
            <a:ext cx="52712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amort</a:t>
            </a:r>
            <a:r>
              <a:rPr lang="en-US" sz="2400" dirty="0" smtClean="0"/>
              <a:t>(IN) = 2    </a:t>
            </a:r>
            <a:r>
              <a:rPr lang="en-US" sz="2400" i="1" dirty="0" err="1" smtClean="0"/>
              <a:t>amort</a:t>
            </a:r>
            <a:r>
              <a:rPr lang="en-US" sz="2400" dirty="0" smtClean="0"/>
              <a:t>(OUT) = 0</a:t>
            </a:r>
            <a:endParaRPr lang="he-IL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509685" y="4415744"/>
            <a:ext cx="52712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amort</a:t>
            </a:r>
            <a:r>
              <a:rPr lang="en-US" sz="2400" dirty="0" smtClean="0"/>
              <a:t>(IN) = 3    </a:t>
            </a:r>
            <a:r>
              <a:rPr lang="en-US" sz="2400" i="1" dirty="0" err="1" smtClean="0"/>
              <a:t>amort</a:t>
            </a:r>
            <a:r>
              <a:rPr lang="en-US" sz="2400" dirty="0" smtClean="0"/>
              <a:t>(OUT) = −1</a:t>
            </a:r>
            <a:endParaRPr lang="he-IL" sz="2400" dirty="0"/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02974" y="5153928"/>
            <a:ext cx="4805855" cy="550372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4159612" y="2703484"/>
            <a:ext cx="20977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Suppose</a:t>
            </a:r>
            <a:r>
              <a:rPr lang="en-US" sz="2400" i="1" dirty="0" smtClean="0"/>
              <a:t> </a:t>
            </a:r>
            <a:r>
              <a:rPr lang="en-US" sz="2400" dirty="0" smtClean="0"/>
              <a:t>C=8</a:t>
            </a:r>
            <a:endParaRPr lang="he-IL" sz="24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541270" y="202389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21360" y="202389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1513" y="202389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71603" y="2023898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41270" y="228388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821359" y="228388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1513" y="228388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71603" y="2283883"/>
            <a:ext cx="275138" cy="27006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02100" y="5921859"/>
            <a:ext cx="52712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Assuming the island is initially empty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4" grpId="0"/>
      <p:bldP spid="17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64093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Implementing</a:t>
            </a:r>
            <a:r>
              <a:rPr lang="en-US" sz="4000" dirty="0" smtClean="0">
                <a:solidFill>
                  <a:srgbClr val="33CC33"/>
                </a:solidFill>
              </a:rPr>
              <a:t> lists </a:t>
            </a:r>
            <a:r>
              <a:rPr lang="en-US" sz="4000" dirty="0" smtClean="0">
                <a:solidFill>
                  <a:schemeClr val="tx1"/>
                </a:solidFill>
              </a:rPr>
              <a:t>using</a:t>
            </a:r>
            <a:r>
              <a:rPr lang="en-US" sz="4000" dirty="0" smtClean="0">
                <a:solidFill>
                  <a:srgbClr val="33CC33"/>
                </a:solidFill>
              </a:rPr>
              <a:t> </a:t>
            </a:r>
            <a:br>
              <a:rPr lang="en-US" sz="4000" dirty="0" smtClean="0">
                <a:solidFill>
                  <a:srgbClr val="33CC33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(circular) arrays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with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resizing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6387" y="2182507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6387" y="2553209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6387" y="2923911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1" y="1497557"/>
            <a:ext cx="531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L</a:t>
            </a:r>
            <a:endParaRPr lang="he-IL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4268" y="2125211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array</a:t>
            </a:r>
            <a:endParaRPr lang="he-IL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1911" y="2483729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maxlen</a:t>
            </a:r>
            <a:endParaRPr lang="he-IL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027" y="2857662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length</a:t>
            </a:r>
            <a:endParaRPr lang="he-IL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4003547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0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3884154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0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9846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7692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35538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998967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99686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1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7" name="Rectangle 26"/>
          <p:cNvSpPr/>
          <p:nvPr/>
        </p:nvSpPr>
        <p:spPr>
          <a:xfrm>
            <a:off x="5259846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…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8" name="Rectangle 27"/>
          <p:cNvSpPr/>
          <p:nvPr/>
        </p:nvSpPr>
        <p:spPr>
          <a:xfrm>
            <a:off x="7942548" y="2215273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M−</a:t>
            </a:r>
            <a:r>
              <a:rPr lang="en-US" baseline="-25000" dirty="0" smtClean="0">
                <a:solidFill>
                  <a:schemeClr val="accent6"/>
                </a:solidFill>
              </a:rPr>
              <a:t>1 </a:t>
            </a:r>
            <a:endParaRPr lang="he-IL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7319289" y="2186623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70012" y="2832947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sp>
        <p:nvSpPr>
          <p:cNvPr id="31" name="Rectangle 30"/>
          <p:cNvSpPr/>
          <p:nvPr/>
        </p:nvSpPr>
        <p:spPr>
          <a:xfrm>
            <a:off x="1878232" y="2486841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cxnSp>
        <p:nvCxnSpPr>
          <p:cNvPr id="33" name="Curved Connector 32"/>
          <p:cNvCxnSpPr>
            <a:endCxn id="17" idx="1"/>
          </p:cNvCxnSpPr>
          <p:nvPr/>
        </p:nvCxnSpPr>
        <p:spPr bwMode="auto">
          <a:xfrm>
            <a:off x="2273639" y="2357967"/>
            <a:ext cx="1610515" cy="1621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Curved Connector 33"/>
          <p:cNvCxnSpPr>
            <a:stCxn id="11" idx="3"/>
            <a:endCxn id="6" idx="0"/>
          </p:cNvCxnSpPr>
          <p:nvPr/>
        </p:nvCxnSpPr>
        <p:spPr bwMode="auto">
          <a:xfrm>
            <a:off x="1606387" y="1759167"/>
            <a:ext cx="679622" cy="423340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8" name="Right Brace 37"/>
          <p:cNvSpPr/>
          <p:nvPr/>
        </p:nvSpPr>
        <p:spPr bwMode="auto">
          <a:xfrm rot="5400000">
            <a:off x="6063249" y="839556"/>
            <a:ext cx="440366" cy="480676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11824" y="3174830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sp>
        <p:nvSpPr>
          <p:cNvPr id="40" name="Right Brace 39"/>
          <p:cNvSpPr/>
          <p:nvPr/>
        </p:nvSpPr>
        <p:spPr bwMode="auto">
          <a:xfrm rot="16200000" flipV="1">
            <a:off x="6017146" y="-577762"/>
            <a:ext cx="523221" cy="4797423"/>
          </a:xfrm>
          <a:prstGeom prst="rightBrace">
            <a:avLst>
              <a:gd name="adj1" fmla="val 8333"/>
              <a:gd name="adj2" fmla="val 50359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01208" y="1283476"/>
            <a:ext cx="1263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n=M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-11542" y="3815110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do we do when the array is full? 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-11542" y="4372389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We cannot </a:t>
            </a:r>
            <a:r>
              <a:rPr lang="en-US" dirty="0" smtClean="0">
                <a:solidFill>
                  <a:srgbClr val="7030A0"/>
                </a:solidFill>
              </a:rPr>
              <a:t>extend</a:t>
            </a:r>
            <a:r>
              <a:rPr lang="en-US" dirty="0" smtClean="0"/>
              <a:t> the array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-5446" y="4929668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Allocate a larger array and </a:t>
            </a:r>
            <a:r>
              <a:rPr lang="en-US" dirty="0" smtClean="0">
                <a:solidFill>
                  <a:srgbClr val="FF0000"/>
                </a:solidFill>
              </a:rPr>
              <a:t>copy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5486947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should be the size of the new array?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7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64093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Implementing</a:t>
            </a:r>
            <a:r>
              <a:rPr lang="en-US" sz="4000" dirty="0" smtClean="0">
                <a:solidFill>
                  <a:srgbClr val="33CC33"/>
                </a:solidFill>
              </a:rPr>
              <a:t> lists </a:t>
            </a:r>
            <a:r>
              <a:rPr lang="en-US" sz="4000" dirty="0" smtClean="0">
                <a:solidFill>
                  <a:schemeClr val="tx1"/>
                </a:solidFill>
              </a:rPr>
              <a:t>using</a:t>
            </a:r>
            <a:r>
              <a:rPr lang="en-US" sz="4000" dirty="0" smtClean="0">
                <a:solidFill>
                  <a:srgbClr val="33CC33"/>
                </a:solidFill>
              </a:rPr>
              <a:t> </a:t>
            </a:r>
            <a:br>
              <a:rPr lang="en-US" sz="4000" dirty="0" smtClean="0">
                <a:solidFill>
                  <a:srgbClr val="33CC33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(circular) arrays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with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resizing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6387" y="2182507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6387" y="2553209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6387" y="2923911"/>
            <a:ext cx="1359244" cy="3707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1" y="1497557"/>
            <a:ext cx="531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L</a:t>
            </a:r>
            <a:endParaRPr lang="he-IL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4268" y="2125211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array</a:t>
            </a:r>
            <a:endParaRPr lang="he-IL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1911" y="2483729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err="1" smtClean="0"/>
              <a:t>maxlen</a:t>
            </a:r>
            <a:endParaRPr lang="he-IL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027" y="2857662"/>
            <a:ext cx="11986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length</a:t>
            </a:r>
            <a:endParaRPr lang="he-IL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4003547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0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3884154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0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9846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7692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35538" y="2182507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998967" y="2182506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99686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1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7" name="Rectangle 26"/>
          <p:cNvSpPr/>
          <p:nvPr/>
        </p:nvSpPr>
        <p:spPr>
          <a:xfrm>
            <a:off x="5259846" y="2235992"/>
            <a:ext cx="543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…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endParaRPr lang="he-IL" dirty="0"/>
          </a:p>
        </p:txBody>
      </p:sp>
      <p:sp>
        <p:nvSpPr>
          <p:cNvPr id="28" name="Rectangle 27"/>
          <p:cNvSpPr/>
          <p:nvPr/>
        </p:nvSpPr>
        <p:spPr>
          <a:xfrm>
            <a:off x="7942548" y="2215273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i="1" baseline="-25000" dirty="0" smtClean="0">
                <a:solidFill>
                  <a:schemeClr val="accent6"/>
                </a:solidFill>
              </a:rPr>
              <a:t>M−</a:t>
            </a:r>
            <a:r>
              <a:rPr lang="en-US" baseline="-25000" dirty="0" smtClean="0">
                <a:solidFill>
                  <a:schemeClr val="accent6"/>
                </a:solidFill>
              </a:rPr>
              <a:t>1 </a:t>
            </a:r>
            <a:endParaRPr lang="he-IL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7319289" y="2186623"/>
            <a:ext cx="687846" cy="67515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70012" y="2832947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sp>
        <p:nvSpPr>
          <p:cNvPr id="31" name="Rectangle 30"/>
          <p:cNvSpPr/>
          <p:nvPr/>
        </p:nvSpPr>
        <p:spPr>
          <a:xfrm>
            <a:off x="1878232" y="2486841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cxnSp>
        <p:nvCxnSpPr>
          <p:cNvPr id="33" name="Curved Connector 32"/>
          <p:cNvCxnSpPr>
            <a:endCxn id="17" idx="1"/>
          </p:cNvCxnSpPr>
          <p:nvPr/>
        </p:nvCxnSpPr>
        <p:spPr bwMode="auto">
          <a:xfrm>
            <a:off x="2273639" y="2357967"/>
            <a:ext cx="1610515" cy="1621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Curved Connector 33"/>
          <p:cNvCxnSpPr>
            <a:stCxn id="11" idx="3"/>
            <a:endCxn id="6" idx="0"/>
          </p:cNvCxnSpPr>
          <p:nvPr/>
        </p:nvCxnSpPr>
        <p:spPr bwMode="auto">
          <a:xfrm>
            <a:off x="1606387" y="1759167"/>
            <a:ext cx="679622" cy="423340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8" name="Right Brace 37"/>
          <p:cNvSpPr/>
          <p:nvPr/>
        </p:nvSpPr>
        <p:spPr bwMode="auto">
          <a:xfrm rot="5400000">
            <a:off x="6063249" y="839556"/>
            <a:ext cx="440366" cy="480676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11824" y="3174830"/>
            <a:ext cx="840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M</a:t>
            </a:r>
            <a:endParaRPr lang="he-IL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3745832"/>
            <a:ext cx="914399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If we start with an empty array and increase its length by 1, </a:t>
            </a:r>
            <a:br>
              <a:rPr lang="en-US" sz="2400" dirty="0" smtClean="0"/>
            </a:br>
            <a:r>
              <a:rPr lang="en-US" sz="2400" dirty="0" smtClean="0"/>
              <a:t>then the time to do 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dirty="0" smtClean="0"/>
              <a:t> Insert-Last is about:</a:t>
            </a:r>
            <a:endParaRPr lang="he-IL" sz="2400" dirty="0">
              <a:solidFill>
                <a:srgbClr val="FF0000"/>
              </a:solidFill>
            </a:endParaRPr>
          </a:p>
        </p:txBody>
      </p:sp>
      <p:pic>
        <p:nvPicPr>
          <p:cNvPr id="54" name="Picture 5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598386" y="4741542"/>
            <a:ext cx="6128398" cy="808166"/>
          </a:xfrm>
          <a:prstGeom prst="rect">
            <a:avLst/>
          </a:prstGeom>
        </p:spPr>
      </p:pic>
      <p:sp>
        <p:nvSpPr>
          <p:cNvPr id="32" name="Right Brace 31"/>
          <p:cNvSpPr/>
          <p:nvPr/>
        </p:nvSpPr>
        <p:spPr bwMode="auto">
          <a:xfrm rot="16200000" flipV="1">
            <a:off x="6017146" y="-577762"/>
            <a:ext cx="523221" cy="4797423"/>
          </a:xfrm>
          <a:prstGeom prst="rightBrace">
            <a:avLst>
              <a:gd name="adj1" fmla="val 8333"/>
              <a:gd name="adj2" fmla="val 50359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01208" y="1283476"/>
            <a:ext cx="1263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/>
                </a:solidFill>
              </a:rPr>
              <a:t>n=M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8960" y="5745022"/>
            <a:ext cx="91439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Average/</a:t>
            </a:r>
            <a:r>
              <a:rPr lang="en-US" sz="2400" dirty="0" smtClean="0">
                <a:solidFill>
                  <a:srgbClr val="FF0000"/>
                </a:solidFill>
              </a:rPr>
              <a:t>amortized</a:t>
            </a:r>
            <a:r>
              <a:rPr lang="en-US" sz="2400" dirty="0" smtClean="0"/>
              <a:t> time per operation = </a:t>
            </a:r>
            <a:r>
              <a:rPr lang="en-US" sz="2400" dirty="0" smtClean="0">
                <a:solidFill>
                  <a:schemeClr val="accent2"/>
                </a:solidFill>
              </a:rPr>
              <a:t>O(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r>
              <a:rPr lang="en-US" sz="2400" dirty="0" smtClean="0"/>
              <a:t> 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438997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Implementing</a:t>
            </a:r>
            <a:r>
              <a:rPr lang="en-US" dirty="0" smtClean="0">
                <a:solidFill>
                  <a:srgbClr val="33CC33"/>
                </a:solidFill>
              </a:rPr>
              <a:t> lists </a:t>
            </a:r>
            <a:r>
              <a:rPr lang="en-US" dirty="0" smtClean="0">
                <a:solidFill>
                  <a:schemeClr val="tx1"/>
                </a:solidFill>
              </a:rPr>
              <a:t>using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br>
              <a:rPr lang="en-US" dirty="0" smtClean="0">
                <a:solidFill>
                  <a:srgbClr val="33CC33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(circular) arrays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doubling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" y="1820280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the array is full,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its size and copy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1" y="2265288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is the cost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Insert-Last</a:t>
            </a:r>
            <a:r>
              <a:rPr lang="en-US" dirty="0" smtClean="0"/>
              <a:t> operations? 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6097" y="2746872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Assume, for simplicity that </a:t>
            </a:r>
            <a:r>
              <a:rPr lang="en-US" i="1" dirty="0" smtClean="0"/>
              <a:t>n</a:t>
            </a:r>
            <a:r>
              <a:rPr lang="en-US" dirty="0" smtClean="0"/>
              <a:t>=2</a:t>
            </a:r>
            <a:r>
              <a:rPr lang="en-US" i="1" baseline="30000" dirty="0" smtClean="0"/>
              <a:t>k</a:t>
            </a:r>
            <a:endParaRPr lang="he-IL" i="1" dirty="0">
              <a:solidFill>
                <a:srgbClr val="FF0000"/>
              </a:solidFill>
            </a:endParaRPr>
          </a:p>
        </p:txBody>
      </p:sp>
      <p:pic>
        <p:nvPicPr>
          <p:cNvPr id="56" name="Picture 5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74514" y="3464049"/>
            <a:ext cx="7593800" cy="483088"/>
          </a:xfrm>
          <a:prstGeom prst="rect">
            <a:avLst/>
          </a:prstGeom>
          <a:noFill/>
          <a:ln/>
          <a:effectLst/>
        </p:spPr>
      </p:pic>
      <p:sp>
        <p:nvSpPr>
          <p:cNvPr id="48" name="Right Brace 47"/>
          <p:cNvSpPr/>
          <p:nvPr/>
        </p:nvSpPr>
        <p:spPr bwMode="auto">
          <a:xfrm rot="5400000">
            <a:off x="1573537" y="2982432"/>
            <a:ext cx="440366" cy="224643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ight Brace 48"/>
          <p:cNvSpPr/>
          <p:nvPr/>
        </p:nvSpPr>
        <p:spPr bwMode="auto">
          <a:xfrm rot="5400000">
            <a:off x="4146049" y="2936712"/>
            <a:ext cx="440366" cy="231348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33272" y="4340595"/>
            <a:ext cx="15361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of insertion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608832" y="4300971"/>
            <a:ext cx="15361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of copying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1" y="5633328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The average/</a:t>
            </a:r>
            <a:r>
              <a:rPr lang="en-US" dirty="0" smtClean="0">
                <a:solidFill>
                  <a:srgbClr val="FF0000"/>
                </a:solidFill>
              </a:rPr>
              <a:t>amortized</a:t>
            </a:r>
            <a:r>
              <a:rPr lang="en-US" dirty="0" smtClean="0"/>
              <a:t> cost of each operation is O(1) </a:t>
            </a:r>
            <a:endParaRPr lang="he-IL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7" grpId="0"/>
      <p:bldP spid="50" grpId="0"/>
      <p:bldP spid="48" grpId="0" animBg="1"/>
      <p:bldP spid="49" grpId="0" animBg="1"/>
      <p:bldP spid="53" grpId="0"/>
      <p:bldP spid="55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438997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Implementing</a:t>
            </a:r>
            <a:r>
              <a:rPr lang="en-US" dirty="0" smtClean="0">
                <a:solidFill>
                  <a:srgbClr val="33CC33"/>
                </a:solidFill>
              </a:rPr>
              <a:t> lists </a:t>
            </a:r>
            <a:r>
              <a:rPr lang="en-US" dirty="0" smtClean="0">
                <a:solidFill>
                  <a:schemeClr val="tx1"/>
                </a:solidFill>
              </a:rPr>
              <a:t>using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br>
              <a:rPr lang="en-US" dirty="0" smtClean="0">
                <a:solidFill>
                  <a:srgbClr val="33CC33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(circular) arrays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doubling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" y="1820280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When the array is full,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its size and copy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1" y="2265288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=2</a:t>
            </a:r>
            <a:r>
              <a:rPr lang="en-US" i="1" baseline="30000" dirty="0" smtClean="0">
                <a:solidFill>
                  <a:schemeClr val="accent2"/>
                </a:solidFill>
              </a:rPr>
              <a:t>k</a:t>
            </a:r>
            <a:r>
              <a:rPr lang="en-US" i="1" baseline="30000" dirty="0" smtClean="0"/>
              <a:t>  </a:t>
            </a:r>
            <a:r>
              <a:rPr lang="en-US" dirty="0" smtClean="0"/>
              <a:t>seems to be </a:t>
            </a:r>
            <a:r>
              <a:rPr lang="en-US" dirty="0" smtClean="0">
                <a:solidFill>
                  <a:schemeClr val="accent2"/>
                </a:solidFill>
              </a:rPr>
              <a:t>‘fortunate’ </a:t>
            </a:r>
            <a:r>
              <a:rPr lang="en-US" dirty="0" smtClean="0"/>
              <a:t>case.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7" y="2746872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What if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=2</a:t>
            </a:r>
            <a:r>
              <a:rPr lang="en-US" i="1" baseline="30000" dirty="0" smtClean="0">
                <a:solidFill>
                  <a:schemeClr val="accent2"/>
                </a:solidFill>
              </a:rPr>
              <a:t>k</a:t>
            </a:r>
            <a:r>
              <a:rPr lang="en-US" i="1" dirty="0" smtClean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? Last operation causes copying.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71327" y="3464049"/>
            <a:ext cx="8000173" cy="330673"/>
          </a:xfrm>
          <a:prstGeom prst="rect">
            <a:avLst/>
          </a:prstGeom>
          <a:noFill/>
          <a:ln/>
          <a:effectLst/>
        </p:spPr>
      </p:pic>
      <p:sp>
        <p:nvSpPr>
          <p:cNvPr id="48" name="Right Brace 47"/>
          <p:cNvSpPr/>
          <p:nvPr/>
        </p:nvSpPr>
        <p:spPr bwMode="auto">
          <a:xfrm rot="5400000">
            <a:off x="1340262" y="2982432"/>
            <a:ext cx="440366" cy="224643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ight Brace 48"/>
          <p:cNvSpPr/>
          <p:nvPr/>
        </p:nvSpPr>
        <p:spPr bwMode="auto">
          <a:xfrm rot="5400000">
            <a:off x="3912774" y="2936712"/>
            <a:ext cx="440366" cy="231348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99997" y="4265947"/>
            <a:ext cx="15361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of insertion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375557" y="4226323"/>
            <a:ext cx="15361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cost of copying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1" y="5633328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amortized</a:t>
            </a:r>
            <a:r>
              <a:rPr lang="en-US" dirty="0" smtClean="0"/>
              <a:t> cost of each operation is </a:t>
            </a:r>
            <a:r>
              <a:rPr lang="en-US" dirty="0" smtClean="0">
                <a:solidFill>
                  <a:schemeClr val="accent2"/>
                </a:solidFill>
              </a:rPr>
              <a:t>still</a:t>
            </a:r>
            <a:r>
              <a:rPr lang="en-US" dirty="0" smtClean="0"/>
              <a:t> O(1) </a:t>
            </a:r>
            <a:endParaRPr lang="he-IL" i="1" dirty="0">
              <a:solidFill>
                <a:srgbClr val="FF0000"/>
              </a:solidFill>
            </a:endParaRPr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6190381" y="4110976"/>
            <a:ext cx="1345554" cy="278863"/>
          </a:xfrm>
          <a:prstGeom prst="rect">
            <a:avLst/>
          </a:prstGeom>
          <a:noFill/>
          <a:ln/>
          <a:effectLst/>
        </p:spPr>
      </p:pic>
      <p:sp>
        <p:nvSpPr>
          <p:cNvPr id="15" name="Right Brace 14"/>
          <p:cNvSpPr/>
          <p:nvPr/>
        </p:nvSpPr>
        <p:spPr bwMode="auto">
          <a:xfrm rot="5400000">
            <a:off x="6749123" y="3321456"/>
            <a:ext cx="211279" cy="1163468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16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6311771" y="4888552"/>
            <a:ext cx="735740" cy="178222"/>
          </a:xfrm>
          <a:prstGeom prst="rect">
            <a:avLst/>
          </a:prstGeom>
          <a:noFill/>
          <a:ln/>
          <a:effectLst/>
        </p:spPr>
      </p:pic>
      <p:sp>
        <p:nvSpPr>
          <p:cNvPr id="18" name="Right Brace 17"/>
          <p:cNvSpPr/>
          <p:nvPr/>
        </p:nvSpPr>
        <p:spPr bwMode="auto">
          <a:xfrm rot="5400000">
            <a:off x="6570408" y="3795912"/>
            <a:ext cx="214396" cy="1673286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242183" y="4711959"/>
            <a:ext cx="251926" cy="541176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0" grpId="0"/>
      <p:bldP spid="48" grpId="0" animBg="1"/>
      <p:bldP spid="49" grpId="0" animBg="1"/>
      <p:bldP spid="53" grpId="0"/>
      <p:bldP spid="55" grpId="0"/>
      <p:bldP spid="57" grpId="0"/>
      <p:bldP spid="15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243046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Worst-case </a:t>
            </a:r>
            <a:r>
              <a:rPr lang="en-US" dirty="0" smtClean="0">
                <a:solidFill>
                  <a:schemeClr val="tx1"/>
                </a:solidFill>
              </a:rPr>
              <a:t>bounds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" y="1140071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Suppose that a data structure supports 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different types of operations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,…,</a:t>
            </a:r>
            <a:r>
              <a:rPr lang="en-US" i="1" dirty="0" err="1" smtClean="0">
                <a:solidFill>
                  <a:schemeClr val="accent2"/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k</a:t>
            </a:r>
            <a:endParaRPr lang="he-IL" i="1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7" y="2210910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Let </a:t>
            </a:r>
            <a:r>
              <a:rPr lang="en-US" i="1" dirty="0" smtClean="0">
                <a:solidFill>
                  <a:schemeClr val="accent2"/>
                </a:solidFill>
              </a:rPr>
              <a:t>worst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maximal</a:t>
            </a:r>
            <a:r>
              <a:rPr lang="en-US" dirty="0" smtClean="0"/>
              <a:t> time that a </a:t>
            </a:r>
            <a:r>
              <a:rPr lang="en-US" dirty="0" smtClean="0">
                <a:solidFill>
                  <a:schemeClr val="accent2"/>
                </a:solidFill>
              </a:rPr>
              <a:t>single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operation of type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may take.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9" y="3258113"/>
            <a:ext cx="91439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Let </a:t>
            </a:r>
            <a:r>
              <a:rPr lang="en-US" i="1" dirty="0" smtClean="0">
                <a:solidFill>
                  <a:schemeClr val="accent2"/>
                </a:solidFill>
              </a:rPr>
              <a:t>op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op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,… </a:t>
            </a:r>
            <a:r>
              <a:rPr lang="en-US" i="1" dirty="0" err="1" smtClean="0">
                <a:solidFill>
                  <a:schemeClr val="accent2"/>
                </a:solidFill>
              </a:rPr>
              <a:t>op</a:t>
            </a:r>
            <a:r>
              <a:rPr lang="en-US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 a sequence of operations </a:t>
            </a:r>
            <a:br>
              <a:rPr lang="en-US" dirty="0" smtClean="0"/>
            </a:br>
            <a:r>
              <a:rPr lang="en-US" dirty="0" smtClean="0"/>
              <a:t>that includes </a:t>
            </a:r>
            <a:r>
              <a:rPr lang="en-US" i="1" dirty="0" err="1" smtClean="0">
                <a:solidFill>
                  <a:schemeClr val="accent2"/>
                </a:solidFill>
              </a:rPr>
              <a:t>n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operations of type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i="1" dirty="0" smtClean="0"/>
              <a:t>.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5" name="Picture 2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941280" y="4475597"/>
            <a:ext cx="7204377" cy="288679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1" y="4900031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Sometimes, this bound is very loose.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537910" y="5561788"/>
            <a:ext cx="4028404" cy="353911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792933" y="5981952"/>
            <a:ext cx="5384295" cy="38095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308363"/>
            <a:ext cx="9144000" cy="795443"/>
          </a:xfrm>
        </p:spPr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Amortized</a:t>
            </a:r>
            <a:r>
              <a:rPr lang="en-US" dirty="0" smtClean="0">
                <a:solidFill>
                  <a:schemeClr val="tx1"/>
                </a:solidFill>
              </a:rPr>
              <a:t> bounds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1275941"/>
            <a:ext cx="914399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We say that </a:t>
            </a:r>
            <a:r>
              <a:rPr lang="en-US" i="1" dirty="0" err="1" smtClean="0">
                <a:solidFill>
                  <a:srgbClr val="009900"/>
                </a:solidFill>
              </a:rPr>
              <a:t>amort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i="1" dirty="0" smtClean="0">
                <a:solidFill>
                  <a:srgbClr val="009900"/>
                </a:solidFill>
              </a:rPr>
              <a:t>T</a:t>
            </a:r>
            <a:r>
              <a:rPr lang="en-US" i="1" baseline="-25000" dirty="0" smtClean="0">
                <a:solidFill>
                  <a:srgbClr val="009900"/>
                </a:solidFill>
              </a:rPr>
              <a:t>i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amortized </a:t>
            </a:r>
            <a:r>
              <a:rPr lang="en-US" dirty="0" smtClean="0"/>
              <a:t>bound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the </a:t>
            </a:r>
            <a:br>
              <a:rPr lang="en-US" dirty="0" smtClean="0"/>
            </a:br>
            <a:r>
              <a:rPr lang="en-US" dirty="0" smtClean="0"/>
              <a:t>cost of an operation of type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   </a:t>
            </a:r>
            <a:r>
              <a:rPr lang="en-US" dirty="0" err="1" smtClean="0"/>
              <a:t>iff</a:t>
            </a:r>
            <a:endParaRPr lang="en-US" dirty="0" smtClean="0"/>
          </a:p>
          <a:p>
            <a:pPr algn="ctr"/>
            <a:r>
              <a:rPr lang="en-US" sz="800" dirty="0" smtClean="0"/>
              <a:t> </a:t>
            </a:r>
          </a:p>
          <a:p>
            <a:pPr algn="ctr"/>
            <a:r>
              <a:rPr lang="en-US" dirty="0" smtClean="0"/>
              <a:t>for every valid sequence of operations </a:t>
            </a:r>
            <a:r>
              <a:rPr lang="en-US" i="1" dirty="0" smtClean="0">
                <a:solidFill>
                  <a:schemeClr val="accent2"/>
                </a:solidFill>
              </a:rPr>
              <a:t>op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op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,… </a:t>
            </a:r>
            <a:r>
              <a:rPr lang="en-US" i="1" dirty="0" err="1" smtClean="0">
                <a:solidFill>
                  <a:schemeClr val="accent2"/>
                </a:solidFill>
              </a:rPr>
              <a:t>op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includes  </a:t>
            </a:r>
            <a:r>
              <a:rPr lang="en-US" i="1" dirty="0" err="1" smtClean="0">
                <a:solidFill>
                  <a:schemeClr val="accent2"/>
                </a:solidFill>
              </a:rPr>
              <a:t>n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operations of type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we have</a:t>
            </a:r>
            <a:endParaRPr lang="he-IL" dirty="0"/>
          </a:p>
        </p:txBody>
      </p:sp>
      <p:pic>
        <p:nvPicPr>
          <p:cNvPr id="11" name="Picture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97184" y="3377214"/>
            <a:ext cx="7996335" cy="315849"/>
          </a:xfrm>
          <a:prstGeom prst="rect">
            <a:avLst/>
          </a:prstGeom>
          <a:noFill/>
          <a:ln/>
          <a:effectLst/>
        </p:spPr>
      </p:pic>
      <p:pic>
        <p:nvPicPr>
          <p:cNvPr id="19" name="Picture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503765" y="4028569"/>
            <a:ext cx="4028404" cy="353911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703608" y="5220261"/>
            <a:ext cx="7636098" cy="321242"/>
          </a:xfrm>
          <a:prstGeom prst="rect">
            <a:avLst/>
          </a:prstGeom>
          <a:noFill/>
          <a:ln/>
          <a:effectLst/>
        </p:spPr>
      </p:pic>
      <p:pic>
        <p:nvPicPr>
          <p:cNvPr id="15" name="Picture 1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2481845" y="4568608"/>
            <a:ext cx="4061285" cy="353911"/>
          </a:xfrm>
          <a:prstGeom prst="rect">
            <a:avLst/>
          </a:prstGeom>
          <a:noFill/>
          <a:ln/>
          <a:effectLst/>
        </p:spPr>
      </p:pic>
      <p:sp>
        <p:nvSpPr>
          <p:cNvPr id="20" name="TextBox 19"/>
          <p:cNvSpPr txBox="1"/>
          <p:nvPr/>
        </p:nvSpPr>
        <p:spPr>
          <a:xfrm>
            <a:off x="0" y="5729037"/>
            <a:ext cx="9143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Note: Amortized bounds are bounds, they are not unique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sum amort(op_i) \ge \sum cost(op_i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1018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Time(op_1,op_2,\ldots,op_n) \le n_1\cdot amort(T_1) + \ldots + n_k\cdot amort(T_k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159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worst(\mbox{\tt Insert-Last}) = O(n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879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Time(n\times \mbox{\tt Insert-Last}) \le n \cdot amort(\mbox{\tt Insert-Last}) = O(n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158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Insert-Last}) = O(1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6"/>
  <p:tag name="PICTUREFILESIZE" val="85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egin{array}{c}Time(n_1\times \mbox{\tt Insert-Last}+&#10;n_2\times \mbox{\tt Delete-Last} +n_3\times \mbox{\tt Retrieve}) \\&#10;\; = \; O(n_1+n_2+n_3) &#10;\end{array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18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op) = time(op) + \Phi_{\rm after}-\Phi_{\rm before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3"/>
  <p:tag name="PICTUREFILESIZE" val="1087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op) = time(op) + \Phi_{\rm after}-\Phi_{\rm before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3"/>
  <p:tag name="PICTUREFILESIZE" val="1087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op_i) = time(op_i) + \Phi_i-\Phi_{i-1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974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sum_{i=1}^n amort(op_i) = \sum_{i=1}^n time(op_i) + \sum_{i=1}^n(\Phi_i-\Phi_{i-1}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0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 $$= \sum_{i=1}^n time(op_i) + \Phi_n-\Phi_0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7"/>
  <p:tag name="PICTUREFILESIZE" val="106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1+2+\ldots+n \;=\; \frac{n(n+1)}{2} \;=\; O(n^2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96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 $$\ge  \sum_{i=1}^n time(op_i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7"/>
  <p:tag name="PICTUREFILESIZE" val="81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Red}&#10;$$\Phi_0=0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225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Red}&#10;$$\Phi_n\ge 0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1"/>
  <p:tag name="PICTUREFILESIZE" val="25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Insert-Last}) = time(\mbox{\tt Insert-Last}) + \Phi(M,n+1) - \Phi(M,n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04"/>
  <p:tag name="PICTUREFILESIZE" val="1827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Insert-Last}) = time(\mbox{\tt Insert-Last}) + \Phi(2M,M+1) - \Phi(M,M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1920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Phi(M,n) \;=\; \cases{ &#10;2n-M &amp; if $n\ge \frac{M}2$\cr&#10;0 &amp; otherwise&#10;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9"/>
  <p:tag name="PICTUREFILESIZE" val="147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Phi(M,n) \;=\; \cases{ &#10;2n-M &amp; if $n\ge \frac{M}2$\cr&#10;0 &amp; otherwise&#10;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9"/>
  <p:tag name="PICTUREFILESIZE" val="1470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Delete-Last}) = time(\mbox{\tt Delete-Last}) + \Phi(M,n-1) - \Phi(M,n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04"/>
  <p:tag name="PICTUREFILESIZE" val="1786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Retrieve(i)}) = time(\mbox{\tt Retrieve(i)}) + \Phi(M,n) - \Phi(M,n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1754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Red}&#10;$$O\left(\frac{1+\alpha}{\alpha}+1\right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6"/>
  <p:tag name="PICTUREFILESIZE" val="616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(1+1+1+\ldots+1) + (1+2+4+\ldots+\frac{n}{2}) \;=\; n + (n-1)  \;=\; O(n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1447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Phi(M,n) \;=\; \cases{ &#10;2n-M &amp; if $n\ge \frac{M}2$\cr&#10;\frac{M}{2}-n &amp; if $n&lt; \frac{M}2$&#10;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42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Red}&#10;$$\Phi(M,M)=M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5"/>
  <p:tag name="PICTUREFILESIZE" val="449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Red}&#10;$$\Phi(M,\frac{M}{4})=\frac{M}{4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637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mort(\mbox{\tt Insert-Last})  = amort(\mbox{\tt Delete-Last}) = O(1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416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Blue}&#10;$$\Phi(M,n+1)-\Phi(M,n)\le 2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752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{Blue}&#10;$$\Phi(M,n-1)-\Phi(M,n)\le 1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709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newcommand{\ListNode}{\mbox{\tt List-Node}}&#10;\begin{document}&#10;&#10;\parbox{1.8in}{&#10;\begin{function}[H]&#10;\dontprintsemicolon&#10;\SetKw{ERROR}{error}&#10;\SetKw{DOWNTO}{downto}&#10;\BlankLine&#10;$A.item\gets null$&#10;\caption{Delete($A$)}&#10;\end{function}&#10;}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1238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newcommand{\ListNode}{\mbox{\tt List-Node}}&#10;\begin{document}&#10;&#10;\parbox{2.4in}{&#10;\begin{function}[H]&#10;\dontprintsemicolon&#10;\SetKw{ERROR}{error}&#10;\SetKw{DOWNTO}{downto}&#10;\BlankLine&#10;$A\gets L$ ; $j\gets -1$ \;&#10;\While{$j&lt;i$}&#10;{&#10;   \lIf{$A.next=null$}{\ERROR}&#10;   \eIf{$A.next.item=null$}{$\mbox{\tt Delete-After}(A)$}&#10;   { $A\gets A.next$ ; $j\gets j+1$}&#10;}&#10;\Return{$A$}&#10;\caption{Retrieve-Node($L,i$)}&#10;\end{function}&#10;}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566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(1+1+1+\ldots+1) + (1+2+4+\ldots+2^k) \;=\; n + (2^{k+1}-1)  \;=\; O(n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15"/>
  <p:tag name="PICTUREFILESIZE" val="1459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(n-1)-1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33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3n-3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22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Time(op_1,op_2,\ldots,op_n) \le n_1\cdot worst(T_1) + \ldots + n_k\cdot worst(T_k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579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worst(\mbox{\tt Insert-Last}) = O(n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87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Time(n\times \mbox{\tt Insert-Last}) = O(n) \ll O(n^2)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197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900</Words>
  <Application>Microsoft Office PowerPoint</Application>
  <PresentationFormat>On-screen Show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Standarddesign</vt:lpstr>
      <vt:lpstr>Default Design</vt:lpstr>
      <vt:lpstr> Data Structures </vt:lpstr>
      <vt:lpstr> A ferry tale </vt:lpstr>
      <vt:lpstr> A ferry tale (Chapter 2) </vt:lpstr>
      <vt:lpstr>Implementing lists using  (circular) arrays with resizing</vt:lpstr>
      <vt:lpstr>Implementing lists using  (circular) arrays with resizing</vt:lpstr>
      <vt:lpstr>Implementing lists using  (circular) arrays with doubling</vt:lpstr>
      <vt:lpstr>Implementing lists using  (circular) arrays with doubling</vt:lpstr>
      <vt:lpstr>Worst-case bounds</vt:lpstr>
      <vt:lpstr>Amortized bounds</vt:lpstr>
      <vt:lpstr>Coin operated computer</vt:lpstr>
      <vt:lpstr>The Accounting method</vt:lpstr>
      <vt:lpstr>The Accounting method</vt:lpstr>
      <vt:lpstr>Implementing lists using  arrays with resizing</vt:lpstr>
      <vt:lpstr>The Potential method</vt:lpstr>
      <vt:lpstr>The Potential method</vt:lpstr>
      <vt:lpstr>Potentials for expanding arrays</vt:lpstr>
      <vt:lpstr>Potentials for expanding arrays</vt:lpstr>
      <vt:lpstr>Not only doubling Trade-offs between time and space </vt:lpstr>
      <vt:lpstr>Expanding and shrinking arrays</vt:lpstr>
      <vt:lpstr>Expanding and shrinking arrays</vt:lpstr>
      <vt:lpstr>Expanding and shrinking arrays (Dynamic arrays)</vt:lpstr>
      <vt:lpstr>Lazy deletions from singly linked lists</vt:lpstr>
      <vt:lpstr>Lazy deletions from singly linked lists</vt:lpstr>
      <vt:lpstr>De-Amortization</vt:lpstr>
      <vt:lpstr>De-Amortized dynamic arrays</vt:lpstr>
      <vt:lpstr>Amortized vs. Worst-case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Probe Complexity </dc:title>
  <cp:lastModifiedBy>Uri Zwick</cp:lastModifiedBy>
  <cp:revision>595</cp:revision>
  <dcterms:modified xsi:type="dcterms:W3CDTF">2010-03-02T13:53:19Z</dcterms:modified>
</cp:coreProperties>
</file>