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571" r:id="rId3"/>
    <p:sldId id="628" r:id="rId4"/>
    <p:sldId id="627" r:id="rId5"/>
    <p:sldId id="599" r:id="rId6"/>
    <p:sldId id="574" r:id="rId7"/>
    <p:sldId id="576" r:id="rId8"/>
    <p:sldId id="577" r:id="rId9"/>
    <p:sldId id="607" r:id="rId10"/>
    <p:sldId id="604" r:id="rId11"/>
    <p:sldId id="606" r:id="rId12"/>
    <p:sldId id="579" r:id="rId13"/>
    <p:sldId id="610" r:id="rId14"/>
    <p:sldId id="608" r:id="rId15"/>
    <p:sldId id="581" r:id="rId16"/>
    <p:sldId id="582" r:id="rId17"/>
    <p:sldId id="598" r:id="rId18"/>
    <p:sldId id="612" r:id="rId19"/>
    <p:sldId id="613" r:id="rId20"/>
    <p:sldId id="589" r:id="rId21"/>
    <p:sldId id="590" r:id="rId22"/>
    <p:sldId id="614" r:id="rId23"/>
    <p:sldId id="616" r:id="rId24"/>
    <p:sldId id="591" r:id="rId25"/>
    <p:sldId id="615" r:id="rId26"/>
    <p:sldId id="617" r:id="rId27"/>
    <p:sldId id="622" r:id="rId28"/>
    <p:sldId id="623" r:id="rId29"/>
    <p:sldId id="625" r:id="rId30"/>
    <p:sldId id="626" r:id="rId31"/>
    <p:sldId id="624" r:id="rId32"/>
    <p:sldId id="596" r:id="rId33"/>
    <p:sldId id="597" r:id="rId34"/>
    <p:sldId id="611" r:id="rId35"/>
    <p:sldId id="595" r:id="rId36"/>
    <p:sldId id="618" r:id="rId37"/>
    <p:sldId id="619" r:id="rId38"/>
    <p:sldId id="621" r:id="rId39"/>
    <p:sldId id="620" r:id="rId40"/>
    <p:sldId id="600" r:id="rId41"/>
    <p:sldId id="629" r:id="rId42"/>
    <p:sldId id="601" r:id="rId43"/>
    <p:sldId id="602" r:id="rId44"/>
    <p:sldId id="603" r:id="rId45"/>
  </p:sldIdLst>
  <p:sldSz cx="9144000" cy="6858000" type="screen4x3"/>
  <p:notesSz cx="6845300" cy="934878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  <a:srgbClr val="FF9900"/>
    <a:srgbClr val="009900"/>
    <a:srgbClr val="FF33CC"/>
    <a:srgbClr val="996633"/>
    <a:srgbClr val="FFCC00"/>
    <a:srgbClr val="CC00CC"/>
    <a:srgbClr val="FFCC99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4" autoAdjust="0"/>
    <p:restoredTop sz="94595" autoAdjust="0"/>
  </p:normalViewPr>
  <p:slideViewPr>
    <p:cSldViewPr snapToGrid="0">
      <p:cViewPr>
        <p:scale>
          <a:sx n="82" d="100"/>
          <a:sy n="82" d="100"/>
        </p:scale>
        <p:origin x="-1170" y="-618"/>
      </p:cViewPr>
      <p:guideLst>
        <p:guide orient="horz" pos="1965"/>
        <p:guide pos="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3091045A-47DB-4E9F-A106-0DFDD0578F1E}" type="slidenum">
              <a:rPr lang="he-IL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C62436B0-B2A2-4163-AA34-0875F7B30096}" type="slidenum">
              <a:rPr lang="he-IL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17476-9EFB-4EE1-9E60-5D62ADBAA746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1189A-8CCA-44FA-806B-1EAC2965C06B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5A92-8B96-4824-AA49-62DE02A81B79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D5A1-AA96-49CD-9119-0AFE4274B284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076DF-A144-43F3-B492-2C3A41DC1710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11A1-CF46-4F73-91BF-1D628F332481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33CDFF-38F4-4127-AFCE-B63B2C4E2AD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79006F-C9B8-4CA9-AC96-5B45A4DE84D5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4D8445A-447B-4BB5-92B8-B1A5C59AAC9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2ADFEE-5E8F-47AD-B67D-D7697790419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0ACECA-A26E-4C8D-90C1-CA2C244A83B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ED7438-0280-4CC8-9B1E-8F3D4E8F7A62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BFF2FD5-66BE-43D8-BB0C-AF828BDA618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BF45C5-96A5-4CC9-B0F5-672AF52657B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73C96-7E78-445D-93EA-41963C67A1F2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7654-5D28-4C49-8C6B-06169F6B1422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BC3785A-0BEA-4E7A-BC9F-01079EB482B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C80E5B8-C1E7-4DA5-A6CE-46CB754BB01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CD8AA9B-9D4D-402B-9EF4-717BF0CD383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1028FE-76C3-4F75-8ADC-D95E21453E4C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579C-D885-4CE2-AB23-149DC9AB2138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B47E9-618F-4182-85B9-EC45504F0B5D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282A9-8FCC-409C-A072-8BC2A16ACA59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C76B1-87D0-4211-8E9A-515E54540FEA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984D-E393-4352-993F-CC17DCB3834F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4B7AA-5D92-4B8D-B7EB-D9F2DCB92634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FCDD-B62D-402D-8FD7-3E1C926E5A74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3F0B1-9C1D-430D-84AD-9B0BB88097A1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4133-18B5-4BC8-8440-46208E5D7169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B7799-9DB8-40F6-A23D-28575F7ECC03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9FDC-1FF8-4387-825E-045FF0A740DE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D36BC-B633-4BCE-A22D-3953F9F46C39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A958-BF11-4355-A32C-32B9BD6D894C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4BF8BE0-B764-4777-AC3A-076780CC5A0D}" type="datetime4">
              <a:rPr lang="en-US"/>
              <a:pPr/>
              <a:t>February 24, 2010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fld id="{53D139EE-6376-48D2-8A56-22D5DCA190D9}" type="slidenum">
              <a:rPr lang="he-IL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</a:pPr>
            <a:fld id="{EDDE47D4-D139-4C9D-BD98-AE6ECF35FB4A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s10.wikidot.com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ta" TargetMode="External"/><Relationship Id="rId2" Type="http://schemas.openxmlformats.org/officeDocument/2006/relationships/hyperlink" Target="http://en.wikipedia.org/wiki/Computer_scienc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Algorithmic_efficiency" TargetMode="External"/><Relationship Id="rId4" Type="http://schemas.openxmlformats.org/officeDocument/2006/relationships/hyperlink" Target="http://en.wikipedia.org/wiki/Comput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0.xml"/><Relationship Id="rId7" Type="http://schemas.openxmlformats.org/officeDocument/2006/relationships/image" Target="../media/image2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3737" y="74256"/>
            <a:ext cx="7772400" cy="1091284"/>
          </a:xfrm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 smtClean="0">
                <a:solidFill>
                  <a:srgbClr val="FF0000"/>
                </a:solidFill>
              </a:rPr>
              <a:t>Data Structures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1903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Lectures: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da-DK" sz="4000" dirty="0" smtClean="0">
                <a:solidFill>
                  <a:srgbClr val="0070C0"/>
                </a:solidFill>
                <a:latin typeface="Arial" pitchFamily="34" charset="0"/>
              </a:rPr>
              <a:t>Haim Kaplan </a:t>
            </a:r>
            <a:r>
              <a:rPr lang="da-DK" sz="4000" dirty="0" smtClean="0">
                <a:latin typeface="Arial" pitchFamily="34" charset="0"/>
              </a:rPr>
              <a:t>and</a:t>
            </a:r>
            <a:r>
              <a:rPr lang="da-DK" sz="4000" dirty="0" smtClean="0">
                <a:solidFill>
                  <a:srgbClr val="0070C0"/>
                </a:solidFill>
                <a:latin typeface="Arial" pitchFamily="34" charset="0"/>
              </a:rPr>
              <a:t> Uri Zwick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/>
              <a:t>Teaching Assistant: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</a:rPr>
              <a:t>Yahav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</a:rPr>
              <a:t> Nussbaum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0327" y="2754754"/>
            <a:ext cx="48844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hlinkClick r:id="rId2"/>
              </a:rPr>
              <a:t>http://ds10.wikidot.com/</a:t>
            </a:r>
            <a:endParaRPr lang="he-IL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9690" y="2713812"/>
            <a:ext cx="317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Website:</a:t>
            </a:r>
            <a:endParaRPr lang="en-US" sz="40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650" y="3651428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da-DK" sz="3200" dirty="0" smtClean="0">
                <a:solidFill>
                  <a:srgbClr val="C00000"/>
                </a:solidFill>
                <a:latin typeface="Arial" pitchFamily="34" charset="0"/>
              </a:rPr>
              <a:t>80%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smtClean="0"/>
              <a:t>Theoretical </a:t>
            </a:r>
            <a:r>
              <a:rPr lang="en-US" sz="3200" dirty="0" err="1" smtClean="0"/>
              <a:t>Assingnments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</a:rPr>
              <a:t>10%</a:t>
            </a:r>
          </a:p>
          <a:p>
            <a:pPr algn="ctr"/>
            <a:r>
              <a:rPr lang="en-US" sz="3200" dirty="0" smtClean="0"/>
              <a:t>Practical Assignments: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</a:rPr>
              <a:t>10%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38956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/>
                </a:solidFill>
              </a:rPr>
              <a:t>Cormen</a:t>
            </a:r>
            <a:r>
              <a:rPr lang="en-US" sz="3200" dirty="0" smtClean="0">
                <a:solidFill>
                  <a:schemeClr val="accent2"/>
                </a:solidFill>
              </a:rPr>
              <a:t>, </a:t>
            </a:r>
            <a:r>
              <a:rPr lang="en-US" sz="3200" dirty="0" err="1" smtClean="0">
                <a:solidFill>
                  <a:schemeClr val="accent2"/>
                </a:solidFill>
              </a:rPr>
              <a:t>Leiserson</a:t>
            </a:r>
            <a:r>
              <a:rPr lang="en-US" sz="3200" dirty="0" smtClean="0">
                <a:solidFill>
                  <a:schemeClr val="accent2"/>
                </a:solidFill>
              </a:rPr>
              <a:t>, </a:t>
            </a:r>
            <a:r>
              <a:rPr lang="en-US" sz="3200" dirty="0" err="1" smtClean="0">
                <a:solidFill>
                  <a:schemeClr val="accent2"/>
                </a:solidFill>
              </a:rPr>
              <a:t>Rivest</a:t>
            </a:r>
            <a:r>
              <a:rPr lang="en-US" sz="3200" dirty="0" smtClean="0">
                <a:solidFill>
                  <a:schemeClr val="accent2"/>
                </a:solidFill>
              </a:rPr>
              <a:t> and Stein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Introduction to Algorithms (Second Edition)</a:t>
            </a:r>
            <a:r>
              <a:rPr lang="en-US" sz="3200" dirty="0" smtClean="0"/>
              <a:t> </a:t>
            </a:r>
            <a:endParaRPr lang="en-US" sz="32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-5262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arrays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06387" y="178580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06387" y="2156503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5041" y="1077599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4268" y="1728505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1911" y="2087023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6027" y="2460956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68" name="Rectangle 67"/>
          <p:cNvSpPr/>
          <p:nvPr/>
        </p:nvSpPr>
        <p:spPr>
          <a:xfrm>
            <a:off x="1870012" y="2481397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</a:t>
            </a:r>
            <a:endParaRPr lang="he-IL" sz="2400" dirty="0"/>
          </a:p>
        </p:txBody>
      </p:sp>
      <p:sp>
        <p:nvSpPr>
          <p:cNvPr id="69" name="Rectangle 68"/>
          <p:cNvSpPr/>
          <p:nvPr/>
        </p:nvSpPr>
        <p:spPr>
          <a:xfrm>
            <a:off x="1878232" y="2090135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70" name="Curved Connector 69"/>
          <p:cNvCxnSpPr>
            <a:endCxn id="107" idx="1"/>
          </p:cNvCxnSpPr>
          <p:nvPr/>
        </p:nvCxnSpPr>
        <p:spPr bwMode="auto">
          <a:xfrm>
            <a:off x="2273639" y="1961261"/>
            <a:ext cx="1606410" cy="1917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1" name="Curved Connector 33"/>
          <p:cNvCxnSpPr>
            <a:stCxn id="53" idx="3"/>
            <a:endCxn id="50" idx="0"/>
          </p:cNvCxnSpPr>
          <p:nvPr/>
        </p:nvCxnSpPr>
        <p:spPr bwMode="auto">
          <a:xfrm>
            <a:off x="1606387" y="1339209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2" name="Right Brace 71"/>
          <p:cNvSpPr/>
          <p:nvPr/>
        </p:nvSpPr>
        <p:spPr bwMode="auto">
          <a:xfrm rot="5400000">
            <a:off x="6063249" y="363827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51407" y="273685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75" name="Rectangle 74"/>
          <p:cNvSpPr/>
          <p:nvPr/>
        </p:nvSpPr>
        <p:spPr>
          <a:xfrm>
            <a:off x="6585715" y="1383693"/>
            <a:ext cx="455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n</a:t>
            </a:r>
            <a:endParaRPr lang="he-IL" sz="2000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3880049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230161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67853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917965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261888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612000" y="1815396"/>
            <a:ext cx="343923" cy="675155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949692" y="1815396"/>
            <a:ext cx="343923" cy="675155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299804" y="1815396"/>
            <a:ext cx="343923" cy="675155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43602" y="1815396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93714" y="1815396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7337637" y="1815396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687749" y="1815396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25441" y="1815396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375553" y="1815396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07608" y="1399357"/>
            <a:ext cx="8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n−</a:t>
            </a:r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0" name="Rectangle 39"/>
          <p:cNvSpPr/>
          <p:nvPr/>
        </p:nvSpPr>
        <p:spPr>
          <a:xfrm>
            <a:off x="3913632" y="1396309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0</a:t>
            </a:r>
            <a:endParaRPr lang="he-IL" sz="2000" dirty="0"/>
          </a:p>
        </p:txBody>
      </p:sp>
      <p:sp>
        <p:nvSpPr>
          <p:cNvPr id="41" name="Rectangle 40"/>
          <p:cNvSpPr/>
          <p:nvPr/>
        </p:nvSpPr>
        <p:spPr>
          <a:xfrm>
            <a:off x="4267200" y="1393261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2" name="Rectangle 41"/>
          <p:cNvSpPr/>
          <p:nvPr/>
        </p:nvSpPr>
        <p:spPr>
          <a:xfrm>
            <a:off x="1894396" y="2533242"/>
            <a:ext cx="840231" cy="2377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n+</a:t>
            </a:r>
            <a:r>
              <a:rPr lang="en-US" sz="2400" dirty="0" smtClean="0">
                <a:solidFill>
                  <a:schemeClr val="accent6"/>
                </a:solidFill>
              </a:rPr>
              <a:t>1</a:t>
            </a:r>
            <a:endParaRPr lang="he-IL" sz="24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1606387" y="2527205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7" name="Picture 5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27233" y="3263324"/>
            <a:ext cx="4982835" cy="2389991"/>
          </a:xfrm>
          <a:prstGeom prst="rect">
            <a:avLst/>
          </a:prstGeom>
          <a:noFill/>
          <a:ln/>
          <a:effectLst/>
        </p:spPr>
      </p:pic>
      <p:sp>
        <p:nvSpPr>
          <p:cNvPr id="37" name="Rectangle 36"/>
          <p:cNvSpPr/>
          <p:nvPr/>
        </p:nvSpPr>
        <p:spPr>
          <a:xfrm>
            <a:off x="5576827" y="1380645"/>
            <a:ext cx="455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6"/>
                </a:solidFill>
              </a:rPr>
              <a:t>i</a:t>
            </a:r>
            <a:endParaRPr lang="he-IL" sz="20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5601812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02852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952332" y="1815396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5" name="Group 17"/>
          <p:cNvGrpSpPr/>
          <p:nvPr/>
        </p:nvGrpSpPr>
        <p:grpSpPr>
          <a:xfrm>
            <a:off x="4491184" y="1253843"/>
            <a:ext cx="2187419" cy="1021940"/>
            <a:chOff x="3254187" y="3128714"/>
            <a:chExt cx="2187419" cy="1021940"/>
          </a:xfrm>
        </p:grpSpPr>
        <p:sp>
          <p:nvSpPr>
            <p:cNvPr id="46" name="Arc 45"/>
            <p:cNvSpPr/>
            <p:nvPr/>
          </p:nvSpPr>
          <p:spPr bwMode="auto">
            <a:xfrm>
              <a:off x="3254187" y="3137684"/>
              <a:ext cx="1093694" cy="1012970"/>
            </a:xfrm>
            <a:prstGeom prst="arc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Arc 46"/>
            <p:cNvSpPr/>
            <p:nvPr/>
          </p:nvSpPr>
          <p:spPr bwMode="auto">
            <a:xfrm flipH="1">
              <a:off x="4347912" y="3128714"/>
              <a:ext cx="1093694" cy="1012970"/>
            </a:xfrm>
            <a:prstGeom prst="arc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5841494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need to move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−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items, then insert. </a:t>
            </a:r>
            <a:r>
              <a:rPr lang="en-US" dirty="0" smtClean="0">
                <a:solidFill>
                  <a:schemeClr val="accent2"/>
                </a:solidFill>
              </a:rPr>
              <a:t>O(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−</a:t>
            </a:r>
            <a:r>
              <a:rPr lang="en-US" i="1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+1)</a:t>
            </a:r>
            <a:r>
              <a:rPr lang="en-US" dirty="0" smtClean="0"/>
              <a:t> time.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0383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3959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22222E-6 L 0.03941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2" grpId="0" animBg="1"/>
      <p:bldP spid="38" grpId="0" animBg="1"/>
      <p:bldP spid="43" grpId="0" animBg="1"/>
      <p:bldP spid="44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0002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circular </a:t>
            </a:r>
            <a:r>
              <a:rPr lang="en-US" dirty="0" smtClean="0">
                <a:solidFill>
                  <a:srgbClr val="0070C0"/>
                </a:solidFill>
              </a:rPr>
              <a:t>arrays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556945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Implement </a:t>
            </a:r>
            <a:r>
              <a:rPr lang="en-US" dirty="0" smtClean="0">
                <a:solidFill>
                  <a:srgbClr val="C00000"/>
                </a:solidFill>
              </a:rPr>
              <a:t>queue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deque</a:t>
            </a:r>
            <a:r>
              <a:rPr lang="en-US" dirty="0" smtClean="0"/>
              <a:t> operations in constant time</a:t>
            </a:r>
            <a:endParaRPr lang="he-IL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1606387" y="305868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06387" y="342938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606387" y="380009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5041" y="2350485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4268" y="300139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1911" y="335990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6027" y="373384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68" name="Rectangle 67"/>
          <p:cNvSpPr/>
          <p:nvPr/>
        </p:nvSpPr>
        <p:spPr>
          <a:xfrm>
            <a:off x="1870012" y="3718423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</a:t>
            </a:r>
            <a:endParaRPr lang="he-IL" sz="2400" i="1" dirty="0"/>
          </a:p>
        </p:txBody>
      </p:sp>
      <p:sp>
        <p:nvSpPr>
          <p:cNvPr id="69" name="Rectangle 68"/>
          <p:cNvSpPr/>
          <p:nvPr/>
        </p:nvSpPr>
        <p:spPr>
          <a:xfrm>
            <a:off x="1878232" y="336302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70" name="Curved Connector 69"/>
          <p:cNvCxnSpPr>
            <a:endCxn id="107" idx="1"/>
          </p:cNvCxnSpPr>
          <p:nvPr/>
        </p:nvCxnSpPr>
        <p:spPr bwMode="auto">
          <a:xfrm>
            <a:off x="2273639" y="3234147"/>
            <a:ext cx="1606410" cy="189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1" name="Curved Connector 33"/>
          <p:cNvCxnSpPr>
            <a:stCxn id="53" idx="3"/>
            <a:endCxn id="50" idx="0"/>
          </p:cNvCxnSpPr>
          <p:nvPr/>
        </p:nvCxnSpPr>
        <p:spPr bwMode="auto">
          <a:xfrm>
            <a:off x="1606387" y="2612095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2" name="Right Brace 71"/>
          <p:cNvSpPr/>
          <p:nvPr/>
        </p:nvSpPr>
        <p:spPr bwMode="auto">
          <a:xfrm rot="5400000">
            <a:off x="6063249" y="1636713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14267" y="4009594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74" name="Right Brace 73"/>
          <p:cNvSpPr/>
          <p:nvPr/>
        </p:nvSpPr>
        <p:spPr bwMode="auto">
          <a:xfrm rot="16200000" flipV="1">
            <a:off x="5338011" y="1675976"/>
            <a:ext cx="523221" cy="2063537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77539" y="1934203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3880049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230161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67853" y="3086370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917965" y="3086370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261888" y="3086370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612000" y="3086370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949692" y="3086370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299804" y="3086370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43602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93714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7337637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687749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25441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375553" y="3086370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612030" y="416698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9092" y="4100733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start</a:t>
            </a:r>
            <a:endParaRPr lang="he-IL" sz="2400" i="1" dirty="0"/>
          </a:p>
        </p:txBody>
      </p:sp>
      <p:sp>
        <p:nvSpPr>
          <p:cNvPr id="126" name="Rectangle 125"/>
          <p:cNvSpPr/>
          <p:nvPr/>
        </p:nvSpPr>
        <p:spPr>
          <a:xfrm>
            <a:off x="1875655" y="4121174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2</a:t>
            </a:r>
            <a:endParaRPr lang="he-IL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51937" y="5147544"/>
            <a:ext cx="27338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New field: </a:t>
            </a:r>
            <a:r>
              <a:rPr lang="en-US" i="1" dirty="0" smtClean="0">
                <a:solidFill>
                  <a:srgbClr val="C00000"/>
                </a:solidFill>
              </a:rPr>
              <a:t>start</a:t>
            </a:r>
            <a:endParaRPr lang="he-IL" i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3632" y="2737276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0</a:t>
            </a:r>
            <a:endParaRPr lang="he-IL" sz="2000" dirty="0"/>
          </a:p>
        </p:txBody>
      </p:sp>
      <p:sp>
        <p:nvSpPr>
          <p:cNvPr id="39" name="Rectangle 38"/>
          <p:cNvSpPr/>
          <p:nvPr/>
        </p:nvSpPr>
        <p:spPr>
          <a:xfrm>
            <a:off x="4254297" y="2737276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0" name="Rectangle 39"/>
          <p:cNvSpPr/>
          <p:nvPr/>
        </p:nvSpPr>
        <p:spPr>
          <a:xfrm>
            <a:off x="4585997" y="2737271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2</a:t>
            </a:r>
            <a:endParaRPr lang="he-IL" sz="2000" dirty="0"/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10195" y="4774891"/>
            <a:ext cx="5903691" cy="11450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6416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circular </a:t>
            </a:r>
            <a:r>
              <a:rPr lang="en-US" dirty="0" smtClean="0">
                <a:solidFill>
                  <a:srgbClr val="0070C0"/>
                </a:solidFill>
              </a:rPr>
              <a:t>arrays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503155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Implement </a:t>
            </a:r>
            <a:r>
              <a:rPr lang="en-US" dirty="0" smtClean="0">
                <a:solidFill>
                  <a:srgbClr val="C00000"/>
                </a:solidFill>
              </a:rPr>
              <a:t>queue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deque</a:t>
            </a:r>
            <a:r>
              <a:rPr lang="en-US" dirty="0" smtClean="0"/>
              <a:t> operations in constant time</a:t>
            </a:r>
            <a:endParaRPr lang="he-IL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1606387" y="2937754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06387" y="3308456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606387" y="367915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5041" y="2229552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4268" y="2880458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1911" y="3238976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6027" y="361290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68" name="Rectangle 67"/>
          <p:cNvSpPr/>
          <p:nvPr/>
        </p:nvSpPr>
        <p:spPr>
          <a:xfrm>
            <a:off x="1870012" y="4009880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M</a:t>
            </a:r>
            <a:r>
              <a:rPr lang="en-US" sz="2400" dirty="0" smtClean="0">
                <a:solidFill>
                  <a:schemeClr val="accent6"/>
                </a:solidFill>
              </a:rPr>
              <a:t>−4</a:t>
            </a:r>
            <a:endParaRPr lang="he-IL" sz="2400" dirty="0"/>
          </a:p>
        </p:txBody>
      </p:sp>
      <p:sp>
        <p:nvSpPr>
          <p:cNvPr id="69" name="Rectangle 68"/>
          <p:cNvSpPr/>
          <p:nvPr/>
        </p:nvSpPr>
        <p:spPr>
          <a:xfrm>
            <a:off x="1878232" y="3242088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M</a:t>
            </a:r>
            <a:endParaRPr lang="he-IL" sz="2400" dirty="0"/>
          </a:p>
        </p:txBody>
      </p:sp>
      <p:cxnSp>
        <p:nvCxnSpPr>
          <p:cNvPr id="70" name="Curved Connector 69"/>
          <p:cNvCxnSpPr>
            <a:endCxn id="107" idx="1"/>
          </p:cNvCxnSpPr>
          <p:nvPr/>
        </p:nvCxnSpPr>
        <p:spPr bwMode="auto">
          <a:xfrm>
            <a:off x="2273639" y="3113214"/>
            <a:ext cx="1606410" cy="189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1" name="Curved Connector 33"/>
          <p:cNvCxnSpPr>
            <a:stCxn id="53" idx="3"/>
            <a:endCxn id="50" idx="0"/>
          </p:cNvCxnSpPr>
          <p:nvPr/>
        </p:nvCxnSpPr>
        <p:spPr bwMode="auto">
          <a:xfrm>
            <a:off x="1606387" y="2491162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2" name="Right Brace 71"/>
          <p:cNvSpPr/>
          <p:nvPr/>
        </p:nvSpPr>
        <p:spPr bwMode="auto">
          <a:xfrm rot="5400000">
            <a:off x="6063249" y="1515780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61978" y="408221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3880049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230161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67853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917965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261888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612000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949692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299804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43602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93714" y="296543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7337637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687749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25441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375553" y="296543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612030" y="404604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9092" y="3979800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start</a:t>
            </a:r>
            <a:endParaRPr lang="he-IL" sz="2400" i="1" dirty="0"/>
          </a:p>
        </p:txBody>
      </p:sp>
      <p:sp>
        <p:nvSpPr>
          <p:cNvPr id="126" name="Rectangle 125"/>
          <p:cNvSpPr/>
          <p:nvPr/>
        </p:nvSpPr>
        <p:spPr>
          <a:xfrm>
            <a:off x="1857726" y="3623723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7</a:t>
            </a:r>
            <a:endParaRPr lang="he-IL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05517" y="4946107"/>
            <a:ext cx="5344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Occupied region can wrap around!</a:t>
            </a:r>
            <a:endParaRPr lang="he-IL" dirty="0"/>
          </a:p>
        </p:txBody>
      </p:sp>
      <p:sp>
        <p:nvSpPr>
          <p:cNvPr id="38" name="Rectangle 37"/>
          <p:cNvSpPr/>
          <p:nvPr/>
        </p:nvSpPr>
        <p:spPr>
          <a:xfrm>
            <a:off x="7083372" y="2580483"/>
            <a:ext cx="8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M−</a:t>
            </a:r>
            <a:r>
              <a:rPr lang="en-US" sz="2000" dirty="0" smtClean="0">
                <a:solidFill>
                  <a:schemeClr val="accent6"/>
                </a:solidFill>
              </a:rPr>
              <a:t>4</a:t>
            </a:r>
            <a:endParaRPr lang="he-IL" sz="2000" dirty="0"/>
          </a:p>
        </p:txBody>
      </p:sp>
      <p:sp>
        <p:nvSpPr>
          <p:cNvPr id="39" name="Rectangle 38"/>
          <p:cNvSpPr/>
          <p:nvPr/>
        </p:nvSpPr>
        <p:spPr>
          <a:xfrm>
            <a:off x="3913632" y="2580483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0</a:t>
            </a:r>
            <a:endParaRPr lang="he-IL" sz="2000" dirty="0"/>
          </a:p>
        </p:txBody>
      </p:sp>
      <p:sp>
        <p:nvSpPr>
          <p:cNvPr id="40" name="Rectangle 39"/>
          <p:cNvSpPr/>
          <p:nvPr/>
        </p:nvSpPr>
        <p:spPr>
          <a:xfrm>
            <a:off x="4254297" y="2580483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1" name="Rectangle 40"/>
          <p:cNvSpPr/>
          <p:nvPr/>
        </p:nvSpPr>
        <p:spPr>
          <a:xfrm>
            <a:off x="8159138" y="2580483"/>
            <a:ext cx="8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M−</a:t>
            </a:r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2" name="Rectangle 41"/>
          <p:cNvSpPr/>
          <p:nvPr/>
        </p:nvSpPr>
        <p:spPr>
          <a:xfrm>
            <a:off x="4585997" y="2580478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2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0002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circular </a:t>
            </a:r>
            <a:r>
              <a:rPr lang="en-US" dirty="0" smtClean="0">
                <a:solidFill>
                  <a:srgbClr val="0070C0"/>
                </a:solidFill>
              </a:rPr>
              <a:t>arrays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556945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Implement </a:t>
            </a:r>
            <a:r>
              <a:rPr lang="en-US" dirty="0" smtClean="0">
                <a:solidFill>
                  <a:srgbClr val="C00000"/>
                </a:solidFill>
              </a:rPr>
              <a:t>queue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deque</a:t>
            </a:r>
            <a:r>
              <a:rPr lang="en-US" dirty="0" smtClean="0"/>
              <a:t> operations in constant time</a:t>
            </a:r>
            <a:endParaRPr lang="he-IL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1606387" y="2830174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06387" y="3200876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606387" y="357157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5041" y="2121972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4268" y="2772878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1911" y="3131396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6027" y="350532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68" name="Rectangle 67"/>
          <p:cNvSpPr/>
          <p:nvPr/>
        </p:nvSpPr>
        <p:spPr>
          <a:xfrm>
            <a:off x="1861048" y="3893323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0</a:t>
            </a:r>
            <a:endParaRPr lang="he-IL" sz="2400" dirty="0"/>
          </a:p>
        </p:txBody>
      </p:sp>
      <p:sp>
        <p:nvSpPr>
          <p:cNvPr id="69" name="Rectangle 68"/>
          <p:cNvSpPr/>
          <p:nvPr/>
        </p:nvSpPr>
        <p:spPr>
          <a:xfrm>
            <a:off x="1878232" y="3134508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70" name="Curved Connector 69"/>
          <p:cNvCxnSpPr>
            <a:endCxn id="107" idx="1"/>
          </p:cNvCxnSpPr>
          <p:nvPr/>
        </p:nvCxnSpPr>
        <p:spPr bwMode="auto">
          <a:xfrm>
            <a:off x="2273639" y="3005634"/>
            <a:ext cx="1606410" cy="189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1" name="Curved Connector 33"/>
          <p:cNvCxnSpPr>
            <a:stCxn id="53" idx="3"/>
            <a:endCxn id="50" idx="0"/>
          </p:cNvCxnSpPr>
          <p:nvPr/>
        </p:nvCxnSpPr>
        <p:spPr bwMode="auto">
          <a:xfrm>
            <a:off x="1606387" y="2383582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2" name="Right Brace 71"/>
          <p:cNvSpPr/>
          <p:nvPr/>
        </p:nvSpPr>
        <p:spPr bwMode="auto">
          <a:xfrm rot="5400000">
            <a:off x="6063249" y="1408200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238495" y="3795355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74" name="Right Brace 73"/>
          <p:cNvSpPr/>
          <p:nvPr/>
        </p:nvSpPr>
        <p:spPr bwMode="auto">
          <a:xfrm rot="16200000" flipV="1">
            <a:off x="4999425" y="1108877"/>
            <a:ext cx="523221" cy="2740708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96843" y="198360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3880049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230161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67853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917965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261888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612000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949692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299804" y="2857857"/>
            <a:ext cx="343923" cy="675155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43602" y="285785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93714" y="285785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7337637" y="285785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687749" y="285785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25441" y="285785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375553" y="2857857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612030" y="393846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9092" y="3872220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start</a:t>
            </a:r>
            <a:endParaRPr lang="he-IL" sz="2400" i="1" dirty="0"/>
          </a:p>
        </p:txBody>
      </p:sp>
      <p:sp>
        <p:nvSpPr>
          <p:cNvPr id="126" name="Rectangle 125"/>
          <p:cNvSpPr/>
          <p:nvPr/>
        </p:nvSpPr>
        <p:spPr>
          <a:xfrm>
            <a:off x="1893586" y="3516144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</a:t>
            </a:r>
            <a:r>
              <a:rPr lang="en-US" sz="2400" dirty="0" smtClean="0">
                <a:solidFill>
                  <a:schemeClr val="accent6"/>
                </a:solidFill>
              </a:rPr>
              <a:t>−1</a:t>
            </a:r>
            <a:endParaRPr lang="he-IL" sz="2400" dirty="0"/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35725" y="4345701"/>
            <a:ext cx="4986282" cy="2289385"/>
          </a:xfrm>
          <a:prstGeom prst="rect">
            <a:avLst/>
          </a:prstGeom>
          <a:noFill/>
          <a:ln/>
          <a:effectLst/>
        </p:spPr>
      </p:pic>
      <p:sp>
        <p:nvSpPr>
          <p:cNvPr id="39" name="Rectangle 38"/>
          <p:cNvSpPr/>
          <p:nvPr/>
        </p:nvSpPr>
        <p:spPr>
          <a:xfrm>
            <a:off x="6007608" y="2492359"/>
            <a:ext cx="8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n−</a:t>
            </a:r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0" name="Rectangle 39"/>
          <p:cNvSpPr/>
          <p:nvPr/>
        </p:nvSpPr>
        <p:spPr>
          <a:xfrm>
            <a:off x="3913632" y="2489311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0</a:t>
            </a:r>
            <a:endParaRPr lang="he-IL" sz="2000" dirty="0"/>
          </a:p>
        </p:txBody>
      </p:sp>
      <p:sp>
        <p:nvSpPr>
          <p:cNvPr id="41" name="Rectangle 40"/>
          <p:cNvSpPr/>
          <p:nvPr/>
        </p:nvSpPr>
        <p:spPr>
          <a:xfrm>
            <a:off x="1861003" y="3884346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1</a:t>
            </a:r>
            <a:endParaRPr lang="he-IL" sz="2400" dirty="0"/>
          </a:p>
        </p:txBody>
      </p:sp>
      <p:sp>
        <p:nvSpPr>
          <p:cNvPr id="42" name="Rectangle 41"/>
          <p:cNvSpPr/>
          <p:nvPr/>
        </p:nvSpPr>
        <p:spPr>
          <a:xfrm>
            <a:off x="4254297" y="2480341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7" name="Rectangle 46"/>
          <p:cNvSpPr/>
          <p:nvPr/>
        </p:nvSpPr>
        <p:spPr>
          <a:xfrm>
            <a:off x="1866691" y="3525108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</a:t>
            </a:r>
            <a:endParaRPr lang="he-IL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70349" y="5044229"/>
            <a:ext cx="34424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Code of other operations similar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26" grpId="0"/>
      <p:bldP spid="41" grpId="0"/>
      <p:bldP spid="47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singly linked lists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" y="1715637"/>
            <a:ext cx="91529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Lists of unbounded length</a:t>
            </a:r>
            <a:br>
              <a:rPr lang="en-US" dirty="0" smtClean="0"/>
            </a:br>
            <a:r>
              <a:rPr lang="en-US" dirty="0" smtClean="0"/>
              <a:t>Support some additional operations</a:t>
            </a:r>
            <a:endParaRPr lang="he-IL" dirty="0"/>
          </a:p>
        </p:txBody>
      </p:sp>
      <p:grpSp>
        <p:nvGrpSpPr>
          <p:cNvPr id="77" name="Group 76"/>
          <p:cNvGrpSpPr/>
          <p:nvPr/>
        </p:nvGrpSpPr>
        <p:grpSpPr>
          <a:xfrm>
            <a:off x="3048630" y="4194405"/>
            <a:ext cx="2479604" cy="523220"/>
            <a:chOff x="3048630" y="4194405"/>
            <a:chExt cx="2479604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048630" y="4219120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length</a:t>
              </a:r>
              <a:endParaRPr lang="he-IL" sz="2400" i="1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168990" y="4285369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32615" y="4194405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6"/>
                  </a:solidFill>
                </a:rPr>
                <a:t>n</a:t>
              </a:r>
              <a:endParaRPr lang="he-IL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044514" y="3845187"/>
            <a:ext cx="4259397" cy="1607346"/>
            <a:chOff x="3044514" y="3845187"/>
            <a:chExt cx="4259397" cy="1607346"/>
          </a:xfrm>
        </p:grpSpPr>
        <p:sp>
          <p:nvSpPr>
            <p:cNvPr id="14" name="TextBox 13"/>
            <p:cNvSpPr txBox="1"/>
            <p:nvPr/>
          </p:nvSpPr>
          <p:spPr>
            <a:xfrm>
              <a:off x="3044514" y="3845187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last</a:t>
              </a:r>
              <a:endParaRPr lang="he-IL" sz="2400" i="1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168990" y="3914667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8" name="Shape 117"/>
            <p:cNvCxnSpPr/>
            <p:nvPr/>
          </p:nvCxnSpPr>
          <p:spPr bwMode="auto">
            <a:xfrm>
              <a:off x="4842933" y="4120444"/>
              <a:ext cx="2460978" cy="1332089"/>
            </a:xfrm>
            <a:prstGeom prst="curvedConnector3">
              <a:avLst>
                <a:gd name="adj1" fmla="val 63303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6" name="Oval 135"/>
            <p:cNvSpPr/>
            <p:nvPr/>
          </p:nvSpPr>
          <p:spPr bwMode="auto">
            <a:xfrm>
              <a:off x="4797778" y="4052712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76490" y="2835763"/>
            <a:ext cx="7717723" cy="3881322"/>
            <a:chOff x="976490" y="2835763"/>
            <a:chExt cx="7717723" cy="3881322"/>
          </a:xfrm>
        </p:grpSpPr>
        <p:sp>
          <p:nvSpPr>
            <p:cNvPr id="6" name="Rectangle 5"/>
            <p:cNvSpPr/>
            <p:nvPr/>
          </p:nvSpPr>
          <p:spPr bwMode="auto">
            <a:xfrm>
              <a:off x="4168990" y="3543965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7644" y="2835763"/>
              <a:ext cx="53134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/>
                <a:t>L</a:t>
              </a:r>
              <a:endParaRPr lang="he-IL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6871" y="3486669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first</a:t>
              </a:r>
              <a:endParaRPr lang="he-IL" sz="2400" i="1" dirty="0"/>
            </a:p>
          </p:txBody>
        </p:sp>
        <p:cxnSp>
          <p:nvCxnSpPr>
            <p:cNvPr id="34" name="Curved Connector 33"/>
            <p:cNvCxnSpPr>
              <a:stCxn id="11" idx="3"/>
              <a:endCxn id="6" idx="0"/>
            </p:cNvCxnSpPr>
            <p:nvPr/>
          </p:nvCxnSpPr>
          <p:spPr bwMode="auto">
            <a:xfrm>
              <a:off x="4168990" y="3097373"/>
              <a:ext cx="679622" cy="446592"/>
            </a:xfrm>
            <a:prstGeom prst="curvedConnector2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1131486" y="5188748"/>
              <a:ext cx="1370829" cy="523220"/>
              <a:chOff x="1131486" y="5651597"/>
              <a:chExt cx="1370829" cy="5232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270730" y="5651597"/>
                <a:ext cx="543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0 </a:t>
                </a:r>
                <a:endParaRPr lang="he-IL" dirty="0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131486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3012611" y="5188748"/>
              <a:ext cx="1370829" cy="523220"/>
              <a:chOff x="3201171" y="5651597"/>
              <a:chExt cx="1370829" cy="5232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25350" y="5651597"/>
                <a:ext cx="543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1 </a:t>
                </a:r>
                <a:endParaRPr lang="he-IL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201171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7323384" y="5188748"/>
              <a:ext cx="1370829" cy="523220"/>
              <a:chOff x="7323384" y="5651597"/>
              <a:chExt cx="1370829" cy="52322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323384" y="5651597"/>
                <a:ext cx="8402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i="1" baseline="-25000" dirty="0" smtClean="0">
                    <a:solidFill>
                      <a:schemeClr val="accent6"/>
                    </a:solidFill>
                  </a:rPr>
                  <a:t>n-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1 </a:t>
                </a:r>
                <a:endParaRPr lang="he-IL" dirty="0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7323384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4893735" y="5188748"/>
              <a:ext cx="1370829" cy="523220"/>
              <a:chOff x="4893735" y="5651597"/>
              <a:chExt cx="1370829" cy="5232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893735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5037842" y="5651597"/>
                <a:ext cx="543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2 </a:t>
                </a:r>
                <a:endParaRPr lang="he-IL" dirty="0"/>
              </a:p>
            </p:txBody>
          </p:sp>
        </p:grpSp>
        <p:cxnSp>
          <p:nvCxnSpPr>
            <p:cNvPr id="69" name="Curved Connector 68"/>
            <p:cNvCxnSpPr/>
            <p:nvPr/>
          </p:nvCxnSpPr>
          <p:spPr bwMode="auto">
            <a:xfrm>
              <a:off x="2133600" y="5509568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3" name="Curved Connector 72"/>
            <p:cNvCxnSpPr/>
            <p:nvPr/>
          </p:nvCxnSpPr>
          <p:spPr bwMode="auto">
            <a:xfrm>
              <a:off x="4014724" y="5511156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Curved Connector 73"/>
            <p:cNvCxnSpPr/>
            <p:nvPr/>
          </p:nvCxnSpPr>
          <p:spPr bwMode="auto">
            <a:xfrm>
              <a:off x="7055556" y="5514332"/>
              <a:ext cx="267828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6" name="Curved Connector 75"/>
            <p:cNvCxnSpPr/>
            <p:nvPr/>
          </p:nvCxnSpPr>
          <p:spPr bwMode="auto">
            <a:xfrm>
              <a:off x="5904081" y="5515920"/>
              <a:ext cx="57574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6226376" y="5076622"/>
              <a:ext cx="11986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 smtClean="0"/>
                <a:t>…</a:t>
              </a:r>
              <a:endParaRPr lang="he-IL" sz="3600" i="1" dirty="0"/>
            </a:p>
          </p:txBody>
        </p:sp>
        <p:cxnSp>
          <p:nvCxnSpPr>
            <p:cNvPr id="126" name="Shape 125"/>
            <p:cNvCxnSpPr>
              <a:endCxn id="52" idx="1"/>
            </p:cNvCxnSpPr>
            <p:nvPr/>
          </p:nvCxnSpPr>
          <p:spPr bwMode="auto">
            <a:xfrm rot="10800000" flipV="1">
              <a:off x="1131487" y="3736622"/>
              <a:ext cx="3711447" cy="1772946"/>
            </a:xfrm>
            <a:prstGeom prst="curvedConnector3">
              <a:avLst>
                <a:gd name="adj1" fmla="val 119846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7" name="Oval 136"/>
            <p:cNvSpPr/>
            <p:nvPr/>
          </p:nvSpPr>
          <p:spPr bwMode="auto">
            <a:xfrm>
              <a:off x="4803422" y="3674533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757333" y="2991555"/>
              <a:ext cx="1625600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List</a:t>
              </a:r>
              <a:r>
                <a:rPr lang="en-US" dirty="0" smtClean="0"/>
                <a:t> object</a:t>
              </a:r>
              <a:endParaRPr lang="he-IL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76490" y="5762978"/>
              <a:ext cx="1625600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List-Node</a:t>
              </a:r>
              <a:r>
                <a:rPr lang="en-US" dirty="0" smtClean="0"/>
                <a:t> object</a:t>
              </a:r>
              <a:endParaRPr lang="he-IL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112588" y="4825898"/>
              <a:ext cx="7726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item</a:t>
              </a:r>
              <a:endParaRPr lang="he-IL" sz="2400" i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795563" y="4825898"/>
              <a:ext cx="7726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next</a:t>
              </a:r>
              <a:endParaRPr lang="he-IL" sz="2400" i="1" dirty="0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8115881" y="5404322"/>
              <a:ext cx="429810" cy="194972"/>
              <a:chOff x="4468907" y="5451466"/>
              <a:chExt cx="573739" cy="1021049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 rot="5400000">
                <a:off x="4245252" y="5675121"/>
                <a:ext cx="1021049" cy="57373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4245252" y="5675121"/>
                <a:ext cx="1021049" cy="57373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1112588" y="4825899"/>
            <a:ext cx="752788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item</a:t>
            </a:r>
            <a:endParaRPr lang="he-IL" sz="2400" i="1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0514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Insert-First </a:t>
            </a:r>
            <a:r>
              <a:rPr lang="en-US" sz="4000" dirty="0" smtClean="0">
                <a:solidFill>
                  <a:schemeClr val="tx1"/>
                </a:solidFill>
              </a:rPr>
              <a:t>with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09589" y="258440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589" y="295510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09589" y="3325804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243" y="1876198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7470" y="2527104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first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113" y="288562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last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9229" y="3259555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27" name="Rectangle 26"/>
          <p:cNvSpPr/>
          <p:nvPr/>
        </p:nvSpPr>
        <p:spPr>
          <a:xfrm>
            <a:off x="5259846" y="4737639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2073214" y="323484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809589" y="2137808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63"/>
          <p:cNvGrpSpPr/>
          <p:nvPr/>
        </p:nvGrpSpPr>
        <p:grpSpPr>
          <a:xfrm>
            <a:off x="1131486" y="5188748"/>
            <a:ext cx="1370829" cy="523220"/>
            <a:chOff x="1131486" y="5651597"/>
            <a:chExt cx="1370829" cy="523220"/>
          </a:xfrm>
        </p:grpSpPr>
        <p:sp>
          <p:nvSpPr>
            <p:cNvPr id="51" name="Rectangle 50"/>
            <p:cNvSpPr/>
            <p:nvPr/>
          </p:nvSpPr>
          <p:spPr>
            <a:xfrm>
              <a:off x="127073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3" name="Group 53"/>
            <p:cNvGrpSpPr/>
            <p:nvPr/>
          </p:nvGrpSpPr>
          <p:grpSpPr>
            <a:xfrm>
              <a:off x="1131486" y="5787065"/>
              <a:ext cx="1370829" cy="370703"/>
              <a:chOff x="1131486" y="5787065"/>
              <a:chExt cx="1370829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4"/>
          <p:cNvGrpSpPr/>
          <p:nvPr/>
        </p:nvGrpSpPr>
        <p:grpSpPr>
          <a:xfrm>
            <a:off x="3012611" y="5188748"/>
            <a:ext cx="1370829" cy="523220"/>
            <a:chOff x="3201171" y="5651597"/>
            <a:chExt cx="1370829" cy="523220"/>
          </a:xfrm>
        </p:grpSpPr>
        <p:sp>
          <p:nvSpPr>
            <p:cNvPr id="26" name="Rectangle 25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5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65"/>
          <p:cNvGrpSpPr/>
          <p:nvPr/>
        </p:nvGrpSpPr>
        <p:grpSpPr>
          <a:xfrm>
            <a:off x="7323384" y="5188748"/>
            <a:ext cx="1370829" cy="523220"/>
            <a:chOff x="7323384" y="5651597"/>
            <a:chExt cx="1370829" cy="523220"/>
          </a:xfrm>
        </p:grpSpPr>
        <p:sp>
          <p:nvSpPr>
            <p:cNvPr id="28" name="Rectangle 27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10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67"/>
          <p:cNvGrpSpPr/>
          <p:nvPr/>
        </p:nvGrpSpPr>
        <p:grpSpPr>
          <a:xfrm>
            <a:off x="4893735" y="5188748"/>
            <a:ext cx="1370829" cy="523220"/>
            <a:chOff x="4893735" y="5651597"/>
            <a:chExt cx="1370829" cy="523220"/>
          </a:xfrm>
        </p:grpSpPr>
        <p:grpSp>
          <p:nvGrpSpPr>
            <p:cNvPr id="16" name="Group 57"/>
            <p:cNvGrpSpPr/>
            <p:nvPr/>
          </p:nvGrpSpPr>
          <p:grpSpPr>
            <a:xfrm>
              <a:off x="4893735" y="5787065"/>
              <a:ext cx="1370829" cy="370703"/>
              <a:chOff x="1131486" y="5787065"/>
              <a:chExt cx="1370829" cy="370703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037842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2 </a:t>
              </a:r>
              <a:endParaRPr lang="he-IL" dirty="0"/>
            </a:p>
          </p:txBody>
        </p:sp>
      </p:grpSp>
      <p:cxnSp>
        <p:nvCxnSpPr>
          <p:cNvPr id="69" name="Curved Connector 68"/>
          <p:cNvCxnSpPr/>
          <p:nvPr/>
        </p:nvCxnSpPr>
        <p:spPr bwMode="auto">
          <a:xfrm>
            <a:off x="2133600" y="5509568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" name="Curved Connector 72"/>
          <p:cNvCxnSpPr/>
          <p:nvPr/>
        </p:nvCxnSpPr>
        <p:spPr bwMode="auto">
          <a:xfrm>
            <a:off x="4014724" y="5511156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urved Connector 73"/>
          <p:cNvCxnSpPr/>
          <p:nvPr/>
        </p:nvCxnSpPr>
        <p:spPr bwMode="auto">
          <a:xfrm>
            <a:off x="7055556" y="5514332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Curved Connector 75"/>
          <p:cNvCxnSpPr/>
          <p:nvPr/>
        </p:nvCxnSpPr>
        <p:spPr bwMode="auto">
          <a:xfrm>
            <a:off x="5904081" y="5515920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226376" y="5076622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cxnSp>
        <p:nvCxnSpPr>
          <p:cNvPr id="118" name="Shape 117"/>
          <p:cNvCxnSpPr>
            <a:stCxn id="136" idx="6"/>
          </p:cNvCxnSpPr>
          <p:nvPr/>
        </p:nvCxnSpPr>
        <p:spPr bwMode="auto">
          <a:xfrm>
            <a:off x="2551266" y="3149592"/>
            <a:ext cx="4752645" cy="2302941"/>
          </a:xfrm>
          <a:prstGeom prst="curvedConnector3">
            <a:avLst>
              <a:gd name="adj1" fmla="val 6075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6" name="Shape 125"/>
          <p:cNvCxnSpPr>
            <a:stCxn id="137" idx="2"/>
            <a:endCxn id="52" idx="1"/>
          </p:cNvCxnSpPr>
          <p:nvPr/>
        </p:nvCxnSpPr>
        <p:spPr bwMode="auto">
          <a:xfrm rot="10800000" flipV="1">
            <a:off x="1131487" y="2771412"/>
            <a:ext cx="1312535" cy="2738155"/>
          </a:xfrm>
          <a:prstGeom prst="curvedConnector3">
            <a:avLst>
              <a:gd name="adj1" fmla="val 11741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Oval 136"/>
          <p:cNvSpPr/>
          <p:nvPr/>
        </p:nvSpPr>
        <p:spPr bwMode="auto">
          <a:xfrm>
            <a:off x="2444021" y="2714968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563" y="4825898"/>
            <a:ext cx="77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next</a:t>
            </a:r>
            <a:endParaRPr lang="he-IL" sz="2400" i="1" dirty="0"/>
          </a:p>
        </p:txBody>
      </p:sp>
      <p:grpSp>
        <p:nvGrpSpPr>
          <p:cNvPr id="17" name="Group 141"/>
          <p:cNvGrpSpPr/>
          <p:nvPr/>
        </p:nvGrpSpPr>
        <p:grpSpPr>
          <a:xfrm>
            <a:off x="8115881" y="5404322"/>
            <a:ext cx="429810" cy="194972"/>
            <a:chOff x="4468907" y="5451466"/>
            <a:chExt cx="573739" cy="1021049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5531552" y="1413020"/>
            <a:ext cx="284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Insert-First(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chemeClr val="accent2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60265" y="1904540"/>
            <a:ext cx="3533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Generate a new List-Node object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containing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04575" y="3564052"/>
            <a:ext cx="284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Increment </a:t>
            </a:r>
            <a:r>
              <a:rPr lang="en-US" sz="2400" i="1" dirty="0" err="1" smtClean="0">
                <a:solidFill>
                  <a:srgbClr val="FF0000"/>
                </a:solidFill>
              </a:rPr>
              <a:t>L.length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40835" y="4155815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b</a:t>
            </a:r>
            <a:endParaRPr lang="he-IL" dirty="0"/>
          </a:p>
        </p:txBody>
      </p:sp>
      <p:grpSp>
        <p:nvGrpSpPr>
          <p:cNvPr id="68" name="Group 54"/>
          <p:cNvGrpSpPr/>
          <p:nvPr/>
        </p:nvGrpSpPr>
        <p:grpSpPr>
          <a:xfrm>
            <a:off x="2871500" y="4257416"/>
            <a:ext cx="1370829" cy="370703"/>
            <a:chOff x="1131486" y="5787065"/>
            <a:chExt cx="1370829" cy="3707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1131486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14469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504575" y="3994112"/>
            <a:ext cx="284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(Return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he-I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10998" y="3383264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77" name="Curved Connector 33"/>
          <p:cNvCxnSpPr>
            <a:stCxn id="75" idx="1"/>
          </p:cNvCxnSpPr>
          <p:nvPr/>
        </p:nvCxnSpPr>
        <p:spPr bwMode="auto">
          <a:xfrm rot="10800000" flipV="1">
            <a:off x="3567290" y="3644874"/>
            <a:ext cx="143709" cy="56588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3843844" y="4385725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3" name="Shape 82"/>
          <p:cNvCxnSpPr>
            <a:stCxn id="81" idx="4"/>
            <a:endCxn id="52" idx="1"/>
          </p:cNvCxnSpPr>
          <p:nvPr/>
        </p:nvCxnSpPr>
        <p:spPr bwMode="auto">
          <a:xfrm rot="5400000">
            <a:off x="2010411" y="3619690"/>
            <a:ext cx="1010954" cy="2768803"/>
          </a:xfrm>
          <a:prstGeom prst="curvedConnector4">
            <a:avLst>
              <a:gd name="adj1" fmla="val 40833"/>
              <a:gd name="adj2" fmla="val 108256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5504575" y="2703932"/>
            <a:ext cx="284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Add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to the list</a:t>
            </a:r>
            <a:endParaRPr lang="he-IL" sz="2400" dirty="0"/>
          </a:p>
        </p:txBody>
      </p:sp>
      <p:cxnSp>
        <p:nvCxnSpPr>
          <p:cNvPr id="86" name="Curved Connector 85"/>
          <p:cNvCxnSpPr>
            <a:stCxn id="137" idx="2"/>
            <a:endCxn id="70" idx="1"/>
          </p:cNvCxnSpPr>
          <p:nvPr/>
        </p:nvCxnSpPr>
        <p:spPr bwMode="auto">
          <a:xfrm rot="10800000" flipH="1" flipV="1">
            <a:off x="2444020" y="2771412"/>
            <a:ext cx="427479" cy="1671355"/>
          </a:xfrm>
          <a:prstGeom prst="curvedConnector3">
            <a:avLst>
              <a:gd name="adj1" fmla="val -53476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6" name="Oval 135"/>
          <p:cNvSpPr/>
          <p:nvPr/>
        </p:nvSpPr>
        <p:spPr bwMode="auto">
          <a:xfrm>
            <a:off x="2438377" y="3093147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106742" y="3231792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n+</a:t>
            </a:r>
            <a:r>
              <a:rPr lang="en-US" dirty="0" smtClean="0">
                <a:solidFill>
                  <a:schemeClr val="accent6"/>
                </a:solidFill>
              </a:rPr>
              <a:t>1</a:t>
            </a:r>
            <a:endParaRPr lang="he-IL" dirty="0"/>
          </a:p>
        </p:txBody>
      </p:sp>
      <p:sp>
        <p:nvSpPr>
          <p:cNvPr id="65" name="TextBox 64"/>
          <p:cNvSpPr txBox="1"/>
          <p:nvPr/>
        </p:nvSpPr>
        <p:spPr>
          <a:xfrm>
            <a:off x="5098794" y="3133992"/>
            <a:ext cx="3656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Adjust </a:t>
            </a:r>
            <a:r>
              <a:rPr lang="en-US" sz="2400" i="1" dirty="0" err="1" smtClean="0">
                <a:solidFill>
                  <a:srgbClr val="FF0000"/>
                </a:solidFill>
              </a:rPr>
              <a:t>L.last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if necessary</a:t>
            </a:r>
            <a:endParaRPr lang="he-I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4" grpId="0"/>
      <p:bldP spid="66" grpId="0"/>
      <p:bldP spid="72" grpId="0"/>
      <p:bldP spid="75" grpId="0"/>
      <p:bldP spid="81" grpId="0" animBg="1"/>
      <p:bldP spid="84" grpId="0"/>
      <p:bldP spid="79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1112588" y="4228715"/>
            <a:ext cx="752788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item</a:t>
            </a:r>
            <a:endParaRPr lang="he-IL" sz="2400" i="1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-4803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Insert-First </a:t>
            </a:r>
            <a:r>
              <a:rPr lang="en-US" sz="4000" dirty="0" smtClean="0">
                <a:solidFill>
                  <a:schemeClr val="tx1"/>
                </a:solidFill>
              </a:rPr>
              <a:t>with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09589" y="1987216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589" y="235791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09589" y="272862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243" y="1279014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7470" y="1929920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first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113" y="2288438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last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9229" y="266237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27" name="Rectangle 26"/>
          <p:cNvSpPr/>
          <p:nvPr/>
        </p:nvSpPr>
        <p:spPr>
          <a:xfrm>
            <a:off x="5259846" y="4140455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2073214" y="2637656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809589" y="1540624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63"/>
          <p:cNvGrpSpPr/>
          <p:nvPr/>
        </p:nvGrpSpPr>
        <p:grpSpPr>
          <a:xfrm>
            <a:off x="1131486" y="4591564"/>
            <a:ext cx="1370829" cy="523220"/>
            <a:chOff x="1131486" y="5651597"/>
            <a:chExt cx="1370829" cy="523220"/>
          </a:xfrm>
        </p:grpSpPr>
        <p:sp>
          <p:nvSpPr>
            <p:cNvPr id="51" name="Rectangle 50"/>
            <p:cNvSpPr/>
            <p:nvPr/>
          </p:nvSpPr>
          <p:spPr>
            <a:xfrm>
              <a:off x="127073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3" name="Group 53"/>
            <p:cNvGrpSpPr/>
            <p:nvPr/>
          </p:nvGrpSpPr>
          <p:grpSpPr>
            <a:xfrm>
              <a:off x="1131486" y="5787065"/>
              <a:ext cx="1370829" cy="370703"/>
              <a:chOff x="1131486" y="5787065"/>
              <a:chExt cx="1370829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4"/>
          <p:cNvGrpSpPr/>
          <p:nvPr/>
        </p:nvGrpSpPr>
        <p:grpSpPr>
          <a:xfrm>
            <a:off x="3012611" y="4591564"/>
            <a:ext cx="1370829" cy="523220"/>
            <a:chOff x="3201171" y="5651597"/>
            <a:chExt cx="1370829" cy="523220"/>
          </a:xfrm>
        </p:grpSpPr>
        <p:sp>
          <p:nvSpPr>
            <p:cNvPr id="26" name="Rectangle 25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5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65"/>
          <p:cNvGrpSpPr/>
          <p:nvPr/>
        </p:nvGrpSpPr>
        <p:grpSpPr>
          <a:xfrm>
            <a:off x="7323384" y="4591564"/>
            <a:ext cx="1370829" cy="523220"/>
            <a:chOff x="7323384" y="5651597"/>
            <a:chExt cx="1370829" cy="523220"/>
          </a:xfrm>
        </p:grpSpPr>
        <p:sp>
          <p:nvSpPr>
            <p:cNvPr id="28" name="Rectangle 27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10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67"/>
          <p:cNvGrpSpPr/>
          <p:nvPr/>
        </p:nvGrpSpPr>
        <p:grpSpPr>
          <a:xfrm>
            <a:off x="4893735" y="4591564"/>
            <a:ext cx="1370829" cy="523220"/>
            <a:chOff x="4893735" y="5651597"/>
            <a:chExt cx="1370829" cy="523220"/>
          </a:xfrm>
        </p:grpSpPr>
        <p:grpSp>
          <p:nvGrpSpPr>
            <p:cNvPr id="16" name="Group 57"/>
            <p:cNvGrpSpPr/>
            <p:nvPr/>
          </p:nvGrpSpPr>
          <p:grpSpPr>
            <a:xfrm>
              <a:off x="4893735" y="5787065"/>
              <a:ext cx="1370829" cy="370703"/>
              <a:chOff x="1131486" y="5787065"/>
              <a:chExt cx="1370829" cy="370703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037842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2 </a:t>
              </a:r>
              <a:endParaRPr lang="he-IL" dirty="0"/>
            </a:p>
          </p:txBody>
        </p:sp>
      </p:grpSp>
      <p:cxnSp>
        <p:nvCxnSpPr>
          <p:cNvPr id="69" name="Curved Connector 68"/>
          <p:cNvCxnSpPr/>
          <p:nvPr/>
        </p:nvCxnSpPr>
        <p:spPr bwMode="auto">
          <a:xfrm>
            <a:off x="2133600" y="4912384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" name="Curved Connector 72"/>
          <p:cNvCxnSpPr/>
          <p:nvPr/>
        </p:nvCxnSpPr>
        <p:spPr bwMode="auto">
          <a:xfrm>
            <a:off x="4014724" y="4913972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urved Connector 73"/>
          <p:cNvCxnSpPr/>
          <p:nvPr/>
        </p:nvCxnSpPr>
        <p:spPr bwMode="auto">
          <a:xfrm>
            <a:off x="7055556" y="4917148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Curved Connector 75"/>
          <p:cNvCxnSpPr/>
          <p:nvPr/>
        </p:nvCxnSpPr>
        <p:spPr bwMode="auto">
          <a:xfrm>
            <a:off x="5904081" y="4918736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226376" y="4479438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cxnSp>
        <p:nvCxnSpPr>
          <p:cNvPr id="118" name="Shape 117"/>
          <p:cNvCxnSpPr>
            <a:stCxn id="136" idx="6"/>
          </p:cNvCxnSpPr>
          <p:nvPr/>
        </p:nvCxnSpPr>
        <p:spPr bwMode="auto">
          <a:xfrm>
            <a:off x="2551266" y="2552408"/>
            <a:ext cx="4752645" cy="2302941"/>
          </a:xfrm>
          <a:prstGeom prst="curvedConnector3">
            <a:avLst>
              <a:gd name="adj1" fmla="val 63958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6" name="Shape 125"/>
          <p:cNvCxnSpPr>
            <a:stCxn id="137" idx="2"/>
          </p:cNvCxnSpPr>
          <p:nvPr/>
        </p:nvCxnSpPr>
        <p:spPr bwMode="auto">
          <a:xfrm rot="10800000" flipV="1">
            <a:off x="1131487" y="2174228"/>
            <a:ext cx="1312535" cy="2738155"/>
          </a:xfrm>
          <a:prstGeom prst="curvedConnector3">
            <a:avLst>
              <a:gd name="adj1" fmla="val 11741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Oval 136"/>
          <p:cNvSpPr/>
          <p:nvPr/>
        </p:nvSpPr>
        <p:spPr bwMode="auto">
          <a:xfrm>
            <a:off x="2444021" y="2117784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563" y="4228714"/>
            <a:ext cx="77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next</a:t>
            </a:r>
            <a:endParaRPr lang="he-IL" sz="2400" i="1" dirty="0"/>
          </a:p>
        </p:txBody>
      </p:sp>
      <p:grpSp>
        <p:nvGrpSpPr>
          <p:cNvPr id="17" name="Group 141"/>
          <p:cNvGrpSpPr/>
          <p:nvPr/>
        </p:nvGrpSpPr>
        <p:grpSpPr>
          <a:xfrm>
            <a:off x="8115881" y="4807138"/>
            <a:ext cx="429810" cy="194972"/>
            <a:chOff x="4468907" y="5451466"/>
            <a:chExt cx="573739" cy="1021049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Rectangle 65"/>
          <p:cNvSpPr/>
          <p:nvPr/>
        </p:nvSpPr>
        <p:spPr>
          <a:xfrm>
            <a:off x="3040835" y="3558631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b</a:t>
            </a:r>
            <a:endParaRPr lang="he-IL" dirty="0"/>
          </a:p>
        </p:txBody>
      </p:sp>
      <p:grpSp>
        <p:nvGrpSpPr>
          <p:cNvPr id="18" name="Group 54"/>
          <p:cNvGrpSpPr/>
          <p:nvPr/>
        </p:nvGrpSpPr>
        <p:grpSpPr>
          <a:xfrm>
            <a:off x="2871500" y="3660232"/>
            <a:ext cx="1370829" cy="370703"/>
            <a:chOff x="1131486" y="5787065"/>
            <a:chExt cx="1370829" cy="3707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1131486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14469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710998" y="2786080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77" name="Curved Connector 33"/>
          <p:cNvCxnSpPr>
            <a:stCxn id="75" idx="1"/>
          </p:cNvCxnSpPr>
          <p:nvPr/>
        </p:nvCxnSpPr>
        <p:spPr bwMode="auto">
          <a:xfrm rot="10800000" flipV="1">
            <a:off x="3567290" y="3047690"/>
            <a:ext cx="143709" cy="56588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3843844" y="3788541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3" name="Shape 82"/>
          <p:cNvCxnSpPr>
            <a:stCxn id="81" idx="4"/>
          </p:cNvCxnSpPr>
          <p:nvPr/>
        </p:nvCxnSpPr>
        <p:spPr bwMode="auto">
          <a:xfrm rot="5400000">
            <a:off x="2010411" y="3022506"/>
            <a:ext cx="1010954" cy="2768803"/>
          </a:xfrm>
          <a:prstGeom prst="curvedConnector4">
            <a:avLst>
              <a:gd name="adj1" fmla="val 40833"/>
              <a:gd name="adj2" fmla="val 108256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6" name="Curved Connector 85"/>
          <p:cNvCxnSpPr>
            <a:stCxn id="137" idx="2"/>
          </p:cNvCxnSpPr>
          <p:nvPr/>
        </p:nvCxnSpPr>
        <p:spPr bwMode="auto">
          <a:xfrm rot="10800000" flipH="1" flipV="1">
            <a:off x="2444020" y="2174228"/>
            <a:ext cx="427479" cy="1671355"/>
          </a:xfrm>
          <a:prstGeom prst="curvedConnector3">
            <a:avLst>
              <a:gd name="adj1" fmla="val -53476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6" name="Oval 135"/>
          <p:cNvSpPr/>
          <p:nvPr/>
        </p:nvSpPr>
        <p:spPr bwMode="auto">
          <a:xfrm>
            <a:off x="2438377" y="2495963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106742" y="2634608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n+</a:t>
            </a:r>
            <a:r>
              <a:rPr lang="en-US" dirty="0" smtClean="0">
                <a:solidFill>
                  <a:schemeClr val="accent6"/>
                </a:solidFill>
              </a:rPr>
              <a:t>1</a:t>
            </a:r>
            <a:endParaRPr lang="he-IL" dirty="0"/>
          </a:p>
        </p:txBody>
      </p:sp>
      <p:pic>
        <p:nvPicPr>
          <p:cNvPr id="68" name="Picture 6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03931" y="1241943"/>
            <a:ext cx="4071788" cy="2977123"/>
          </a:xfrm>
          <a:prstGeom prst="rect">
            <a:avLst/>
          </a:prstGeom>
          <a:noFill/>
          <a:ln/>
          <a:effectLst/>
        </p:spPr>
      </p:pic>
      <p:sp>
        <p:nvSpPr>
          <p:cNvPr id="58" name="TextBox 57"/>
          <p:cNvSpPr txBox="1"/>
          <p:nvPr/>
        </p:nvSpPr>
        <p:spPr>
          <a:xfrm>
            <a:off x="0" y="5494459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Insert-Last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Delete-First</a:t>
            </a:r>
            <a:r>
              <a:rPr lang="en-US" dirty="0" smtClean="0"/>
              <a:t>– very similar, also </a:t>
            </a:r>
            <a:r>
              <a:rPr lang="en-US" dirty="0" smtClean="0">
                <a:solidFill>
                  <a:schemeClr val="accent2"/>
                </a:solidFill>
              </a:rPr>
              <a:t>O(1)</a:t>
            </a:r>
            <a:r>
              <a:rPr lang="en-US" dirty="0" smtClean="0"/>
              <a:t> time</a:t>
            </a:r>
            <a:endParaRPr lang="he-IL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5998864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Unfortunately,</a:t>
            </a:r>
            <a:r>
              <a:rPr lang="en-US" dirty="0" smtClean="0">
                <a:solidFill>
                  <a:srgbClr val="FF0000"/>
                </a:solidFill>
              </a:rPr>
              <a:t> Delete-Last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chemeClr val="accent2"/>
                </a:solidFill>
              </a:rPr>
              <a:t>O(</a:t>
            </a:r>
            <a:r>
              <a:rPr lang="en-US" i="1" dirty="0" smtClean="0">
                <a:solidFill>
                  <a:schemeClr val="accent2"/>
                </a:solidFill>
              </a:rPr>
              <a:t>n+</a:t>
            </a:r>
            <a:r>
              <a:rPr lang="en-US" dirty="0" smtClean="0">
                <a:solidFill>
                  <a:schemeClr val="accent2"/>
                </a:solidFill>
              </a:rPr>
              <a:t>1)</a:t>
            </a:r>
            <a:r>
              <a:rPr lang="en-US" dirty="0" smtClean="0"/>
              <a:t> </a:t>
            </a:r>
            <a:r>
              <a:rPr lang="en-US" dirty="0" smtClean="0"/>
              <a:t>time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6" grpId="0"/>
      <p:bldP spid="75" grpId="0"/>
      <p:bldP spid="81" grpId="0" animBg="1"/>
      <p:bldP spid="79" grpId="0"/>
      <p:bldP spid="58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1112588" y="4620617"/>
            <a:ext cx="752788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item</a:t>
            </a:r>
            <a:endParaRPr lang="he-IL" sz="2400" i="1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35162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Retrieve </a:t>
            </a:r>
            <a:r>
              <a:rPr lang="en-US" sz="4000" dirty="0" smtClean="0">
                <a:solidFill>
                  <a:schemeClr val="tx1"/>
                </a:solidFill>
              </a:rPr>
              <a:t>with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09589" y="237911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589" y="274982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09589" y="312052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243" y="1670916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7470" y="232182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first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113" y="2680340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last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9229" y="3054273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30" name="Rectangle 29"/>
          <p:cNvSpPr/>
          <p:nvPr/>
        </p:nvSpPr>
        <p:spPr>
          <a:xfrm>
            <a:off x="2073214" y="3029558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809589" y="1932526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63"/>
          <p:cNvGrpSpPr/>
          <p:nvPr/>
        </p:nvGrpSpPr>
        <p:grpSpPr>
          <a:xfrm>
            <a:off x="1131486" y="4983466"/>
            <a:ext cx="1370829" cy="523220"/>
            <a:chOff x="1131486" y="5651597"/>
            <a:chExt cx="1370829" cy="523220"/>
          </a:xfrm>
        </p:grpSpPr>
        <p:sp>
          <p:nvSpPr>
            <p:cNvPr id="51" name="Rectangle 50"/>
            <p:cNvSpPr/>
            <p:nvPr/>
          </p:nvSpPr>
          <p:spPr>
            <a:xfrm>
              <a:off x="127073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3" name="Group 53"/>
            <p:cNvGrpSpPr/>
            <p:nvPr/>
          </p:nvGrpSpPr>
          <p:grpSpPr>
            <a:xfrm>
              <a:off x="1131486" y="5787065"/>
              <a:ext cx="1370829" cy="370703"/>
              <a:chOff x="1131486" y="5787065"/>
              <a:chExt cx="1370829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4"/>
          <p:cNvGrpSpPr/>
          <p:nvPr/>
        </p:nvGrpSpPr>
        <p:grpSpPr>
          <a:xfrm>
            <a:off x="3012611" y="4983466"/>
            <a:ext cx="1370829" cy="523220"/>
            <a:chOff x="3201171" y="5651597"/>
            <a:chExt cx="1370829" cy="523220"/>
          </a:xfrm>
        </p:grpSpPr>
        <p:sp>
          <p:nvSpPr>
            <p:cNvPr id="26" name="Rectangle 25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5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65"/>
          <p:cNvGrpSpPr/>
          <p:nvPr/>
        </p:nvGrpSpPr>
        <p:grpSpPr>
          <a:xfrm>
            <a:off x="7323384" y="4983466"/>
            <a:ext cx="1370829" cy="523220"/>
            <a:chOff x="7323384" y="5651597"/>
            <a:chExt cx="1370829" cy="523220"/>
          </a:xfrm>
        </p:grpSpPr>
        <p:sp>
          <p:nvSpPr>
            <p:cNvPr id="28" name="Rectangle 27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10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67"/>
          <p:cNvGrpSpPr/>
          <p:nvPr/>
        </p:nvGrpSpPr>
        <p:grpSpPr>
          <a:xfrm>
            <a:off x="4893735" y="4983466"/>
            <a:ext cx="1370829" cy="523220"/>
            <a:chOff x="4893735" y="5651597"/>
            <a:chExt cx="1370829" cy="523220"/>
          </a:xfrm>
        </p:grpSpPr>
        <p:grpSp>
          <p:nvGrpSpPr>
            <p:cNvPr id="16" name="Group 57"/>
            <p:cNvGrpSpPr/>
            <p:nvPr/>
          </p:nvGrpSpPr>
          <p:grpSpPr>
            <a:xfrm>
              <a:off x="4893735" y="5787065"/>
              <a:ext cx="1370829" cy="370703"/>
              <a:chOff x="1131486" y="5787065"/>
              <a:chExt cx="1370829" cy="370703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037842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2 </a:t>
              </a:r>
              <a:endParaRPr lang="he-IL" dirty="0"/>
            </a:p>
          </p:txBody>
        </p:sp>
      </p:grpSp>
      <p:cxnSp>
        <p:nvCxnSpPr>
          <p:cNvPr id="69" name="Curved Connector 68"/>
          <p:cNvCxnSpPr/>
          <p:nvPr/>
        </p:nvCxnSpPr>
        <p:spPr bwMode="auto">
          <a:xfrm>
            <a:off x="2133600" y="5304286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" name="Curved Connector 72"/>
          <p:cNvCxnSpPr/>
          <p:nvPr/>
        </p:nvCxnSpPr>
        <p:spPr bwMode="auto">
          <a:xfrm>
            <a:off x="4014724" y="5305874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urved Connector 73"/>
          <p:cNvCxnSpPr/>
          <p:nvPr/>
        </p:nvCxnSpPr>
        <p:spPr bwMode="auto">
          <a:xfrm>
            <a:off x="7055556" y="5309050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Curved Connector 75"/>
          <p:cNvCxnSpPr/>
          <p:nvPr/>
        </p:nvCxnSpPr>
        <p:spPr bwMode="auto">
          <a:xfrm>
            <a:off x="5904081" y="5310638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226376" y="4871340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cxnSp>
        <p:nvCxnSpPr>
          <p:cNvPr id="118" name="Shape 117"/>
          <p:cNvCxnSpPr>
            <a:stCxn id="136" idx="6"/>
          </p:cNvCxnSpPr>
          <p:nvPr/>
        </p:nvCxnSpPr>
        <p:spPr bwMode="auto">
          <a:xfrm>
            <a:off x="2551266" y="2944310"/>
            <a:ext cx="4752645" cy="2302941"/>
          </a:xfrm>
          <a:prstGeom prst="curvedConnector3">
            <a:avLst>
              <a:gd name="adj1" fmla="val 63958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6" name="Shape 125"/>
          <p:cNvCxnSpPr>
            <a:stCxn id="137" idx="2"/>
          </p:cNvCxnSpPr>
          <p:nvPr/>
        </p:nvCxnSpPr>
        <p:spPr bwMode="auto">
          <a:xfrm rot="10800000" flipV="1">
            <a:off x="1131487" y="2566130"/>
            <a:ext cx="1312535" cy="2738155"/>
          </a:xfrm>
          <a:prstGeom prst="curvedConnector3">
            <a:avLst>
              <a:gd name="adj1" fmla="val 11741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Oval 136"/>
          <p:cNvSpPr/>
          <p:nvPr/>
        </p:nvSpPr>
        <p:spPr bwMode="auto">
          <a:xfrm>
            <a:off x="2444021" y="2509686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563" y="4620616"/>
            <a:ext cx="77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next</a:t>
            </a:r>
            <a:endParaRPr lang="he-IL" sz="2400" i="1" dirty="0"/>
          </a:p>
        </p:txBody>
      </p:sp>
      <p:grpSp>
        <p:nvGrpSpPr>
          <p:cNvPr id="17" name="Group 141"/>
          <p:cNvGrpSpPr/>
          <p:nvPr/>
        </p:nvGrpSpPr>
        <p:grpSpPr>
          <a:xfrm>
            <a:off x="8115881" y="5199040"/>
            <a:ext cx="429810" cy="194972"/>
            <a:chOff x="4468907" y="5451466"/>
            <a:chExt cx="573739" cy="1021049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6" name="Oval 135"/>
          <p:cNvSpPr/>
          <p:nvPr/>
        </p:nvSpPr>
        <p:spPr bwMode="auto">
          <a:xfrm>
            <a:off x="2438377" y="2887865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0" name="Picture 7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80417" y="2361661"/>
            <a:ext cx="4609651" cy="2342258"/>
          </a:xfrm>
          <a:prstGeom prst="rect">
            <a:avLst/>
          </a:prstGeom>
          <a:noFill/>
          <a:ln/>
          <a:effectLst/>
        </p:spPr>
      </p:pic>
      <p:pic>
        <p:nvPicPr>
          <p:cNvPr id="84" name="Picture 8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064606" y="1329042"/>
            <a:ext cx="4610170" cy="866413"/>
          </a:xfrm>
          <a:prstGeom prst="rect">
            <a:avLst/>
          </a:prstGeom>
          <a:noFill/>
          <a:ln/>
          <a:effectLst/>
        </p:spPr>
      </p:pic>
      <p:sp>
        <p:nvSpPr>
          <p:cNvPr id="85" name="TextBox 84"/>
          <p:cNvSpPr txBox="1"/>
          <p:nvPr/>
        </p:nvSpPr>
        <p:spPr>
          <a:xfrm>
            <a:off x="-8955" y="5774375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Retrieving</a:t>
            </a:r>
            <a:r>
              <a:rPr lang="en-US" dirty="0" smtClean="0"/>
              <a:t> the 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err="1" smtClean="0"/>
              <a:t>-th</a:t>
            </a:r>
            <a:r>
              <a:rPr lang="en-US" dirty="0" smtClean="0"/>
              <a:t> item takes </a:t>
            </a:r>
            <a:r>
              <a:rPr lang="en-US" dirty="0" smtClean="0">
                <a:solidFill>
                  <a:schemeClr val="accent2"/>
                </a:solidFill>
              </a:rPr>
              <a:t>O(</a:t>
            </a:r>
            <a:r>
              <a:rPr lang="en-US" i="1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+1)</a:t>
            </a:r>
            <a:r>
              <a:rPr lang="en-US" dirty="0" smtClean="0"/>
              <a:t> time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1112588" y="4788575"/>
            <a:ext cx="752788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item</a:t>
            </a:r>
            <a:endParaRPr lang="he-IL" sz="2400" i="1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09810"/>
            <a:ext cx="9144000" cy="788566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Insert </a:t>
            </a:r>
            <a:r>
              <a:rPr lang="en-US" sz="4000" dirty="0" smtClean="0">
                <a:solidFill>
                  <a:schemeClr val="tx1"/>
                </a:solidFill>
              </a:rPr>
              <a:t>with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09589" y="2547076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589" y="291777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09589" y="328848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243" y="1838874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7470" y="2489780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first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113" y="2848298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last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9229" y="322223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30" name="Rectangle 29"/>
          <p:cNvSpPr/>
          <p:nvPr/>
        </p:nvSpPr>
        <p:spPr>
          <a:xfrm>
            <a:off x="2073214" y="3197516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809589" y="2100484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63"/>
          <p:cNvGrpSpPr/>
          <p:nvPr/>
        </p:nvGrpSpPr>
        <p:grpSpPr>
          <a:xfrm>
            <a:off x="1131486" y="5151424"/>
            <a:ext cx="1370829" cy="523220"/>
            <a:chOff x="1131486" y="5651597"/>
            <a:chExt cx="1370829" cy="523220"/>
          </a:xfrm>
        </p:grpSpPr>
        <p:sp>
          <p:nvSpPr>
            <p:cNvPr id="51" name="Rectangle 50"/>
            <p:cNvSpPr/>
            <p:nvPr/>
          </p:nvSpPr>
          <p:spPr>
            <a:xfrm>
              <a:off x="127073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3" name="Group 53"/>
            <p:cNvGrpSpPr/>
            <p:nvPr/>
          </p:nvGrpSpPr>
          <p:grpSpPr>
            <a:xfrm>
              <a:off x="1131486" y="5787065"/>
              <a:ext cx="1370829" cy="370703"/>
              <a:chOff x="1131486" y="5787065"/>
              <a:chExt cx="1370829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4"/>
          <p:cNvGrpSpPr/>
          <p:nvPr/>
        </p:nvGrpSpPr>
        <p:grpSpPr>
          <a:xfrm>
            <a:off x="3012611" y="5151424"/>
            <a:ext cx="1370829" cy="523220"/>
            <a:chOff x="3201171" y="5651597"/>
            <a:chExt cx="1370829" cy="523220"/>
          </a:xfrm>
        </p:grpSpPr>
        <p:sp>
          <p:nvSpPr>
            <p:cNvPr id="26" name="Rectangle 25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5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65"/>
          <p:cNvGrpSpPr/>
          <p:nvPr/>
        </p:nvGrpSpPr>
        <p:grpSpPr>
          <a:xfrm>
            <a:off x="7323384" y="5151424"/>
            <a:ext cx="1370829" cy="523220"/>
            <a:chOff x="7323384" y="5651597"/>
            <a:chExt cx="1370829" cy="523220"/>
          </a:xfrm>
        </p:grpSpPr>
        <p:sp>
          <p:nvSpPr>
            <p:cNvPr id="28" name="Rectangle 27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10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67"/>
          <p:cNvGrpSpPr/>
          <p:nvPr/>
        </p:nvGrpSpPr>
        <p:grpSpPr>
          <a:xfrm>
            <a:off x="4893735" y="5151424"/>
            <a:ext cx="1370829" cy="523220"/>
            <a:chOff x="4893735" y="5651597"/>
            <a:chExt cx="1370829" cy="523220"/>
          </a:xfrm>
        </p:grpSpPr>
        <p:grpSp>
          <p:nvGrpSpPr>
            <p:cNvPr id="16" name="Group 57"/>
            <p:cNvGrpSpPr/>
            <p:nvPr/>
          </p:nvGrpSpPr>
          <p:grpSpPr>
            <a:xfrm>
              <a:off x="4893735" y="5787065"/>
              <a:ext cx="1370829" cy="370703"/>
              <a:chOff x="1131486" y="5787065"/>
              <a:chExt cx="1370829" cy="370703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037842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2 </a:t>
              </a:r>
              <a:endParaRPr lang="he-IL" dirty="0"/>
            </a:p>
          </p:txBody>
        </p:sp>
      </p:grpSp>
      <p:cxnSp>
        <p:nvCxnSpPr>
          <p:cNvPr id="69" name="Curved Connector 68"/>
          <p:cNvCxnSpPr/>
          <p:nvPr/>
        </p:nvCxnSpPr>
        <p:spPr bwMode="auto">
          <a:xfrm>
            <a:off x="2133600" y="5472244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" name="Curved Connector 72"/>
          <p:cNvCxnSpPr/>
          <p:nvPr/>
        </p:nvCxnSpPr>
        <p:spPr bwMode="auto">
          <a:xfrm>
            <a:off x="4014724" y="5473832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urved Connector 73"/>
          <p:cNvCxnSpPr/>
          <p:nvPr/>
        </p:nvCxnSpPr>
        <p:spPr bwMode="auto">
          <a:xfrm>
            <a:off x="7055556" y="5477008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Curved Connector 75"/>
          <p:cNvCxnSpPr/>
          <p:nvPr/>
        </p:nvCxnSpPr>
        <p:spPr bwMode="auto">
          <a:xfrm>
            <a:off x="5904081" y="5478596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226376" y="5039298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cxnSp>
        <p:nvCxnSpPr>
          <p:cNvPr id="118" name="Shape 117"/>
          <p:cNvCxnSpPr>
            <a:stCxn id="136" idx="6"/>
          </p:cNvCxnSpPr>
          <p:nvPr/>
        </p:nvCxnSpPr>
        <p:spPr bwMode="auto">
          <a:xfrm>
            <a:off x="2551266" y="3112268"/>
            <a:ext cx="4752645" cy="2302941"/>
          </a:xfrm>
          <a:prstGeom prst="curvedConnector3">
            <a:avLst>
              <a:gd name="adj1" fmla="val 63958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6" name="Shape 125"/>
          <p:cNvCxnSpPr>
            <a:stCxn id="137" idx="2"/>
          </p:cNvCxnSpPr>
          <p:nvPr/>
        </p:nvCxnSpPr>
        <p:spPr bwMode="auto">
          <a:xfrm rot="10800000" flipV="1">
            <a:off x="1131487" y="2734088"/>
            <a:ext cx="1312535" cy="2738155"/>
          </a:xfrm>
          <a:prstGeom prst="curvedConnector3">
            <a:avLst>
              <a:gd name="adj1" fmla="val 11741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Oval 136"/>
          <p:cNvSpPr/>
          <p:nvPr/>
        </p:nvSpPr>
        <p:spPr bwMode="auto">
          <a:xfrm>
            <a:off x="2444021" y="2677644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563" y="4788574"/>
            <a:ext cx="77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next</a:t>
            </a:r>
            <a:endParaRPr lang="he-IL" sz="2400" i="1" dirty="0"/>
          </a:p>
        </p:txBody>
      </p:sp>
      <p:grpSp>
        <p:nvGrpSpPr>
          <p:cNvPr id="17" name="Group 141"/>
          <p:cNvGrpSpPr/>
          <p:nvPr/>
        </p:nvGrpSpPr>
        <p:grpSpPr>
          <a:xfrm>
            <a:off x="8115881" y="5366998"/>
            <a:ext cx="429810" cy="194972"/>
            <a:chOff x="4468907" y="5451466"/>
            <a:chExt cx="573739" cy="1021049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6" name="Oval 135"/>
          <p:cNvSpPr/>
          <p:nvPr/>
        </p:nvSpPr>
        <p:spPr bwMode="auto">
          <a:xfrm>
            <a:off x="2438377" y="3055823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60792" y="1139319"/>
            <a:ext cx="3769362" cy="3581954"/>
          </a:xfrm>
          <a:prstGeom prst="rect">
            <a:avLst/>
          </a:prstGeom>
          <a:noFill/>
          <a:ln/>
          <a:effectLst/>
        </p:spPr>
      </p:pic>
      <p:sp>
        <p:nvSpPr>
          <p:cNvPr id="85" name="TextBox 84"/>
          <p:cNvSpPr txBox="1"/>
          <p:nvPr/>
        </p:nvSpPr>
        <p:spPr>
          <a:xfrm>
            <a:off x="-8955" y="5942333"/>
            <a:ext cx="91529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Inserting</a:t>
            </a:r>
            <a:r>
              <a:rPr lang="en-US" dirty="0" smtClean="0"/>
              <a:t> an item into position 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takes </a:t>
            </a:r>
            <a:r>
              <a:rPr lang="en-US" dirty="0" smtClean="0">
                <a:solidFill>
                  <a:schemeClr val="accent2"/>
                </a:solidFill>
              </a:rPr>
              <a:t>O(</a:t>
            </a:r>
            <a:r>
              <a:rPr lang="en-US" i="1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+1)</a:t>
            </a:r>
            <a:r>
              <a:rPr lang="en-US" dirty="0" smtClean="0"/>
              <a:t> time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Inserting </a:t>
            </a:r>
            <a:r>
              <a:rPr lang="en-US" dirty="0" smtClean="0">
                <a:solidFill>
                  <a:schemeClr val="tx1"/>
                </a:solidFill>
              </a:rPr>
              <a:t>a node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(After a given node)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36192" y="1698636"/>
            <a:ext cx="58978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Insert-After(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,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– Insert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after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>
            <a:off x="3941572" y="3087996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1523312" y="2359136"/>
            <a:ext cx="6035112" cy="1868456"/>
            <a:chOff x="1523312" y="2359136"/>
            <a:chExt cx="6035112" cy="1868456"/>
          </a:xfrm>
        </p:grpSpPr>
        <p:grpSp>
          <p:nvGrpSpPr>
            <p:cNvPr id="4" name="Group 64"/>
            <p:cNvGrpSpPr/>
            <p:nvPr/>
          </p:nvGrpSpPr>
          <p:grpSpPr>
            <a:xfrm>
              <a:off x="2939459" y="2756444"/>
              <a:ext cx="1370829" cy="523220"/>
              <a:chOff x="3201171" y="5642453"/>
              <a:chExt cx="1370829" cy="5232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233512" y="5642453"/>
                <a:ext cx="6812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i="1" baseline="-25000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−1 </a:t>
                </a:r>
                <a:endParaRPr lang="he-IL" dirty="0"/>
              </a:p>
            </p:txBody>
          </p:sp>
          <p:grpSp>
            <p:nvGrpSpPr>
              <p:cNvPr id="5" name="Group 54"/>
              <p:cNvGrpSpPr/>
              <p:nvPr/>
            </p:nvGrpSpPr>
            <p:grpSpPr>
              <a:xfrm>
                <a:off x="3201171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" name="Group 67"/>
            <p:cNvGrpSpPr/>
            <p:nvPr/>
          </p:nvGrpSpPr>
          <p:grpSpPr>
            <a:xfrm>
              <a:off x="4820583" y="2765588"/>
              <a:ext cx="1370829" cy="523220"/>
              <a:chOff x="4893735" y="5651597"/>
              <a:chExt cx="1370829" cy="523220"/>
            </a:xfrm>
          </p:grpSpPr>
          <p:grpSp>
            <p:nvGrpSpPr>
              <p:cNvPr id="16" name="Group 57"/>
              <p:cNvGrpSpPr/>
              <p:nvPr/>
            </p:nvGrpSpPr>
            <p:grpSpPr>
              <a:xfrm>
                <a:off x="4893735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5037842" y="5651597"/>
                <a:ext cx="543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err="1" smtClean="0">
                    <a:solidFill>
                      <a:schemeClr val="accent6"/>
                    </a:solidFill>
                  </a:rPr>
                  <a:t>a</a:t>
                </a:r>
                <a:r>
                  <a:rPr lang="en-US" i="1" baseline="-25000" dirty="0" err="1" smtClean="0">
                    <a:solidFill>
                      <a:schemeClr val="accent6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 </a:t>
                </a:r>
                <a:endParaRPr lang="he-IL" dirty="0"/>
              </a:p>
            </p:txBody>
          </p:sp>
        </p:grpSp>
        <p:cxnSp>
          <p:nvCxnSpPr>
            <p:cNvPr id="76" name="Curved Connector 75"/>
            <p:cNvCxnSpPr/>
            <p:nvPr/>
          </p:nvCxnSpPr>
          <p:spPr bwMode="auto">
            <a:xfrm flipV="1">
              <a:off x="5830929" y="3088433"/>
              <a:ext cx="849789" cy="43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6359815" y="2635174"/>
              <a:ext cx="11986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 smtClean="0"/>
                <a:t>…</a:t>
              </a:r>
              <a:endParaRPr lang="he-IL" sz="3600" i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24328" y="2359136"/>
              <a:ext cx="4658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endParaRPr lang="he-IL" i="1" dirty="0">
                <a:solidFill>
                  <a:srgbClr val="FF0000"/>
                </a:solidFill>
              </a:endParaRPr>
            </a:p>
          </p:txBody>
        </p:sp>
        <p:cxnSp>
          <p:nvCxnSpPr>
            <p:cNvPr id="68" name="Curved Connector 33"/>
            <p:cNvCxnSpPr>
              <a:stCxn id="65" idx="3"/>
            </p:cNvCxnSpPr>
            <p:nvPr/>
          </p:nvCxnSpPr>
          <p:spPr bwMode="auto">
            <a:xfrm>
              <a:off x="3090200" y="2620746"/>
              <a:ext cx="193182" cy="280310"/>
            </a:xfrm>
            <a:prstGeom prst="curvedConnector2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/>
            <p:nvPr/>
          </p:nvCxnSpPr>
          <p:spPr bwMode="auto">
            <a:xfrm>
              <a:off x="2362305" y="3098856"/>
              <a:ext cx="57574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1523312" y="2632126"/>
              <a:ext cx="11986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 smtClean="0"/>
                <a:t>…</a:t>
              </a:r>
              <a:endParaRPr lang="he-IL" sz="3600" i="1" dirty="0"/>
            </a:p>
          </p:txBody>
        </p:sp>
        <p:grpSp>
          <p:nvGrpSpPr>
            <p:cNvPr id="88" name="Group 64"/>
            <p:cNvGrpSpPr/>
            <p:nvPr/>
          </p:nvGrpSpPr>
          <p:grpSpPr>
            <a:xfrm>
              <a:off x="3832523" y="3704372"/>
              <a:ext cx="1370829" cy="523220"/>
              <a:chOff x="3201171" y="5697317"/>
              <a:chExt cx="1370829" cy="52322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3380214" y="5697317"/>
                <a:ext cx="543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 </a:t>
                </a:r>
                <a:endParaRPr lang="he-IL" dirty="0"/>
              </a:p>
            </p:txBody>
          </p:sp>
          <p:grpSp>
            <p:nvGrpSpPr>
              <p:cNvPr id="90" name="Group 54"/>
              <p:cNvGrpSpPr/>
              <p:nvPr/>
            </p:nvGrpSpPr>
            <p:grpSpPr>
              <a:xfrm>
                <a:off x="3201171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cxnSp>
          <p:nvCxnSpPr>
            <p:cNvPr id="93" name="Curved Connector 33"/>
            <p:cNvCxnSpPr/>
            <p:nvPr/>
          </p:nvCxnSpPr>
          <p:spPr bwMode="auto">
            <a:xfrm flipV="1">
              <a:off x="3401568" y="3979472"/>
              <a:ext cx="430955" cy="731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2" name="TextBox 101"/>
            <p:cNvSpPr txBox="1"/>
            <p:nvPr/>
          </p:nvSpPr>
          <p:spPr>
            <a:xfrm>
              <a:off x="2999232" y="3700256"/>
              <a:ext cx="4079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B</a:t>
              </a:r>
              <a:endParaRPr lang="he-IL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2" name="Picture 1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59543" y="4855340"/>
            <a:ext cx="3333696" cy="1374405"/>
          </a:xfrm>
          <a:prstGeom prst="rect">
            <a:avLst/>
          </a:prstGeom>
          <a:noFill/>
          <a:ln/>
          <a:effectLst/>
        </p:spPr>
      </p:pic>
      <p:cxnSp>
        <p:nvCxnSpPr>
          <p:cNvPr id="113" name="Curved Connector 33"/>
          <p:cNvCxnSpPr>
            <a:endCxn id="59" idx="1"/>
          </p:cNvCxnSpPr>
          <p:nvPr/>
        </p:nvCxnSpPr>
        <p:spPr bwMode="auto">
          <a:xfrm rot="16200000" flipV="1">
            <a:off x="4401553" y="3505438"/>
            <a:ext cx="891232" cy="53171"/>
          </a:xfrm>
          <a:prstGeom prst="curvedConnector4">
            <a:avLst>
              <a:gd name="adj1" fmla="val 39601"/>
              <a:gd name="adj2" fmla="val 770697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9" name="Curved Connector 33"/>
          <p:cNvCxnSpPr>
            <a:endCxn id="91" idx="1"/>
          </p:cNvCxnSpPr>
          <p:nvPr/>
        </p:nvCxnSpPr>
        <p:spPr bwMode="auto">
          <a:xfrm rot="5400000">
            <a:off x="3456110" y="3476230"/>
            <a:ext cx="879656" cy="126829"/>
          </a:xfrm>
          <a:prstGeom prst="curvedConnector4">
            <a:avLst>
              <a:gd name="adj1" fmla="val 39465"/>
              <a:gd name="adj2" fmla="val 280243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3737" y="305756"/>
            <a:ext cx="7772400" cy="840138"/>
          </a:xfrm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 smtClean="0">
                <a:solidFill>
                  <a:srgbClr val="FF0000"/>
                </a:solidFill>
              </a:rPr>
              <a:t>Data Structures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5628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Lists </a:t>
            </a:r>
          </a:p>
          <a:p>
            <a:pPr algn="ctr"/>
            <a:r>
              <a:rPr lang="en-US" sz="3200" dirty="0" smtClean="0"/>
              <a:t>Search Trees</a:t>
            </a:r>
          </a:p>
          <a:p>
            <a:pPr algn="ctr"/>
            <a:r>
              <a:rPr lang="en-US" sz="3200" dirty="0" smtClean="0"/>
              <a:t>Heaps/Priority Queues</a:t>
            </a:r>
          </a:p>
          <a:p>
            <a:pPr algn="ctr"/>
            <a:r>
              <a:rPr lang="en-US" sz="3200" dirty="0" smtClean="0"/>
              <a:t>Sorting and Selection</a:t>
            </a:r>
          </a:p>
          <a:p>
            <a:pPr algn="ctr"/>
            <a:r>
              <a:rPr lang="en-US" sz="3200" dirty="0" smtClean="0"/>
              <a:t>Hashing</a:t>
            </a:r>
          </a:p>
          <a:p>
            <a:pPr algn="ctr"/>
            <a:r>
              <a:rPr lang="en-US" sz="3200" dirty="0" smtClean="0"/>
              <a:t>Union-Find</a:t>
            </a:r>
          </a:p>
          <a:p>
            <a:pPr algn="ctr"/>
            <a:r>
              <a:rPr lang="en-US" sz="3200" dirty="0" smtClean="0"/>
              <a:t>Tries and Suffix Trees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4319" y="1203759"/>
            <a:ext cx="70026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“In </a:t>
            </a:r>
            <a:r>
              <a:rPr lang="en-US" dirty="0" smtClean="0">
                <a:hlinkClick r:id="rId2" tooltip="Computer science"/>
              </a:rPr>
              <a:t>computer science</a:t>
            </a:r>
            <a:r>
              <a:rPr lang="en-US" dirty="0" smtClean="0"/>
              <a:t>, a </a:t>
            </a:r>
            <a:r>
              <a:rPr lang="en-US" b="1" dirty="0" smtClean="0"/>
              <a:t>data structure</a:t>
            </a:r>
            <a:r>
              <a:rPr lang="en-US" dirty="0" smtClean="0"/>
              <a:t> is a particular way of storing and organizing </a:t>
            </a:r>
            <a:r>
              <a:rPr lang="en-US" dirty="0" smtClean="0">
                <a:hlinkClick r:id="rId3" tooltip="Data"/>
              </a:rPr>
              <a:t>data</a:t>
            </a:r>
            <a:r>
              <a:rPr lang="en-US" dirty="0" smtClean="0"/>
              <a:t> in a </a:t>
            </a:r>
            <a:r>
              <a:rPr lang="en-US" dirty="0" smtClean="0">
                <a:hlinkClick r:id="rId4" tooltip="Computer"/>
              </a:rPr>
              <a:t>computer</a:t>
            </a:r>
            <a:r>
              <a:rPr lang="en-US" dirty="0" smtClean="0"/>
              <a:t> so that it can be used </a:t>
            </a:r>
            <a:r>
              <a:rPr lang="en-US" dirty="0" smtClean="0">
                <a:hlinkClick r:id="rId5" tooltip="Algorithmic efficiency"/>
              </a:rPr>
              <a:t>efficiently</a:t>
            </a:r>
            <a:r>
              <a:rPr lang="en-US" dirty="0" smtClean="0"/>
              <a:t>.”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Deleting </a:t>
            </a:r>
            <a:r>
              <a:rPr lang="en-US" dirty="0" smtClean="0">
                <a:solidFill>
                  <a:schemeClr val="tx1"/>
                </a:solidFill>
              </a:rPr>
              <a:t>a node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(After a given node, not the last one)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2171363" y="3208182"/>
            <a:ext cx="1370829" cy="523220"/>
            <a:chOff x="3201171" y="5642453"/>
            <a:chExt cx="1370829" cy="523220"/>
          </a:xfrm>
        </p:grpSpPr>
        <p:sp>
          <p:nvSpPr>
            <p:cNvPr id="26" name="Rectangle 25"/>
            <p:cNvSpPr/>
            <p:nvPr/>
          </p:nvSpPr>
          <p:spPr>
            <a:xfrm>
              <a:off x="3215224" y="5642453"/>
              <a:ext cx="7544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i−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7"/>
          <p:cNvGrpSpPr/>
          <p:nvPr/>
        </p:nvGrpSpPr>
        <p:grpSpPr>
          <a:xfrm>
            <a:off x="4012355" y="3208182"/>
            <a:ext cx="1370829" cy="523220"/>
            <a:chOff x="4893735" y="5642453"/>
            <a:chExt cx="1370829" cy="523220"/>
          </a:xfrm>
        </p:grpSpPr>
        <p:grpSp>
          <p:nvGrpSpPr>
            <p:cNvPr id="5" name="Group 57"/>
            <p:cNvGrpSpPr/>
            <p:nvPr/>
          </p:nvGrpSpPr>
          <p:grpSpPr>
            <a:xfrm>
              <a:off x="4893735" y="5787065"/>
              <a:ext cx="1370829" cy="370703"/>
              <a:chOff x="1131486" y="5787065"/>
              <a:chExt cx="1370829" cy="370703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041900" y="5642453"/>
              <a:ext cx="713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err="1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err="1" smtClean="0">
                  <a:solidFill>
                    <a:schemeClr val="accent6"/>
                  </a:solidFill>
                </a:rPr>
                <a:t>i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 </a:t>
              </a:r>
              <a:endParaRPr lang="he-IL" dirty="0"/>
            </a:p>
          </p:txBody>
        </p:sp>
      </p:grpSp>
      <p:cxnSp>
        <p:nvCxnSpPr>
          <p:cNvPr id="73" name="Curved Connector 72"/>
          <p:cNvCxnSpPr/>
          <p:nvPr/>
        </p:nvCxnSpPr>
        <p:spPr bwMode="auto">
          <a:xfrm flipV="1">
            <a:off x="3227832" y="3533702"/>
            <a:ext cx="824655" cy="10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Curved Connector 75"/>
          <p:cNvCxnSpPr/>
          <p:nvPr/>
        </p:nvCxnSpPr>
        <p:spPr bwMode="auto">
          <a:xfrm>
            <a:off x="5062833" y="3536878"/>
            <a:ext cx="790514" cy="12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7049336" y="3079292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231136" y="2464926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68" name="Curved Connector 33"/>
          <p:cNvCxnSpPr>
            <a:stCxn id="65" idx="2"/>
          </p:cNvCxnSpPr>
          <p:nvPr/>
        </p:nvCxnSpPr>
        <p:spPr bwMode="auto">
          <a:xfrm rot="16200000" flipH="1">
            <a:off x="2307355" y="3144863"/>
            <a:ext cx="364648" cy="5121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2" name="Curved Connector 81"/>
          <p:cNvCxnSpPr/>
          <p:nvPr/>
        </p:nvCxnSpPr>
        <p:spPr bwMode="auto">
          <a:xfrm>
            <a:off x="1594209" y="3542974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755216" y="3076244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0" y="1743461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Delete-After(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– Delete the node following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5853347" y="3217326"/>
            <a:ext cx="1370829" cy="523220"/>
            <a:chOff x="3201171" y="5651597"/>
            <a:chExt cx="1370829" cy="523220"/>
          </a:xfrm>
        </p:grpSpPr>
        <p:sp>
          <p:nvSpPr>
            <p:cNvPr id="89" name="Rectangle 88"/>
            <p:cNvSpPr/>
            <p:nvPr/>
          </p:nvSpPr>
          <p:spPr>
            <a:xfrm>
              <a:off x="3209128" y="5651597"/>
              <a:ext cx="7315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i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+1 </a:t>
              </a:r>
              <a:endParaRPr lang="he-IL" dirty="0"/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pic>
        <p:nvPicPr>
          <p:cNvPr id="31" name="Picture 3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06364" y="4449603"/>
            <a:ext cx="4605811" cy="763310"/>
          </a:xfrm>
          <a:prstGeom prst="rect">
            <a:avLst/>
          </a:prstGeom>
          <a:noFill/>
          <a:ln/>
          <a:effectLst/>
        </p:spPr>
      </p:pic>
      <p:cxnSp>
        <p:nvCxnSpPr>
          <p:cNvPr id="40" name="Curved Connector 39"/>
          <p:cNvCxnSpPr/>
          <p:nvPr/>
        </p:nvCxnSpPr>
        <p:spPr bwMode="auto">
          <a:xfrm flipV="1">
            <a:off x="3246120" y="2803270"/>
            <a:ext cx="1399032" cy="722376"/>
          </a:xfrm>
          <a:prstGeom prst="curvedConnector3">
            <a:avLst>
              <a:gd name="adj1" fmla="val 44771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Curved Connector 41"/>
          <p:cNvCxnSpPr/>
          <p:nvPr/>
        </p:nvCxnSpPr>
        <p:spPr bwMode="auto">
          <a:xfrm>
            <a:off x="4636008" y="2803270"/>
            <a:ext cx="1217339" cy="734876"/>
          </a:xfrm>
          <a:prstGeom prst="curvedConnector3">
            <a:avLst>
              <a:gd name="adj1" fmla="val 68028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0" y="576681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happens to the node removed? </a:t>
            </a:r>
            <a:endParaRPr lang="he-I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40477"/>
            <a:ext cx="1905000" cy="457200"/>
          </a:xfrm>
        </p:spPr>
        <p:txBody>
          <a:bodyPr/>
          <a:lstStyle/>
          <a:p>
            <a:fld id="{A3AF6345-ED94-40A6-9B8C-0F501178A775}" type="slidenum">
              <a:rPr lang="he-IL"/>
              <a:pPr/>
              <a:t>21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03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Abstraction barriers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13517"/>
            <a:ext cx="9144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List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6"/>
                </a:solidFill>
              </a:rPr>
              <a:t>Insert, Retrieve, Delete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Search</a:t>
            </a:r>
            <a:endParaRPr lang="he-IL" sz="3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" y="1000410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/>
              <a:t>User</a:t>
            </a:r>
            <a:endParaRPr lang="he-IL" sz="4400" i="1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204168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7869" y="4338722"/>
            <a:ext cx="8229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04" y="4611507"/>
            <a:ext cx="9144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ListNode</a:t>
            </a:r>
            <a:r>
              <a:rPr lang="en-US" sz="3600" dirty="0" smtClean="0">
                <a:solidFill>
                  <a:srgbClr val="00B0F0"/>
                </a:solidFill>
              </a:rPr>
              <a:t/>
            </a:r>
            <a:br>
              <a:rPr lang="en-US" sz="3600" dirty="0" smtClean="0">
                <a:solidFill>
                  <a:srgbClr val="00B0F0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Retrieve-Node</a:t>
            </a:r>
            <a:br>
              <a:rPr lang="en-US" sz="3600" dirty="0" smtClean="0">
                <a:solidFill>
                  <a:srgbClr val="00B0F0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Insert-After, Delete-After</a:t>
            </a:r>
          </a:p>
        </p:txBody>
      </p:sp>
      <p:sp>
        <p:nvSpPr>
          <p:cNvPr id="18" name="Curved Down Arrow 17"/>
          <p:cNvSpPr/>
          <p:nvPr/>
        </p:nvSpPr>
        <p:spPr bwMode="auto">
          <a:xfrm rot="5400000">
            <a:off x="6550107" y="1772799"/>
            <a:ext cx="2286008" cy="1110343"/>
          </a:xfrm>
          <a:prstGeom prst="curvedDown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urved Down Arrow 18"/>
          <p:cNvSpPr/>
          <p:nvPr/>
        </p:nvSpPr>
        <p:spPr bwMode="auto">
          <a:xfrm rot="16200000" flipH="1">
            <a:off x="-816411" y="2810054"/>
            <a:ext cx="4074377" cy="1110343"/>
          </a:xfrm>
          <a:prstGeom prst="curvedDownArrow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Group 23"/>
          <p:cNvGrpSpPr/>
          <p:nvPr/>
        </p:nvGrpSpPr>
        <p:grpSpPr>
          <a:xfrm>
            <a:off x="385942" y="2765954"/>
            <a:ext cx="573739" cy="767375"/>
            <a:chOff x="4468907" y="5451466"/>
            <a:chExt cx="573739" cy="1021049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Curved Down Arrow 22"/>
          <p:cNvSpPr/>
          <p:nvPr/>
        </p:nvSpPr>
        <p:spPr bwMode="auto">
          <a:xfrm rot="5400000">
            <a:off x="6553211" y="4211294"/>
            <a:ext cx="2286008" cy="1110343"/>
          </a:xfrm>
          <a:prstGeom prst="curvedDown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7" grpId="0"/>
      <p:bldP spid="18" grpId="0" animBg="1"/>
      <p:bldP spid="19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22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03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Circular arrays vs. </a:t>
            </a:r>
            <a:r>
              <a:rPr lang="en-US" dirty="0" smtClean="0">
                <a:solidFill>
                  <a:schemeClr val="accent6"/>
                </a:solidFill>
              </a:rPr>
              <a:t>Linked Lists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3852" y="1101013"/>
          <a:ext cx="8360229" cy="386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43"/>
                <a:gridCol w="3576736"/>
                <a:gridCol w="1996750"/>
              </a:tblGrid>
              <a:tr h="761331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Circular arrays</a:t>
                      </a:r>
                      <a:endParaRPr lang="he-I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Linked lists</a:t>
                      </a:r>
                      <a:endParaRPr lang="he-IL" sz="2800" dirty="0"/>
                    </a:p>
                  </a:txBody>
                  <a:tcPr anchor="ctr"/>
                </a:tc>
              </a:tr>
              <a:tr h="76133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Insert/Delete-First </a:t>
                      </a:r>
                      <a:r>
                        <a:rPr lang="en-US" sz="2400" dirty="0" err="1" smtClean="0">
                          <a:solidFill>
                            <a:schemeClr val="accent6"/>
                          </a:solidFill>
                        </a:rPr>
                        <a:t>Delete-First</a:t>
                      </a:r>
                      <a:endParaRPr lang="he-IL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O(1)</a:t>
                      </a:r>
                      <a:endParaRPr lang="he-IL" sz="3200" dirty="0"/>
                    </a:p>
                  </a:txBody>
                  <a:tcPr anchor="ctr"/>
                </a:tc>
              </a:tr>
              <a:tr h="761331">
                <a:tc>
                  <a:txBody>
                    <a:bodyPr/>
                    <a:lstStyle/>
                    <a:p>
                      <a:pPr algn="ctr" rtl="0"/>
                      <a:r>
                        <a:rPr lang="en-US" sz="32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Delete-Last</a:t>
                      </a:r>
                      <a:endParaRPr lang="he-IL" sz="32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</a:t>
                      </a:r>
                      <a:r>
                        <a:rPr lang="en-US" sz="3200" i="1" dirty="0" smtClean="0"/>
                        <a:t>n</a:t>
                      </a:r>
                      <a:r>
                        <a:rPr lang="en-US" sz="3200" dirty="0" smtClean="0"/>
                        <a:t>)</a:t>
                      </a:r>
                      <a:endParaRPr lang="he-IL" sz="3200" dirty="0"/>
                    </a:p>
                  </a:txBody>
                  <a:tcPr anchor="ctr"/>
                </a:tc>
              </a:tr>
              <a:tr h="761331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Insert/Delete(</a:t>
                      </a:r>
                      <a:r>
                        <a:rPr lang="en-US" sz="3200" i="1" dirty="0" err="1" smtClean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he-IL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O(min{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+1,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+1})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</a:t>
                      </a:r>
                      <a:r>
                        <a:rPr lang="en-US" sz="3200" i="1" dirty="0" smtClean="0"/>
                        <a:t>i</a:t>
                      </a:r>
                      <a:r>
                        <a:rPr lang="en-US" sz="3200" dirty="0" smtClean="0"/>
                        <a:t>+1)</a:t>
                      </a:r>
                      <a:endParaRPr lang="he-IL" sz="3200" dirty="0"/>
                    </a:p>
                  </a:txBody>
                  <a:tcPr anchor="ctr"/>
                </a:tc>
              </a:tr>
              <a:tr h="761331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Retrieve(</a:t>
                      </a:r>
                      <a:r>
                        <a:rPr lang="en-US" sz="3200" i="1" dirty="0" err="1" smtClean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he-IL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</a:t>
                      </a:r>
                      <a:r>
                        <a:rPr lang="en-US" sz="3200" i="1" dirty="0" smtClean="0"/>
                        <a:t>i</a:t>
                      </a:r>
                      <a:r>
                        <a:rPr lang="en-US" sz="3200" dirty="0" smtClean="0"/>
                        <a:t>+1)</a:t>
                      </a:r>
                      <a:endParaRPr lang="he-IL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495533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Arrays have a fixed size. (For the time being.)</a:t>
            </a:r>
            <a:endParaRPr lang="he-IL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04" y="5871966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Linked lists can do a few more things. </a:t>
            </a:r>
            <a:endParaRPr lang="he-IL" sz="2400" i="1" dirty="0"/>
          </a:p>
        </p:txBody>
      </p:sp>
      <p:sp>
        <p:nvSpPr>
          <p:cNvPr id="25" name="Oval 24"/>
          <p:cNvSpPr/>
          <p:nvPr/>
        </p:nvSpPr>
        <p:spPr bwMode="auto">
          <a:xfrm>
            <a:off x="4301434" y="4163952"/>
            <a:ext cx="1539551" cy="830425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19100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Arrays always better than lists?</a:t>
            </a:r>
            <a:endParaRPr lang="he-IL" sz="2400" i="1" dirty="0"/>
          </a:p>
        </p:txBody>
      </p:sp>
      <p:sp>
        <p:nvSpPr>
          <p:cNvPr id="10" name="Oval 9"/>
          <p:cNvSpPr/>
          <p:nvPr/>
        </p:nvSpPr>
        <p:spPr bwMode="auto">
          <a:xfrm>
            <a:off x="4301434" y="2649598"/>
            <a:ext cx="1539551" cy="830425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 animBg="1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88507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Concatenating </a:t>
            </a:r>
            <a:r>
              <a:rPr lang="en-US" sz="4000" dirty="0" smtClean="0">
                <a:solidFill>
                  <a:schemeClr val="tx1"/>
                </a:solidFill>
              </a:rPr>
              <a:t>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94667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</a:rPr>
              <a:t>Concat</a:t>
            </a:r>
            <a:r>
              <a:rPr lang="en-US" sz="3200" dirty="0" smtClean="0">
                <a:solidFill>
                  <a:schemeClr val="accent6"/>
                </a:solidFill>
              </a:rPr>
              <a:t>(</a:t>
            </a:r>
            <a:r>
              <a:rPr lang="en-US" sz="3200" i="1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i="1" dirty="0" smtClean="0">
                <a:solidFill>
                  <a:srgbClr val="FF0000"/>
                </a:solidFill>
              </a:rPr>
              <a:t>,L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chemeClr val="accent6"/>
                </a:solidFill>
              </a:rPr>
              <a:t>)</a:t>
            </a:r>
            <a:r>
              <a:rPr lang="en-US" sz="3200" dirty="0" smtClean="0"/>
              <a:t> – Attach </a:t>
            </a:r>
            <a:r>
              <a:rPr lang="en-US" sz="3200" i="1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</a:rPr>
              <a:t>2 </a:t>
            </a:r>
            <a:r>
              <a:rPr lang="en-US" sz="3200" dirty="0" smtClean="0"/>
              <a:t>to the end of </a:t>
            </a:r>
            <a:r>
              <a:rPr lang="en-US" sz="3200" i="1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he-IL" sz="3200" i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41158" y="177449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41158" y="214520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41158" y="251590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772" y="1669800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4783" y="2397506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cxnSp>
        <p:nvCxnSpPr>
          <p:cNvPr id="39" name="Curved Connector 33"/>
          <p:cNvCxnSpPr>
            <a:endCxn id="30" idx="1"/>
          </p:cNvCxnSpPr>
          <p:nvPr/>
        </p:nvCxnSpPr>
        <p:spPr bwMode="auto">
          <a:xfrm flipV="1">
            <a:off x="530352" y="1959849"/>
            <a:ext cx="410806" cy="14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1569946" y="2283245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575590" y="1905066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2907792" y="2398586"/>
            <a:ext cx="6033310" cy="648033"/>
            <a:chOff x="1131486" y="5076622"/>
            <a:chExt cx="7562727" cy="646331"/>
          </a:xfrm>
        </p:grpSpPr>
        <p:grpSp>
          <p:nvGrpSpPr>
            <p:cNvPr id="41" name="Group 40"/>
            <p:cNvGrpSpPr/>
            <p:nvPr/>
          </p:nvGrpSpPr>
          <p:grpSpPr>
            <a:xfrm>
              <a:off x="1131486" y="5270828"/>
              <a:ext cx="1370829" cy="424091"/>
              <a:chOff x="1131486" y="5733677"/>
              <a:chExt cx="1370829" cy="42409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270731" y="5733677"/>
                <a:ext cx="543739" cy="39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0 </a:t>
                </a:r>
                <a:endParaRPr lang="he-IL" sz="2000" dirty="0"/>
              </a:p>
            </p:txBody>
          </p:sp>
          <p:grpSp>
            <p:nvGrpSpPr>
              <p:cNvPr id="44" name="Group 53"/>
              <p:cNvGrpSpPr/>
              <p:nvPr/>
            </p:nvGrpSpPr>
            <p:grpSpPr>
              <a:xfrm>
                <a:off x="1131486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7" name="Group 46"/>
            <p:cNvGrpSpPr/>
            <p:nvPr/>
          </p:nvGrpSpPr>
          <p:grpSpPr>
            <a:xfrm>
              <a:off x="3012611" y="5261708"/>
              <a:ext cx="1370829" cy="433211"/>
              <a:chOff x="3201171" y="5724557"/>
              <a:chExt cx="1370829" cy="43321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359034" y="5724557"/>
                <a:ext cx="543739" cy="39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1 </a:t>
                </a:r>
                <a:endParaRPr lang="he-IL" sz="2000" dirty="0"/>
              </a:p>
            </p:txBody>
          </p:sp>
          <p:grpSp>
            <p:nvGrpSpPr>
              <p:cNvPr id="49" name="Group 54"/>
              <p:cNvGrpSpPr/>
              <p:nvPr/>
            </p:nvGrpSpPr>
            <p:grpSpPr>
              <a:xfrm>
                <a:off x="3201171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7323384" y="5170508"/>
              <a:ext cx="1370829" cy="524411"/>
              <a:chOff x="7323384" y="5633357"/>
              <a:chExt cx="1370829" cy="52441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346308" y="5633357"/>
                <a:ext cx="8402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sz="2000" i="1" baseline="-25000" dirty="0" smtClean="0">
                    <a:solidFill>
                      <a:schemeClr val="accent6"/>
                    </a:solidFill>
                  </a:rPr>
                  <a:t>n-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 </a:t>
                </a:r>
                <a:endParaRPr lang="he-IL" dirty="0"/>
              </a:p>
            </p:txBody>
          </p:sp>
          <p:grpSp>
            <p:nvGrpSpPr>
              <p:cNvPr id="54" name="Group 60"/>
              <p:cNvGrpSpPr/>
              <p:nvPr/>
            </p:nvGrpSpPr>
            <p:grpSpPr>
              <a:xfrm>
                <a:off x="7323384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4893735" y="5279948"/>
              <a:ext cx="1370829" cy="414971"/>
              <a:chOff x="4893735" y="5742797"/>
              <a:chExt cx="1370829" cy="414971"/>
            </a:xfrm>
          </p:grpSpPr>
          <p:grpSp>
            <p:nvGrpSpPr>
              <p:cNvPr id="64" name="Group 57"/>
              <p:cNvGrpSpPr/>
              <p:nvPr/>
            </p:nvGrpSpPr>
            <p:grpSpPr>
              <a:xfrm>
                <a:off x="4893735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69" name="Rectangle 68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5037842" y="5742797"/>
                <a:ext cx="543739" cy="39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a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2 </a:t>
                </a:r>
                <a:endParaRPr lang="he-IL" sz="2000" dirty="0"/>
              </a:p>
            </p:txBody>
          </p:sp>
        </p:grpSp>
        <p:cxnSp>
          <p:nvCxnSpPr>
            <p:cNvPr id="71" name="Curved Connector 70"/>
            <p:cNvCxnSpPr/>
            <p:nvPr/>
          </p:nvCxnSpPr>
          <p:spPr bwMode="auto">
            <a:xfrm>
              <a:off x="2133600" y="5509568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Curved Connector 71"/>
            <p:cNvCxnSpPr/>
            <p:nvPr/>
          </p:nvCxnSpPr>
          <p:spPr bwMode="auto">
            <a:xfrm>
              <a:off x="4014724" y="5511156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Curved Connector 73"/>
            <p:cNvCxnSpPr/>
            <p:nvPr/>
          </p:nvCxnSpPr>
          <p:spPr bwMode="auto">
            <a:xfrm>
              <a:off x="7055556" y="5514332"/>
              <a:ext cx="267828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Curved Connector 74"/>
            <p:cNvCxnSpPr/>
            <p:nvPr/>
          </p:nvCxnSpPr>
          <p:spPr bwMode="auto">
            <a:xfrm>
              <a:off x="5904081" y="5515920"/>
              <a:ext cx="57574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6226376" y="5076622"/>
              <a:ext cx="11986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 smtClean="0"/>
                <a:t>…</a:t>
              </a:r>
              <a:endParaRPr lang="he-IL" sz="3600" i="1" dirty="0"/>
            </a:p>
          </p:txBody>
        </p:sp>
      </p:grpSp>
      <p:cxnSp>
        <p:nvCxnSpPr>
          <p:cNvPr id="102" name="Shape 101"/>
          <p:cNvCxnSpPr>
            <a:stCxn id="83" idx="6"/>
          </p:cNvCxnSpPr>
          <p:nvPr/>
        </p:nvCxnSpPr>
        <p:spPr bwMode="auto">
          <a:xfrm>
            <a:off x="1688479" y="1961511"/>
            <a:ext cx="1493684" cy="68532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hape 103"/>
          <p:cNvCxnSpPr>
            <a:stCxn id="81" idx="6"/>
          </p:cNvCxnSpPr>
          <p:nvPr/>
        </p:nvCxnSpPr>
        <p:spPr bwMode="auto">
          <a:xfrm>
            <a:off x="1682835" y="2339690"/>
            <a:ext cx="6439033" cy="30714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Rectangle 105"/>
          <p:cNvSpPr/>
          <p:nvPr/>
        </p:nvSpPr>
        <p:spPr bwMode="auto">
          <a:xfrm>
            <a:off x="938110" y="340349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938110" y="377419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938110" y="4144894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201735" y="405393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116" name="Oval 115"/>
          <p:cNvSpPr/>
          <p:nvPr/>
        </p:nvSpPr>
        <p:spPr bwMode="auto">
          <a:xfrm>
            <a:off x="1566898" y="3912237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572542" y="3534058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2904744" y="4036543"/>
            <a:ext cx="6033310" cy="648033"/>
            <a:chOff x="1131486" y="5076622"/>
            <a:chExt cx="7562727" cy="646331"/>
          </a:xfrm>
        </p:grpSpPr>
        <p:grpSp>
          <p:nvGrpSpPr>
            <p:cNvPr id="119" name="Group 40"/>
            <p:cNvGrpSpPr/>
            <p:nvPr/>
          </p:nvGrpSpPr>
          <p:grpSpPr>
            <a:xfrm>
              <a:off x="1131486" y="5270828"/>
              <a:ext cx="1370829" cy="424091"/>
              <a:chOff x="1131486" y="5733677"/>
              <a:chExt cx="1370829" cy="42409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270731" y="5733677"/>
                <a:ext cx="543739" cy="39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0 </a:t>
                </a:r>
                <a:endParaRPr lang="he-IL" sz="2000" dirty="0"/>
              </a:p>
            </p:txBody>
          </p:sp>
          <p:grpSp>
            <p:nvGrpSpPr>
              <p:cNvPr id="144" name="Group 53"/>
              <p:cNvGrpSpPr/>
              <p:nvPr/>
            </p:nvGrpSpPr>
            <p:grpSpPr>
              <a:xfrm>
                <a:off x="1131486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145" name="Rectangle 144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0" name="Group 46"/>
            <p:cNvGrpSpPr/>
            <p:nvPr/>
          </p:nvGrpSpPr>
          <p:grpSpPr>
            <a:xfrm>
              <a:off x="3012611" y="5261708"/>
              <a:ext cx="1370829" cy="433211"/>
              <a:chOff x="3201171" y="5724557"/>
              <a:chExt cx="1370829" cy="43321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359034" y="5724557"/>
                <a:ext cx="543739" cy="39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1 </a:t>
                </a:r>
                <a:endParaRPr lang="he-IL" sz="2000" dirty="0"/>
              </a:p>
            </p:txBody>
          </p:sp>
          <p:grpSp>
            <p:nvGrpSpPr>
              <p:cNvPr id="140" name="Group 54"/>
              <p:cNvGrpSpPr/>
              <p:nvPr/>
            </p:nvGrpSpPr>
            <p:grpSpPr>
              <a:xfrm>
                <a:off x="3201171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1" name="Group 51"/>
            <p:cNvGrpSpPr/>
            <p:nvPr/>
          </p:nvGrpSpPr>
          <p:grpSpPr>
            <a:xfrm>
              <a:off x="7323384" y="5170508"/>
              <a:ext cx="1370829" cy="524411"/>
              <a:chOff x="7323384" y="5633357"/>
              <a:chExt cx="1370829" cy="524411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46308" y="5633357"/>
                <a:ext cx="8402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sz="2000" i="1" baseline="-25000" dirty="0" smtClean="0">
                    <a:solidFill>
                      <a:schemeClr val="accent6"/>
                    </a:solidFill>
                  </a:rPr>
                  <a:t>m-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 </a:t>
                </a:r>
                <a:endParaRPr lang="he-IL" dirty="0"/>
              </a:p>
            </p:txBody>
          </p:sp>
          <p:grpSp>
            <p:nvGrpSpPr>
              <p:cNvPr id="136" name="Group 60"/>
              <p:cNvGrpSpPr/>
              <p:nvPr/>
            </p:nvGrpSpPr>
            <p:grpSpPr>
              <a:xfrm>
                <a:off x="7323384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" name="Group 62"/>
            <p:cNvGrpSpPr/>
            <p:nvPr/>
          </p:nvGrpSpPr>
          <p:grpSpPr>
            <a:xfrm>
              <a:off x="4893735" y="5279948"/>
              <a:ext cx="1370829" cy="414971"/>
              <a:chOff x="4893735" y="5742797"/>
              <a:chExt cx="1370829" cy="414971"/>
            </a:xfrm>
          </p:grpSpPr>
          <p:grpSp>
            <p:nvGrpSpPr>
              <p:cNvPr id="131" name="Group 57"/>
              <p:cNvGrpSpPr/>
              <p:nvPr/>
            </p:nvGrpSpPr>
            <p:grpSpPr>
              <a:xfrm>
                <a:off x="4893735" y="5787065"/>
                <a:ext cx="1370829" cy="370703"/>
                <a:chOff x="1131486" y="5787065"/>
                <a:chExt cx="1370829" cy="370703"/>
              </a:xfrm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1131486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1814469" y="5787065"/>
                  <a:ext cx="687846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2" name="Rectangle 131"/>
              <p:cNvSpPr/>
              <p:nvPr/>
            </p:nvSpPr>
            <p:spPr>
              <a:xfrm>
                <a:off x="5037842" y="5742797"/>
                <a:ext cx="543739" cy="39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</a:rPr>
                  <a:t>2 </a:t>
                </a:r>
                <a:endParaRPr lang="he-IL" sz="2000" dirty="0"/>
              </a:p>
            </p:txBody>
          </p:sp>
        </p:grpSp>
        <p:cxnSp>
          <p:nvCxnSpPr>
            <p:cNvPr id="123" name="Curved Connector 122"/>
            <p:cNvCxnSpPr/>
            <p:nvPr/>
          </p:nvCxnSpPr>
          <p:spPr bwMode="auto">
            <a:xfrm>
              <a:off x="2133600" y="5509568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Curved Connector 123"/>
            <p:cNvCxnSpPr/>
            <p:nvPr/>
          </p:nvCxnSpPr>
          <p:spPr bwMode="auto">
            <a:xfrm>
              <a:off x="4014724" y="5511156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Curved Connector 124"/>
            <p:cNvCxnSpPr/>
            <p:nvPr/>
          </p:nvCxnSpPr>
          <p:spPr bwMode="auto">
            <a:xfrm>
              <a:off x="7055556" y="5514332"/>
              <a:ext cx="267828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Curved Connector 125"/>
            <p:cNvCxnSpPr/>
            <p:nvPr/>
          </p:nvCxnSpPr>
          <p:spPr bwMode="auto">
            <a:xfrm>
              <a:off x="5904081" y="5515920"/>
              <a:ext cx="57574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6226376" y="5076622"/>
              <a:ext cx="11986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 smtClean="0"/>
                <a:t>…</a:t>
              </a:r>
              <a:endParaRPr lang="he-IL" sz="3600" i="1" dirty="0"/>
            </a:p>
          </p:txBody>
        </p:sp>
        <p:grpSp>
          <p:nvGrpSpPr>
            <p:cNvPr id="128" name="Group 89"/>
            <p:cNvGrpSpPr/>
            <p:nvPr/>
          </p:nvGrpSpPr>
          <p:grpSpPr>
            <a:xfrm>
              <a:off x="8115881" y="5404322"/>
              <a:ext cx="429810" cy="194972"/>
              <a:chOff x="4468907" y="5451466"/>
              <a:chExt cx="573739" cy="1021049"/>
            </a:xfrm>
          </p:grpSpPr>
          <p:cxnSp>
            <p:nvCxnSpPr>
              <p:cNvPr id="129" name="Straight Connector 128"/>
              <p:cNvCxnSpPr/>
              <p:nvPr/>
            </p:nvCxnSpPr>
            <p:spPr bwMode="auto">
              <a:xfrm rot="5400000">
                <a:off x="4245252" y="5675121"/>
                <a:ext cx="1021049" cy="57373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16200000" flipH="1">
                <a:off x="4245252" y="5675121"/>
                <a:ext cx="1021049" cy="57373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47" name="Shape 146"/>
          <p:cNvCxnSpPr>
            <a:stCxn id="117" idx="6"/>
          </p:cNvCxnSpPr>
          <p:nvPr/>
        </p:nvCxnSpPr>
        <p:spPr bwMode="auto">
          <a:xfrm>
            <a:off x="1685431" y="3590503"/>
            <a:ext cx="1493684" cy="694286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8" name="Shape 147"/>
          <p:cNvCxnSpPr>
            <a:stCxn id="116" idx="6"/>
          </p:cNvCxnSpPr>
          <p:nvPr/>
        </p:nvCxnSpPr>
        <p:spPr bwMode="auto">
          <a:xfrm>
            <a:off x="1679787" y="3968682"/>
            <a:ext cx="6439033" cy="316107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4" name="TextBox 163"/>
          <p:cNvSpPr txBox="1"/>
          <p:nvPr/>
        </p:nvSpPr>
        <p:spPr>
          <a:xfrm>
            <a:off x="105012" y="3307936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165" name="Curved Connector 33"/>
          <p:cNvCxnSpPr/>
          <p:nvPr/>
        </p:nvCxnSpPr>
        <p:spPr bwMode="auto">
          <a:xfrm flipV="1">
            <a:off x="545592" y="3597985"/>
            <a:ext cx="410806" cy="14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hape 168"/>
          <p:cNvCxnSpPr>
            <a:stCxn id="81" idx="4"/>
            <a:endCxn id="137" idx="0"/>
          </p:cNvCxnSpPr>
          <p:nvPr/>
        </p:nvCxnSpPr>
        <p:spPr bwMode="auto">
          <a:xfrm rot="16200000" flipH="1">
            <a:off x="3928278" y="94246"/>
            <a:ext cx="1888655" cy="64924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5" name="Shape 168"/>
          <p:cNvCxnSpPr>
            <a:stCxn id="188" idx="4"/>
            <a:endCxn id="145" idx="1"/>
          </p:cNvCxnSpPr>
          <p:nvPr/>
        </p:nvCxnSpPr>
        <p:spPr bwMode="auto">
          <a:xfrm rot="5400000">
            <a:off x="4987223" y="811917"/>
            <a:ext cx="1576234" cy="5741191"/>
          </a:xfrm>
          <a:prstGeom prst="curvedConnector4">
            <a:avLst>
              <a:gd name="adj1" fmla="val 44105"/>
              <a:gd name="adj2" fmla="val 103982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8" name="Oval 187"/>
          <p:cNvSpPr/>
          <p:nvPr/>
        </p:nvSpPr>
        <p:spPr bwMode="auto">
          <a:xfrm>
            <a:off x="8589490" y="2781506"/>
            <a:ext cx="112889" cy="112889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60121" y="2421890"/>
            <a:ext cx="1353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accent6"/>
                </a:solidFill>
              </a:rPr>
              <a:t>n+m</a:t>
            </a:r>
            <a:endParaRPr lang="he-IL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8481251" y="2742389"/>
            <a:ext cx="342889" cy="195485"/>
            <a:chOff x="8654987" y="3617355"/>
            <a:chExt cx="342889" cy="195485"/>
          </a:xfrm>
        </p:grpSpPr>
        <p:cxnSp>
          <p:nvCxnSpPr>
            <p:cNvPr id="191" name="Straight Connector 190"/>
            <p:cNvCxnSpPr/>
            <p:nvPr/>
          </p:nvCxnSpPr>
          <p:spPr bwMode="auto">
            <a:xfrm rot="5400000">
              <a:off x="8728689" y="3543653"/>
              <a:ext cx="195485" cy="3428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rot="16200000" flipH="1">
              <a:off x="8728689" y="3543653"/>
              <a:ext cx="195485" cy="3428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4" name="TextBox 193"/>
          <p:cNvSpPr txBox="1"/>
          <p:nvPr/>
        </p:nvSpPr>
        <p:spPr>
          <a:xfrm>
            <a:off x="4984373" y="5896983"/>
            <a:ext cx="4312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(What happened to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?)</a:t>
            </a:r>
            <a:endParaRPr lang="he-IL" i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6003510" y="5266702"/>
            <a:ext cx="23695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O(1)</a:t>
            </a:r>
            <a:r>
              <a:rPr lang="en-US" sz="3600" dirty="0" smtClean="0"/>
              <a:t> time!</a:t>
            </a:r>
            <a:endParaRPr lang="he-IL" sz="3600" i="1" dirty="0"/>
          </a:p>
        </p:txBody>
      </p:sp>
      <p:pic>
        <p:nvPicPr>
          <p:cNvPr id="198" name="Picture 1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3513" y="5091962"/>
            <a:ext cx="4604532" cy="14239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0" grpId="0"/>
      <p:bldP spid="194" grpId="0"/>
      <p:bldP spid="1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24</a:t>
            </a:fld>
            <a:endParaRPr lang="da-DK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03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Circular arrays vs. </a:t>
            </a:r>
            <a:r>
              <a:rPr lang="en-US" dirty="0" smtClean="0">
                <a:solidFill>
                  <a:schemeClr val="accent6"/>
                </a:solidFill>
              </a:rPr>
              <a:t>Linked Lists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3852" y="1101013"/>
          <a:ext cx="8360229" cy="451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43"/>
                <a:gridCol w="3576736"/>
                <a:gridCol w="1996750"/>
              </a:tblGrid>
              <a:tr h="738614"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Circular arrays</a:t>
                      </a:r>
                      <a:endParaRPr lang="he-I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/>
                        <a:t>Linked lists</a:t>
                      </a:r>
                      <a:endParaRPr lang="he-IL" sz="2800" dirty="0"/>
                    </a:p>
                  </a:txBody>
                  <a:tcPr anchor="ctr"/>
                </a:tc>
              </a:tr>
              <a:tr h="738614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Insert/Delete-First</a:t>
                      </a:r>
                      <a:br>
                        <a:rPr lang="en-US" sz="2400" dirty="0" smtClean="0">
                          <a:solidFill>
                            <a:schemeClr val="accent6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Insert-Last</a:t>
                      </a:r>
                      <a:endParaRPr lang="he-IL" sz="24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O(1)</a:t>
                      </a:r>
                      <a:endParaRPr lang="he-IL" sz="3200" dirty="0"/>
                    </a:p>
                  </a:txBody>
                  <a:tcPr anchor="ctr"/>
                </a:tc>
              </a:tr>
              <a:tr h="738614">
                <a:tc>
                  <a:txBody>
                    <a:bodyPr/>
                    <a:lstStyle/>
                    <a:p>
                      <a:pPr algn="ctr" rtl="0"/>
                      <a:r>
                        <a:rPr lang="en-US" sz="32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Delete-Last</a:t>
                      </a:r>
                      <a:endParaRPr lang="he-IL" sz="32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</a:t>
                      </a:r>
                      <a:r>
                        <a:rPr lang="en-US" sz="3200" i="1" dirty="0" smtClean="0"/>
                        <a:t>n</a:t>
                      </a:r>
                      <a:r>
                        <a:rPr lang="en-US" sz="3200" dirty="0" smtClean="0"/>
                        <a:t>)</a:t>
                      </a:r>
                      <a:endParaRPr lang="he-IL" sz="3200" dirty="0"/>
                    </a:p>
                  </a:txBody>
                  <a:tcPr anchor="ctr"/>
                </a:tc>
              </a:tr>
              <a:tr h="738614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Insert/Delete(</a:t>
                      </a:r>
                      <a:r>
                        <a:rPr lang="en-US" sz="3200" i="1" dirty="0" err="1" smtClean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he-IL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O(min{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+1,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+1})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</a:t>
                      </a:r>
                      <a:r>
                        <a:rPr lang="en-US" sz="3200" i="1" dirty="0" smtClean="0"/>
                        <a:t>i</a:t>
                      </a:r>
                      <a:r>
                        <a:rPr lang="en-US" sz="3200" dirty="0" smtClean="0"/>
                        <a:t>+1)</a:t>
                      </a:r>
                      <a:endParaRPr lang="he-IL" sz="3200" dirty="0"/>
                    </a:p>
                  </a:txBody>
                  <a:tcPr anchor="ctr"/>
                </a:tc>
              </a:tr>
              <a:tr h="738614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Retrieve(</a:t>
                      </a:r>
                      <a:r>
                        <a:rPr lang="en-US" sz="3200" i="1" dirty="0" err="1" smtClean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he-IL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</a:t>
                      </a:r>
                      <a:r>
                        <a:rPr lang="en-US" sz="3200" i="1" dirty="0" smtClean="0"/>
                        <a:t>i</a:t>
                      </a:r>
                      <a:r>
                        <a:rPr lang="en-US" sz="3200" dirty="0" smtClean="0"/>
                        <a:t>+1)</a:t>
                      </a:r>
                      <a:endParaRPr lang="he-IL" sz="3200" dirty="0"/>
                    </a:p>
                  </a:txBody>
                  <a:tcPr anchor="ctr"/>
                </a:tc>
              </a:tr>
              <a:tr h="738614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err="1" smtClean="0">
                          <a:solidFill>
                            <a:schemeClr val="accent6"/>
                          </a:solidFill>
                        </a:rPr>
                        <a:t>Concat</a:t>
                      </a:r>
                      <a:endParaRPr lang="he-IL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O(min{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3200" i="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3200" i="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}+1)</a:t>
                      </a:r>
                      <a:endParaRPr lang="he-IL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O(1)</a:t>
                      </a:r>
                      <a:endParaRPr lang="he-IL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843467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Linked list can do still more things…</a:t>
            </a:r>
            <a:endParaRPr lang="he-IL" i="1" dirty="0"/>
          </a:p>
        </p:txBody>
      </p:sp>
      <p:sp>
        <p:nvSpPr>
          <p:cNvPr id="25" name="Oval 24"/>
          <p:cNvSpPr/>
          <p:nvPr/>
        </p:nvSpPr>
        <p:spPr bwMode="auto">
          <a:xfrm>
            <a:off x="4329406" y="4082927"/>
            <a:ext cx="1539551" cy="830425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13148" y="4823890"/>
            <a:ext cx="1539551" cy="830425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31331" y="1827727"/>
            <a:ext cx="1539551" cy="830425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46176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Modified ADT for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128427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current specification does not allow us to </a:t>
            </a:r>
            <a:br>
              <a:rPr lang="en-US" dirty="0" smtClean="0"/>
            </a:br>
            <a:r>
              <a:rPr lang="en-US" dirty="0" smtClean="0"/>
              <a:t>utilize one of the main capabilities of linked lists:</a:t>
            </a:r>
            <a:endParaRPr lang="he-IL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1819469" y="2760909"/>
            <a:ext cx="5495731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Insert-After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Delete-After, Next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in </a:t>
            </a:r>
            <a:r>
              <a:rPr lang="en-US" dirty="0" smtClean="0">
                <a:solidFill>
                  <a:schemeClr val="accent2"/>
                </a:solidFill>
              </a:rPr>
              <a:t>O(1) </a:t>
            </a:r>
            <a:r>
              <a:rPr lang="en-US" dirty="0" smtClean="0"/>
              <a:t>time</a:t>
            </a:r>
            <a:endParaRPr lang="he-IL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04" y="411790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can define a new ADT in which the user is </a:t>
            </a:r>
            <a:br>
              <a:rPr lang="en-US" dirty="0" smtClean="0"/>
            </a:br>
            <a:r>
              <a:rPr lang="en-US" dirty="0" smtClean="0"/>
              <a:t>allowed to call </a:t>
            </a:r>
            <a:r>
              <a:rPr lang="en-US" dirty="0" err="1" smtClean="0">
                <a:solidFill>
                  <a:schemeClr val="accent2"/>
                </a:solidFill>
              </a:rPr>
              <a:t>ListNode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Insert-After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Delete-After.</a:t>
            </a:r>
            <a:r>
              <a:rPr lang="en-US" dirty="0" smtClean="0"/>
              <a:t> </a:t>
            </a:r>
            <a:endParaRPr lang="he-IL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46176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Lists with </a:t>
            </a:r>
            <a:r>
              <a:rPr lang="en-US" sz="4000" dirty="0" smtClean="0">
                <a:solidFill>
                  <a:schemeClr val="tx1"/>
                </a:solidFill>
              </a:rPr>
              <a:t>“handles”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0" y="1986605"/>
            <a:ext cx="9144000" cy="1220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[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0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1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3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 </a:t>
            </a:r>
            <a:r>
              <a:rPr lang="en-US" sz="4400" i="1" dirty="0" err="1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+1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</a:t>
            </a:r>
            <a:r>
              <a:rPr lang="en-US" sz="4400" dirty="0" smtClean="0">
                <a:solidFill>
                  <a:schemeClr val="accent6"/>
                </a:solidFill>
              </a:rPr>
              <a:t> ]</a:t>
            </a:r>
            <a:endParaRPr lang="he-IL" sz="4400" baseline="30000" dirty="0" smtClean="0">
              <a:solidFill>
                <a:schemeClr val="accent6"/>
              </a:solidFill>
            </a:endParaRPr>
          </a:p>
          <a:p>
            <a:endParaRPr lang="he-IL" sz="4400" baseline="30000" dirty="0">
              <a:solidFill>
                <a:schemeClr val="accent6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2369972" y="2164705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1869229" y="1253415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hape 22"/>
          <p:cNvCxnSpPr>
            <a:stCxn id="20" idx="6"/>
            <a:endCxn id="17" idx="0"/>
          </p:cNvCxnSpPr>
          <p:nvPr/>
        </p:nvCxnSpPr>
        <p:spPr bwMode="auto">
          <a:xfrm>
            <a:off x="2466394" y="1580758"/>
            <a:ext cx="202161" cy="583947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91171" y="1298551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 bwMode="auto">
          <a:xfrm>
            <a:off x="4388572" y="2177140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hape 26"/>
          <p:cNvCxnSpPr>
            <a:endCxn id="26" idx="0"/>
          </p:cNvCxnSpPr>
          <p:nvPr/>
        </p:nvCxnSpPr>
        <p:spPr bwMode="auto">
          <a:xfrm>
            <a:off x="4484994" y="1593193"/>
            <a:ext cx="202161" cy="583947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109771" y="1310986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4" y="338075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Insert operations return a </a:t>
            </a:r>
            <a:r>
              <a:rPr lang="en-US" dirty="0" smtClean="0">
                <a:solidFill>
                  <a:srgbClr val="FF0000"/>
                </a:solidFill>
              </a:rPr>
              <a:t>handle</a:t>
            </a:r>
            <a:r>
              <a:rPr lang="en-US" dirty="0" smtClean="0"/>
              <a:t> to the item inserted</a:t>
            </a:r>
            <a:endParaRPr lang="he-IL" i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8" y="4195655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Items can be </a:t>
            </a:r>
            <a:r>
              <a:rPr lang="en-US" dirty="0" smtClean="0">
                <a:solidFill>
                  <a:schemeClr val="accent2"/>
                </a:solidFill>
              </a:rPr>
              <a:t>accessed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moved</a:t>
            </a:r>
            <a:r>
              <a:rPr lang="en-US" dirty="0" smtClean="0"/>
              <a:t> through their </a:t>
            </a:r>
            <a:r>
              <a:rPr lang="en-US" dirty="0" smtClean="0">
                <a:solidFill>
                  <a:srgbClr val="FF0000"/>
                </a:solidFill>
              </a:rPr>
              <a:t>handles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6" grpId="0" animBg="1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5542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Lists with </a:t>
            </a:r>
            <a:r>
              <a:rPr lang="en-US" sz="4000" dirty="0" smtClean="0">
                <a:solidFill>
                  <a:schemeClr val="tx1"/>
                </a:solidFill>
              </a:rPr>
              <a:t>“handles”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0" y="1184139"/>
            <a:ext cx="9144000" cy="1220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[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0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1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3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 </a:t>
            </a:r>
            <a:r>
              <a:rPr lang="en-US" sz="4400" i="1" dirty="0" err="1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+1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</a:t>
            </a:r>
            <a:r>
              <a:rPr lang="en-US" sz="4400" dirty="0" smtClean="0">
                <a:solidFill>
                  <a:schemeClr val="accent6"/>
                </a:solidFill>
              </a:rPr>
              <a:t> ]</a:t>
            </a:r>
            <a:endParaRPr lang="he-IL" sz="4400" baseline="30000" dirty="0" smtClean="0">
              <a:solidFill>
                <a:schemeClr val="accent6"/>
              </a:solidFill>
            </a:endParaRPr>
          </a:p>
          <a:p>
            <a:endParaRPr lang="he-IL" sz="4400" baseline="30000" dirty="0">
              <a:solidFill>
                <a:schemeClr val="accent6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2369972" y="1362239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1962535" y="702876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hape 22"/>
          <p:cNvCxnSpPr>
            <a:stCxn id="20" idx="6"/>
            <a:endCxn id="17" idx="0"/>
          </p:cNvCxnSpPr>
          <p:nvPr/>
        </p:nvCxnSpPr>
        <p:spPr bwMode="auto">
          <a:xfrm>
            <a:off x="2559700" y="1030219"/>
            <a:ext cx="108855" cy="33202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109832" y="738681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 bwMode="auto">
          <a:xfrm>
            <a:off x="4388572" y="1374674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24949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List() </a:t>
            </a:r>
            <a:r>
              <a:rPr lang="en-US" sz="2400" dirty="0" smtClean="0"/>
              <a:t>– Create an empty list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Length(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Return the length of list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0" y="3462556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Insert(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Insert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as the </a:t>
            </a:r>
            <a:r>
              <a:rPr lang="en-US" sz="2400" i="1" dirty="0" err="1" smtClean="0">
                <a:solidFill>
                  <a:srgbClr val="FF0000"/>
                </a:solidFill>
              </a:rPr>
              <a:t>i-</a:t>
            </a:r>
            <a:r>
              <a:rPr lang="en-US" sz="2400" dirty="0" err="1" smtClean="0"/>
              <a:t>th</a:t>
            </a:r>
            <a:r>
              <a:rPr lang="en-US" sz="2400" dirty="0" smtClean="0"/>
              <a:t> item of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Retrieve(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Return the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/>
              <a:t>-th</a:t>
            </a:r>
            <a:r>
              <a:rPr lang="en-US" sz="2400" dirty="0" smtClean="0"/>
              <a:t> item of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Delete(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and return the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/>
              <a:t>-th</a:t>
            </a:r>
            <a:r>
              <a:rPr lang="en-US" sz="2400" dirty="0" smtClean="0"/>
              <a:t> item of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4" y="4869495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6"/>
                </a:solidFill>
              </a:rPr>
              <a:t>Concat</a:t>
            </a:r>
            <a:r>
              <a:rPr lang="en-US" sz="2400" dirty="0" smtClean="0">
                <a:solidFill>
                  <a:schemeClr val="accent6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i="1" dirty="0" smtClean="0">
                <a:solidFill>
                  <a:srgbClr val="FF0000"/>
                </a:solidFill>
              </a:rPr>
              <a:t> 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Concatenate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baseline="-25000" dirty="0" smtClean="0">
                <a:solidFill>
                  <a:srgbClr val="FF0000"/>
                </a:solidFill>
              </a:rPr>
              <a:t>1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981135" y="705980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hape 23"/>
          <p:cNvCxnSpPr>
            <a:stCxn id="22" idx="6"/>
            <a:endCxn id="26" idx="0"/>
          </p:cNvCxnSpPr>
          <p:nvPr/>
        </p:nvCxnSpPr>
        <p:spPr bwMode="auto">
          <a:xfrm>
            <a:off x="4578300" y="1033323"/>
            <a:ext cx="108855" cy="34135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28432" y="741785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5542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Lists with </a:t>
            </a:r>
            <a:r>
              <a:rPr lang="en-US" sz="4000" dirty="0" smtClean="0">
                <a:solidFill>
                  <a:schemeClr val="tx1"/>
                </a:solidFill>
              </a:rPr>
              <a:t>“handles”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0" y="1184139"/>
            <a:ext cx="9144000" cy="1220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[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0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1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3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 </a:t>
            </a:r>
            <a:r>
              <a:rPr lang="en-US" sz="4400" i="1" dirty="0" err="1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+1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</a:t>
            </a:r>
            <a:r>
              <a:rPr lang="en-US" sz="4400" dirty="0" smtClean="0">
                <a:solidFill>
                  <a:schemeClr val="accent6"/>
                </a:solidFill>
              </a:rPr>
              <a:t> ]</a:t>
            </a:r>
            <a:endParaRPr lang="he-IL" sz="4400" baseline="30000" dirty="0" smtClean="0">
              <a:solidFill>
                <a:schemeClr val="accent6"/>
              </a:solidFill>
            </a:endParaRPr>
          </a:p>
          <a:p>
            <a:endParaRPr lang="he-IL" sz="4400" baseline="30000" dirty="0">
              <a:solidFill>
                <a:schemeClr val="accent6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2369972" y="1362239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1962535" y="702876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hape 22"/>
          <p:cNvCxnSpPr>
            <a:stCxn id="20" idx="6"/>
            <a:endCxn id="17" idx="0"/>
          </p:cNvCxnSpPr>
          <p:nvPr/>
        </p:nvCxnSpPr>
        <p:spPr bwMode="auto">
          <a:xfrm>
            <a:off x="2559700" y="1030219"/>
            <a:ext cx="108855" cy="33202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109832" y="738681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 bwMode="auto">
          <a:xfrm>
            <a:off x="4388572" y="1374674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06253"/>
            <a:ext cx="9144000" cy="18876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Handle(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 – </a:t>
            </a:r>
            <a:r>
              <a:rPr lang="en-US" sz="2400" dirty="0" smtClean="0"/>
              <a:t>Return a handle to item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endParaRPr lang="en-US" sz="2400" dirty="0" smtClean="0"/>
          </a:p>
          <a:p>
            <a:pPr algn="ctr">
              <a:lnSpc>
                <a:spcPts val="35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Next(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Return a handle to item following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i="1" dirty="0" smtClean="0"/>
              <a:t>(assuming there is one)</a:t>
            </a:r>
          </a:p>
          <a:p>
            <a:pPr algn="ctr">
              <a:lnSpc>
                <a:spcPts val="3500"/>
              </a:lnSpc>
            </a:pPr>
            <a:r>
              <a:rPr lang="en-US" sz="800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Insert-After(</a:t>
            </a:r>
            <a:r>
              <a:rPr lang="en-US" sz="2400" i="1" dirty="0" smtClean="0">
                <a:solidFill>
                  <a:srgbClr val="FF0000"/>
                </a:solidFill>
              </a:rPr>
              <a:t>A,B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Insert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after </a:t>
            </a:r>
            <a:r>
              <a:rPr lang="en-US" sz="2400" i="1" dirty="0" smtClean="0">
                <a:solidFill>
                  <a:srgbClr val="FF0000"/>
                </a:solidFill>
              </a:rPr>
              <a:t>A </a:t>
            </a:r>
            <a:r>
              <a:rPr lang="en-US" sz="2400" i="1" dirty="0" smtClean="0"/>
              <a:t>(assuming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i="1" dirty="0" smtClean="0"/>
              <a:t> is not in any list)</a:t>
            </a:r>
          </a:p>
          <a:p>
            <a:pPr algn="ctr">
              <a:lnSpc>
                <a:spcPts val="35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Delete-After(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the item following </a:t>
            </a:r>
            <a:r>
              <a:rPr lang="en-US" sz="2400" i="1" dirty="0" smtClean="0">
                <a:solidFill>
                  <a:srgbClr val="FF0000"/>
                </a:solidFill>
              </a:rPr>
              <a:t>A </a:t>
            </a:r>
            <a:r>
              <a:rPr lang="en-US" sz="2400" i="1" dirty="0" smtClean="0"/>
              <a:t>(assuming there is one)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490266"/>
            <a:ext cx="45533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List() </a:t>
            </a:r>
            <a:r>
              <a:rPr lang="en-US" sz="1600" dirty="0" smtClean="0"/>
              <a:t>– Create an empty list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6"/>
                </a:solidFill>
              </a:rPr>
              <a:t>Length(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  <a:r>
              <a:rPr lang="en-US" sz="1600" dirty="0" smtClean="0"/>
              <a:t> – Return the length of list 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endParaRPr lang="he-IL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0621" y="2242084"/>
            <a:ext cx="45443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Insert(</a:t>
            </a:r>
            <a:r>
              <a:rPr lang="en-US" sz="1600" i="1" dirty="0" err="1" smtClean="0">
                <a:solidFill>
                  <a:srgbClr val="FF0000"/>
                </a:solidFill>
              </a:rPr>
              <a:t>L</a:t>
            </a:r>
            <a:r>
              <a:rPr lang="en-US" sz="1600" dirty="0" err="1" smtClean="0">
                <a:solidFill>
                  <a:schemeClr val="accent6"/>
                </a:solidFill>
              </a:rPr>
              <a:t>,</a:t>
            </a:r>
            <a:r>
              <a:rPr lang="en-US" sz="1600" i="1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err="1" smtClean="0">
                <a:solidFill>
                  <a:schemeClr val="accent6"/>
                </a:solidFill>
              </a:rPr>
              <a:t>,</a:t>
            </a:r>
            <a:r>
              <a:rPr lang="en-US" sz="1600" i="1" dirty="0" err="1" smtClean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chemeClr val="accent6"/>
                </a:solidFill>
              </a:rPr>
              <a:t>) </a:t>
            </a:r>
            <a:r>
              <a:rPr lang="en-US" sz="1600" dirty="0" smtClean="0"/>
              <a:t>– Insert </a:t>
            </a:r>
            <a:r>
              <a:rPr lang="en-US" sz="1600" i="1" dirty="0" smtClean="0">
                <a:solidFill>
                  <a:srgbClr val="FF0000"/>
                </a:solidFill>
              </a:rPr>
              <a:t>b</a:t>
            </a:r>
            <a:r>
              <a:rPr lang="en-US" sz="1600" dirty="0" smtClean="0"/>
              <a:t> as the </a:t>
            </a:r>
            <a:r>
              <a:rPr lang="en-US" sz="1600" i="1" dirty="0" err="1" smtClean="0">
                <a:solidFill>
                  <a:srgbClr val="FF0000"/>
                </a:solidFill>
              </a:rPr>
              <a:t>i-</a:t>
            </a:r>
            <a:r>
              <a:rPr lang="en-US" sz="1600" dirty="0" err="1" smtClean="0"/>
              <a:t>th</a:t>
            </a:r>
            <a:r>
              <a:rPr lang="en-US" sz="1600" dirty="0" smtClean="0"/>
              <a:t> item of 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6"/>
                </a:solidFill>
              </a:rPr>
              <a:t>Retrieve(</a:t>
            </a:r>
            <a:r>
              <a:rPr lang="en-US" sz="1600" i="1" dirty="0" err="1" smtClean="0">
                <a:solidFill>
                  <a:srgbClr val="FF0000"/>
                </a:solidFill>
              </a:rPr>
              <a:t>L</a:t>
            </a:r>
            <a:r>
              <a:rPr lang="en-US" sz="1600" dirty="0" err="1" smtClean="0">
                <a:solidFill>
                  <a:schemeClr val="accent6"/>
                </a:solidFill>
              </a:rPr>
              <a:t>,</a:t>
            </a:r>
            <a:r>
              <a:rPr lang="en-US" sz="1600" i="1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  <a:r>
              <a:rPr lang="en-US" sz="1600" dirty="0" smtClean="0"/>
              <a:t> – Return the </a:t>
            </a:r>
            <a:r>
              <a:rPr lang="en-US" sz="1600" i="1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err="1" smtClean="0"/>
              <a:t>-th</a:t>
            </a:r>
            <a:r>
              <a:rPr lang="en-US" sz="1600" dirty="0" smtClean="0"/>
              <a:t> item of 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6"/>
                </a:solidFill>
              </a:rPr>
              <a:t>Delete(</a:t>
            </a:r>
            <a:r>
              <a:rPr lang="en-US" sz="1600" i="1" dirty="0" err="1" smtClean="0">
                <a:solidFill>
                  <a:srgbClr val="FF0000"/>
                </a:solidFill>
              </a:rPr>
              <a:t>L</a:t>
            </a:r>
            <a:r>
              <a:rPr lang="en-US" sz="1600" dirty="0" err="1" smtClean="0">
                <a:solidFill>
                  <a:schemeClr val="accent6"/>
                </a:solidFill>
              </a:rPr>
              <a:t>,</a:t>
            </a:r>
            <a:r>
              <a:rPr lang="en-US" sz="1600" i="1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) </a:t>
            </a:r>
            <a:r>
              <a:rPr lang="en-US" sz="1600" dirty="0" smtClean="0"/>
              <a:t>– Delete and return the </a:t>
            </a:r>
            <a:r>
              <a:rPr lang="en-US" sz="1600" i="1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err="1" smtClean="0"/>
              <a:t>-th</a:t>
            </a:r>
            <a:r>
              <a:rPr lang="en-US" sz="1600" dirty="0" smtClean="0"/>
              <a:t> item of 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endParaRPr lang="he-IL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4765" y="3059281"/>
            <a:ext cx="457822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6"/>
                </a:solidFill>
              </a:rPr>
              <a:t>Concat</a:t>
            </a:r>
            <a:r>
              <a:rPr lang="en-US" sz="1600" dirty="0" smtClean="0">
                <a:solidFill>
                  <a:schemeClr val="accent6"/>
                </a:solidFill>
              </a:rPr>
              <a:t>(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r>
              <a:rPr lang="en-US" sz="1600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0000"/>
                </a:solidFill>
              </a:rPr>
              <a:t>,</a:t>
            </a:r>
            <a:r>
              <a:rPr lang="en-US" sz="1600" i="1" dirty="0" smtClean="0">
                <a:solidFill>
                  <a:srgbClr val="FF0000"/>
                </a:solidFill>
              </a:rPr>
              <a:t> L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  <a:r>
              <a:rPr lang="en-US" sz="1600" dirty="0" smtClean="0"/>
              <a:t> – Concatenate 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r>
              <a:rPr lang="en-US" sz="1600" baseline="-25000" dirty="0" smtClean="0">
                <a:solidFill>
                  <a:srgbClr val="FF0000"/>
                </a:solidFill>
              </a:rPr>
              <a:t>1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L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endParaRPr lang="he-IL" sz="1600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981135" y="705980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hape 23"/>
          <p:cNvCxnSpPr>
            <a:stCxn id="22" idx="6"/>
            <a:endCxn id="26" idx="0"/>
          </p:cNvCxnSpPr>
          <p:nvPr/>
        </p:nvCxnSpPr>
        <p:spPr bwMode="auto">
          <a:xfrm>
            <a:off x="4578300" y="1033323"/>
            <a:ext cx="108855" cy="34135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28432" y="741785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8196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Note: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030A0"/>
                </a:solidFill>
              </a:rPr>
              <a:t>not</a:t>
            </a:r>
            <a:r>
              <a:rPr lang="en-US" dirty="0" smtClean="0"/>
              <a:t> an argument of these operations! </a:t>
            </a:r>
            <a:endParaRPr lang="he-I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91423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Implementing</a:t>
            </a:r>
            <a:r>
              <a:rPr lang="en-US" sz="4000" dirty="0" smtClean="0">
                <a:solidFill>
                  <a:srgbClr val="FF0000"/>
                </a:solidFill>
              </a:rPr>
              <a:t> Lists with </a:t>
            </a:r>
            <a:r>
              <a:rPr lang="en-US" sz="4000" dirty="0" smtClean="0">
                <a:solidFill>
                  <a:schemeClr val="tx1"/>
                </a:solidFill>
              </a:rPr>
              <a:t>“handles”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using </a:t>
            </a:r>
            <a:r>
              <a:rPr lang="en-US" sz="4000" dirty="0" smtClean="0">
                <a:solidFill>
                  <a:srgbClr val="009900"/>
                </a:solidFill>
              </a:rPr>
              <a:t>Linked Lists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0" y="2117239"/>
            <a:ext cx="9144000" cy="1220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[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0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1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3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 </a:t>
            </a:r>
            <a:r>
              <a:rPr lang="en-US" sz="4400" i="1" dirty="0" err="1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+1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</a:t>
            </a:r>
            <a:r>
              <a:rPr lang="en-US" sz="4400" dirty="0" smtClean="0">
                <a:solidFill>
                  <a:schemeClr val="accent6"/>
                </a:solidFill>
              </a:rPr>
              <a:t> ]</a:t>
            </a:r>
            <a:endParaRPr lang="he-IL" sz="4400" baseline="30000" dirty="0" smtClean="0">
              <a:solidFill>
                <a:schemeClr val="accent6"/>
              </a:solidFill>
            </a:endParaRPr>
          </a:p>
          <a:p>
            <a:endParaRPr lang="he-IL" sz="4400" baseline="30000" dirty="0">
              <a:solidFill>
                <a:schemeClr val="accent6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2369972" y="2295339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1962535" y="1635976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hape 22"/>
          <p:cNvCxnSpPr>
            <a:stCxn id="20" idx="6"/>
            <a:endCxn id="17" idx="0"/>
          </p:cNvCxnSpPr>
          <p:nvPr/>
        </p:nvCxnSpPr>
        <p:spPr bwMode="auto">
          <a:xfrm>
            <a:off x="2559700" y="1963319"/>
            <a:ext cx="108855" cy="33202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109832" y="1671781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 bwMode="auto">
          <a:xfrm>
            <a:off x="4388572" y="2307774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981135" y="1639080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hape 23"/>
          <p:cNvCxnSpPr>
            <a:stCxn id="22" idx="6"/>
            <a:endCxn id="26" idx="0"/>
          </p:cNvCxnSpPr>
          <p:nvPr/>
        </p:nvCxnSpPr>
        <p:spPr bwMode="auto">
          <a:xfrm>
            <a:off x="4578300" y="1966423"/>
            <a:ext cx="108855" cy="34135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28432" y="1674885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8969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Handles                   </a:t>
            </a:r>
            <a:r>
              <a:rPr lang="en-US" dirty="0" smtClean="0">
                <a:solidFill>
                  <a:schemeClr val="accent2"/>
                </a:solidFill>
              </a:rPr>
              <a:t>List-Nodes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4042757" y="3498973"/>
            <a:ext cx="653143" cy="345233"/>
          </a:xfrm>
          <a:prstGeom prst="left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4" y="392466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Operations involving handles take O(1) time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8" y="4683579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How do we maintain the </a:t>
            </a:r>
            <a:r>
              <a:rPr lang="en-US" dirty="0" smtClean="0">
                <a:solidFill>
                  <a:srgbClr val="FF9900"/>
                </a:solidFill>
              </a:rPr>
              <a:t>length</a:t>
            </a:r>
            <a:r>
              <a:rPr lang="en-US" dirty="0" smtClean="0"/>
              <a:t> of a list?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12" y="516256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How do we keep track of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last</a:t>
            </a:r>
            <a:r>
              <a:rPr lang="en-US" dirty="0" smtClean="0"/>
              <a:t> elements of a list?</a:t>
            </a:r>
            <a:endParaRPr lang="he-I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3737" y="444656"/>
            <a:ext cx="7772400" cy="1091284"/>
          </a:xfrm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 smtClean="0">
                <a:solidFill>
                  <a:srgbClr val="FF0000"/>
                </a:solidFill>
              </a:rPr>
              <a:t>Data Structures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93737" y="481412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da-DK" sz="3200" kern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Haim Kaplan </a:t>
            </a:r>
            <a:r>
              <a:rPr lang="da-DK" sz="3200" kern="1200" dirty="0" smtClean="0">
                <a:latin typeface="Arial" pitchFamily="34" charset="0"/>
                <a:ea typeface="+mn-ea"/>
                <a:cs typeface="+mn-cs"/>
              </a:rPr>
              <a:t>and</a:t>
            </a:r>
            <a:r>
              <a:rPr lang="da-DK" sz="3200" kern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 Uri </a:t>
            </a:r>
            <a:r>
              <a:rPr lang="da-DK" sz="3200" kern="1200" dirty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Zwick</a:t>
            </a:r>
            <a:br>
              <a:rPr lang="da-DK" sz="3200" kern="1200" dirty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a-DK" sz="320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+mn-cs"/>
              </a:rPr>
              <a:t>February 2010</a:t>
            </a:r>
            <a:endParaRPr lang="en-US" sz="3200" kern="1200" dirty="0">
              <a:solidFill>
                <a:schemeClr val="accent2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543" y="1542853"/>
            <a:ext cx="70829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Lecture 1</a:t>
            </a:r>
          </a:p>
          <a:p>
            <a:pPr algn="ctr"/>
            <a:r>
              <a:rPr lang="en-US" sz="4000" dirty="0" smtClean="0"/>
              <a:t>Abstract Data Types</a:t>
            </a:r>
          </a:p>
          <a:p>
            <a:pPr algn="ctr"/>
            <a:r>
              <a:rPr lang="en-US" sz="4000" dirty="0" smtClean="0"/>
              <a:t>Lists, Stacks, Queues, </a:t>
            </a:r>
            <a:r>
              <a:rPr lang="en-US" sz="4000" dirty="0" err="1" smtClean="0"/>
              <a:t>Deques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Arrays, Linked Lists</a:t>
            </a:r>
          </a:p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Amortized Analysis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70120"/>
            <a:ext cx="9144000" cy="894557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Delete </a:t>
            </a:r>
            <a:r>
              <a:rPr lang="en-US" sz="4000" dirty="0" smtClean="0">
                <a:solidFill>
                  <a:schemeClr val="tx1"/>
                </a:solidFill>
              </a:rPr>
              <a:t>vs.</a:t>
            </a:r>
            <a:r>
              <a:rPr lang="en-US" sz="4000" dirty="0" smtClean="0">
                <a:solidFill>
                  <a:srgbClr val="FF0000"/>
                </a:solidFill>
              </a:rPr>
              <a:t> Delete-After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0" y="1632027"/>
            <a:ext cx="9144000" cy="1220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[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0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1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3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 </a:t>
            </a:r>
            <a:r>
              <a:rPr lang="en-US" sz="4400" i="1" dirty="0" err="1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+1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</a:t>
            </a:r>
            <a:r>
              <a:rPr lang="en-US" sz="4400" dirty="0" smtClean="0">
                <a:solidFill>
                  <a:schemeClr val="accent6"/>
                </a:solidFill>
              </a:rPr>
              <a:t> ]</a:t>
            </a:r>
            <a:endParaRPr lang="he-IL" sz="4400" baseline="30000" dirty="0" smtClean="0">
              <a:solidFill>
                <a:schemeClr val="accent6"/>
              </a:solidFill>
            </a:endParaRPr>
          </a:p>
          <a:p>
            <a:endParaRPr lang="he-IL" sz="4400" baseline="30000" dirty="0">
              <a:solidFill>
                <a:schemeClr val="accent6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>
            <a:off x="2369972" y="1810127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1962535" y="1150764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hape 22"/>
          <p:cNvCxnSpPr>
            <a:stCxn id="20" idx="6"/>
            <a:endCxn id="17" idx="0"/>
          </p:cNvCxnSpPr>
          <p:nvPr/>
        </p:nvCxnSpPr>
        <p:spPr bwMode="auto">
          <a:xfrm>
            <a:off x="2559700" y="1478107"/>
            <a:ext cx="108855" cy="33202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109832" y="1186569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 bwMode="auto">
          <a:xfrm>
            <a:off x="4388572" y="1822562"/>
            <a:ext cx="597165" cy="654686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791689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We have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Delete-After(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the item following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981135" y="1153868"/>
            <a:ext cx="597165" cy="654686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hape 23"/>
          <p:cNvCxnSpPr>
            <a:stCxn id="22" idx="6"/>
            <a:endCxn id="26" idx="0"/>
          </p:cNvCxnSpPr>
          <p:nvPr/>
        </p:nvCxnSpPr>
        <p:spPr bwMode="auto">
          <a:xfrm>
            <a:off x="4578300" y="1481211"/>
            <a:ext cx="108855" cy="34135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28432" y="1189673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4" y="3687339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How about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Delete(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item with handle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8" y="4918906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cannot delete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from a </a:t>
            </a:r>
            <a:r>
              <a:rPr lang="en-US" dirty="0" smtClean="0">
                <a:solidFill>
                  <a:schemeClr val="accent2"/>
                </a:solidFill>
              </a:rPr>
              <a:t>singly linked 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a handle to the item </a:t>
            </a:r>
            <a:r>
              <a:rPr lang="en-US" dirty="0" smtClean="0">
                <a:solidFill>
                  <a:srgbClr val="009900"/>
                </a:solidFill>
              </a:rPr>
              <a:t>preceding</a:t>
            </a:r>
            <a:r>
              <a:rPr lang="en-US" dirty="0" smtClean="0"/>
              <a:t> it.</a:t>
            </a:r>
            <a:endParaRPr lang="he-I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/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doubly linked lists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8954" y="1587621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Insert and deleting nodes in </a:t>
            </a:r>
            <a:r>
              <a:rPr lang="en-US" dirty="0" smtClean="0">
                <a:solidFill>
                  <a:schemeClr val="accent2"/>
                </a:solidFill>
              </a:rPr>
              <a:t>O(1)</a:t>
            </a:r>
            <a:r>
              <a:rPr lang="en-US" dirty="0" smtClean="0"/>
              <a:t> time</a:t>
            </a:r>
            <a:endParaRPr lang="he-IL" dirty="0"/>
          </a:p>
        </p:txBody>
      </p:sp>
      <p:sp>
        <p:nvSpPr>
          <p:cNvPr id="135" name="TextBox 134"/>
          <p:cNvSpPr txBox="1"/>
          <p:nvPr/>
        </p:nvSpPr>
        <p:spPr>
          <a:xfrm>
            <a:off x="6286" y="2014341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Concatenation</a:t>
            </a:r>
            <a:r>
              <a:rPr lang="en-US" dirty="0" smtClean="0"/>
              <a:t> also in </a:t>
            </a:r>
            <a:r>
              <a:rPr lang="en-US" dirty="0" smtClean="0">
                <a:solidFill>
                  <a:schemeClr val="accent2"/>
                </a:solidFill>
              </a:rPr>
              <a:t>O(1)</a:t>
            </a:r>
            <a:r>
              <a:rPr lang="en-US" dirty="0" smtClean="0"/>
              <a:t> time</a:t>
            </a:r>
            <a:endParaRPr lang="he-IL" dirty="0"/>
          </a:p>
        </p:txBody>
      </p:sp>
      <p:sp>
        <p:nvSpPr>
          <p:cNvPr id="99" name="TextBox 98"/>
          <p:cNvSpPr txBox="1"/>
          <p:nvPr/>
        </p:nvSpPr>
        <p:spPr>
          <a:xfrm>
            <a:off x="0" y="5507349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First and last element are special. Causes problems.</a:t>
            </a:r>
            <a:endParaRPr lang="he-IL" dirty="0"/>
          </a:p>
        </p:txBody>
      </p:sp>
      <p:sp>
        <p:nvSpPr>
          <p:cNvPr id="100" name="TextBox 99"/>
          <p:cNvSpPr txBox="1"/>
          <p:nvPr/>
        </p:nvSpPr>
        <p:spPr>
          <a:xfrm>
            <a:off x="6096" y="5970645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Difficult to maintain length when nodes inserted and deleted</a:t>
            </a:r>
            <a:endParaRPr lang="he-IL" dirty="0"/>
          </a:p>
        </p:txBody>
      </p:sp>
      <p:sp>
        <p:nvSpPr>
          <p:cNvPr id="51" name="Rectangle 50"/>
          <p:cNvSpPr/>
          <p:nvPr/>
        </p:nvSpPr>
        <p:spPr>
          <a:xfrm>
            <a:off x="1197638" y="460663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baseline="-25000" dirty="0" smtClean="0">
                <a:solidFill>
                  <a:schemeClr val="accent6"/>
                </a:solidFill>
              </a:rPr>
              <a:t>0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7626096" y="4612676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n-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78" name="TextBox 77"/>
          <p:cNvSpPr txBox="1"/>
          <p:nvPr/>
        </p:nvSpPr>
        <p:spPr>
          <a:xfrm>
            <a:off x="6235520" y="4491406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grpSp>
        <p:nvGrpSpPr>
          <p:cNvPr id="2" name="Group 54"/>
          <p:cNvGrpSpPr/>
          <p:nvPr/>
        </p:nvGrpSpPr>
        <p:grpSpPr>
          <a:xfrm>
            <a:off x="723296" y="4760336"/>
            <a:ext cx="1380243" cy="370703"/>
            <a:chOff x="778160" y="5327264"/>
            <a:chExt cx="1380243" cy="370703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2814224" y="4766432"/>
            <a:ext cx="1380243" cy="370703"/>
            <a:chOff x="778160" y="5327264"/>
            <a:chExt cx="1380243" cy="37070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" name="Group 83"/>
          <p:cNvGrpSpPr/>
          <p:nvPr/>
        </p:nvGrpSpPr>
        <p:grpSpPr>
          <a:xfrm>
            <a:off x="4868576" y="4763384"/>
            <a:ext cx="1380243" cy="370703"/>
            <a:chOff x="778160" y="5327264"/>
            <a:chExt cx="1380243" cy="370703"/>
          </a:xfrm>
        </p:grpSpPr>
        <p:sp>
          <p:nvSpPr>
            <p:cNvPr id="85" name="Rectangle 84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7261256" y="4760336"/>
            <a:ext cx="1380243" cy="370703"/>
            <a:chOff x="778160" y="5327264"/>
            <a:chExt cx="1380243" cy="370703"/>
          </a:xfrm>
        </p:grpSpPr>
        <p:sp>
          <p:nvSpPr>
            <p:cNvPr id="89" name="Rectangle 88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3297710" y="461272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108" name="Rectangle 107"/>
          <p:cNvSpPr/>
          <p:nvPr/>
        </p:nvSpPr>
        <p:spPr>
          <a:xfrm>
            <a:off x="5361206" y="460967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baseline="-25000" dirty="0" smtClean="0">
                <a:solidFill>
                  <a:schemeClr val="accent6"/>
                </a:solidFill>
              </a:rPr>
              <a:t>2 </a:t>
            </a:r>
            <a:endParaRPr lang="he-IL" dirty="0"/>
          </a:p>
        </p:txBody>
      </p:sp>
      <p:sp>
        <p:nvSpPr>
          <p:cNvPr id="158" name="Oval 157"/>
          <p:cNvSpPr/>
          <p:nvPr/>
        </p:nvSpPr>
        <p:spPr bwMode="auto">
          <a:xfrm>
            <a:off x="859536" y="4910328"/>
            <a:ext cx="91369" cy="81054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2" name="Curved Connector 68"/>
          <p:cNvCxnSpPr>
            <a:stCxn id="62" idx="6"/>
            <a:endCxn id="89" idx="0"/>
          </p:cNvCxnSpPr>
          <p:nvPr/>
        </p:nvCxnSpPr>
        <p:spPr bwMode="auto">
          <a:xfrm>
            <a:off x="4453218" y="3588504"/>
            <a:ext cx="3498159" cy="117183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3711541" y="302331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711541" y="3394014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80195" y="2443126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59" name="Curved Connector 33"/>
          <p:cNvCxnSpPr>
            <a:stCxn id="57" idx="3"/>
            <a:endCxn id="54" idx="0"/>
          </p:cNvCxnSpPr>
          <p:nvPr/>
        </p:nvCxnSpPr>
        <p:spPr bwMode="auto">
          <a:xfrm>
            <a:off x="3711541" y="2704736"/>
            <a:ext cx="679622" cy="318576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4345973" y="3153880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40329" y="3532059"/>
            <a:ext cx="112889" cy="112889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4769" y="3333678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last</a:t>
            </a:r>
            <a:endParaRPr lang="he-IL" sz="2400" i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2508885" y="3673752"/>
            <a:ext cx="2561900" cy="523220"/>
            <a:chOff x="2508885" y="3673752"/>
            <a:chExt cx="2561900" cy="523220"/>
          </a:xfrm>
        </p:grpSpPr>
        <p:sp>
          <p:nvSpPr>
            <p:cNvPr id="58" name="Rectangle 57"/>
            <p:cNvSpPr/>
            <p:nvPr/>
          </p:nvSpPr>
          <p:spPr>
            <a:xfrm>
              <a:off x="3975166" y="3673752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6"/>
                  </a:solidFill>
                </a:rPr>
                <a:t>n</a:t>
              </a:r>
              <a:endParaRPr lang="he-IL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11541" y="3764716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08885" y="3707611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length</a:t>
              </a:r>
              <a:endParaRPr lang="he-IL" sz="2400" i="1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752344" y="2975160"/>
            <a:ext cx="7406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first</a:t>
            </a:r>
            <a:endParaRPr lang="he-IL" sz="2400" i="1" dirty="0"/>
          </a:p>
        </p:txBody>
      </p:sp>
      <p:grpSp>
        <p:nvGrpSpPr>
          <p:cNvPr id="6" name="Group 73"/>
          <p:cNvGrpSpPr/>
          <p:nvPr/>
        </p:nvGrpSpPr>
        <p:grpSpPr>
          <a:xfrm>
            <a:off x="809435" y="4860939"/>
            <a:ext cx="171445" cy="195485"/>
            <a:chOff x="8654987" y="3617355"/>
            <a:chExt cx="342889" cy="195485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8728689" y="3543653"/>
              <a:ext cx="195485" cy="3428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8728689" y="3543653"/>
              <a:ext cx="195485" cy="3428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78"/>
          <p:cNvGrpSpPr/>
          <p:nvPr/>
        </p:nvGrpSpPr>
        <p:grpSpPr>
          <a:xfrm>
            <a:off x="8386763" y="4848747"/>
            <a:ext cx="171445" cy="195485"/>
            <a:chOff x="8654987" y="3617355"/>
            <a:chExt cx="342889" cy="195485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8728689" y="3543653"/>
              <a:ext cx="195485" cy="3428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8728689" y="3543653"/>
              <a:ext cx="195485" cy="34288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694979" y="4103522"/>
            <a:ext cx="77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next</a:t>
            </a:r>
            <a:endParaRPr lang="he-IL" sz="24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1112588" y="4103523"/>
            <a:ext cx="752788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item</a:t>
            </a:r>
            <a:endParaRPr lang="he-IL" sz="24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8347" y="4100474"/>
            <a:ext cx="77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prev</a:t>
            </a:r>
            <a:endParaRPr lang="he-IL" sz="2400" i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1874676" y="4766432"/>
            <a:ext cx="1147368" cy="364606"/>
            <a:chOff x="1874676" y="4766432"/>
            <a:chExt cx="1147368" cy="364606"/>
          </a:xfrm>
        </p:grpSpPr>
        <p:cxnSp>
          <p:nvCxnSpPr>
            <p:cNvPr id="69" name="Curved Connector 68"/>
            <p:cNvCxnSpPr>
              <a:stCxn id="63" idx="0"/>
              <a:endCxn id="65" idx="0"/>
            </p:cNvCxnSpPr>
            <p:nvPr/>
          </p:nvCxnSpPr>
          <p:spPr bwMode="auto">
            <a:xfrm rot="5400000" flipH="1" flipV="1">
              <a:off x="2372810" y="4322298"/>
              <a:ext cx="169242" cy="1057510"/>
            </a:xfrm>
            <a:prstGeom prst="curvedConnector3">
              <a:avLst>
                <a:gd name="adj1" fmla="val 235073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7" name="Curved Connector 68"/>
            <p:cNvCxnSpPr>
              <a:stCxn id="73" idx="4"/>
              <a:endCxn id="53" idx="2"/>
            </p:cNvCxnSpPr>
            <p:nvPr/>
          </p:nvCxnSpPr>
          <p:spPr bwMode="auto">
            <a:xfrm rot="5400000">
              <a:off x="2381745" y="4544739"/>
              <a:ext cx="136133" cy="1036466"/>
            </a:xfrm>
            <a:prstGeom prst="curvedConnector3">
              <a:avLst>
                <a:gd name="adj1" fmla="val 267924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1874676" y="4935674"/>
              <a:ext cx="108000" cy="108000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914044" y="4886906"/>
              <a:ext cx="108000" cy="108000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56460" y="4754240"/>
            <a:ext cx="1147368" cy="364606"/>
            <a:chOff x="1874676" y="4766432"/>
            <a:chExt cx="1147368" cy="364606"/>
          </a:xfrm>
        </p:grpSpPr>
        <p:cxnSp>
          <p:nvCxnSpPr>
            <p:cNvPr id="96" name="Curved Connector 95"/>
            <p:cNvCxnSpPr>
              <a:stCxn id="101" idx="0"/>
            </p:cNvCxnSpPr>
            <p:nvPr/>
          </p:nvCxnSpPr>
          <p:spPr bwMode="auto">
            <a:xfrm rot="5400000" flipH="1" flipV="1">
              <a:off x="2372810" y="4322298"/>
              <a:ext cx="169242" cy="1057510"/>
            </a:xfrm>
            <a:prstGeom prst="curvedConnector3">
              <a:avLst>
                <a:gd name="adj1" fmla="val 235073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7" name="Curved Connector 68"/>
            <p:cNvCxnSpPr>
              <a:stCxn id="102" idx="4"/>
            </p:cNvCxnSpPr>
            <p:nvPr/>
          </p:nvCxnSpPr>
          <p:spPr bwMode="auto">
            <a:xfrm rot="5400000">
              <a:off x="2381745" y="4544739"/>
              <a:ext cx="136133" cy="1036466"/>
            </a:xfrm>
            <a:prstGeom prst="curvedConnector3">
              <a:avLst>
                <a:gd name="adj1" fmla="val 267924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1874676" y="4935674"/>
              <a:ext cx="108000" cy="108000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2914044" y="4886906"/>
              <a:ext cx="108000" cy="108000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4" name="Curved Connector 103"/>
          <p:cNvCxnSpPr>
            <a:stCxn id="106" idx="0"/>
          </p:cNvCxnSpPr>
          <p:nvPr/>
        </p:nvCxnSpPr>
        <p:spPr bwMode="auto">
          <a:xfrm rot="5400000" flipH="1" flipV="1">
            <a:off x="6108881" y="4518787"/>
            <a:ext cx="366722" cy="43657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5" name="Curved Connector 68"/>
          <p:cNvCxnSpPr>
            <a:endCxn id="86" idx="2"/>
          </p:cNvCxnSpPr>
          <p:nvPr/>
        </p:nvCxnSpPr>
        <p:spPr bwMode="auto">
          <a:xfrm rot="10800000">
            <a:off x="6076858" y="5134088"/>
            <a:ext cx="442814" cy="251729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6019956" y="4920434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9" name="Curved Connector 68"/>
          <p:cNvCxnSpPr>
            <a:stCxn id="121" idx="4"/>
          </p:cNvCxnSpPr>
          <p:nvPr/>
        </p:nvCxnSpPr>
        <p:spPr bwMode="auto">
          <a:xfrm rot="5400000">
            <a:off x="7056906" y="4981928"/>
            <a:ext cx="369577" cy="38334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0" name="Oval 119"/>
          <p:cNvSpPr>
            <a:spLocks noChangeAspect="1"/>
          </p:cNvSpPr>
          <p:nvPr/>
        </p:nvSpPr>
        <p:spPr bwMode="auto">
          <a:xfrm>
            <a:off x="6339996" y="4929578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auto">
          <a:xfrm>
            <a:off x="7379364" y="4880810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3" name="Curved Connector 122"/>
          <p:cNvCxnSpPr>
            <a:endCxn id="91" idx="0"/>
          </p:cNvCxnSpPr>
          <p:nvPr/>
        </p:nvCxnSpPr>
        <p:spPr bwMode="auto">
          <a:xfrm>
            <a:off x="6684267" y="4471419"/>
            <a:ext cx="748951" cy="288917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9" name="Rectangle 128"/>
          <p:cNvSpPr/>
          <p:nvPr/>
        </p:nvSpPr>
        <p:spPr bwMode="auto">
          <a:xfrm>
            <a:off x="6547104" y="4306824"/>
            <a:ext cx="548640" cy="356616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1" name="Curved Connector 68"/>
          <p:cNvCxnSpPr>
            <a:stCxn id="60" idx="2"/>
            <a:endCxn id="52" idx="0"/>
          </p:cNvCxnSpPr>
          <p:nvPr/>
        </p:nvCxnSpPr>
        <p:spPr bwMode="auto">
          <a:xfrm rot="10800000" flipV="1">
            <a:off x="1413417" y="3210324"/>
            <a:ext cx="2932556" cy="155001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-11575" y="2721778"/>
            <a:ext cx="26853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Each node now has a </a:t>
            </a:r>
            <a:r>
              <a:rPr lang="en-US" sz="2400" i="1" dirty="0" err="1" smtClean="0">
                <a:solidFill>
                  <a:srgbClr val="009900"/>
                </a:solidFill>
              </a:rPr>
              <a:t>prev</a:t>
            </a:r>
            <a:r>
              <a:rPr lang="en-US" sz="2400" dirty="0" smtClean="0"/>
              <a:t> field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Deleting </a:t>
            </a:r>
            <a:r>
              <a:rPr lang="en-US" dirty="0" smtClean="0">
                <a:solidFill>
                  <a:schemeClr val="tx1"/>
                </a:solidFill>
              </a:rPr>
              <a:t>a node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from a </a:t>
            </a:r>
            <a:r>
              <a:rPr lang="en-US" dirty="0" smtClean="0">
                <a:solidFill>
                  <a:schemeClr val="accent2"/>
                </a:solidFill>
              </a:rPr>
              <a:t>Doubly Linked List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215798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Delete(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– Delete node </a:t>
            </a:r>
            <a:r>
              <a:rPr lang="en-US" i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from its list</a:t>
            </a:r>
            <a:endParaRPr lang="he-IL" dirty="0"/>
          </a:p>
        </p:txBody>
      </p:sp>
      <p:sp>
        <p:nvSpPr>
          <p:cNvPr id="32" name="Rectangle 31"/>
          <p:cNvSpPr/>
          <p:nvPr/>
        </p:nvSpPr>
        <p:spPr>
          <a:xfrm>
            <a:off x="1956816" y="3500206"/>
            <a:ext cx="70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i</a:t>
            </a:r>
            <a:r>
              <a:rPr lang="en-US" baseline="-25000" dirty="0" smtClean="0">
                <a:solidFill>
                  <a:schemeClr val="accent6"/>
                </a:solidFill>
              </a:rPr>
              <a:t>−1 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7113344" y="3384982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grpSp>
        <p:nvGrpSpPr>
          <p:cNvPr id="35" name="Group 54"/>
          <p:cNvGrpSpPr/>
          <p:nvPr/>
        </p:nvGrpSpPr>
        <p:grpSpPr>
          <a:xfrm>
            <a:off x="1601120" y="3653912"/>
            <a:ext cx="1380243" cy="370703"/>
            <a:chOff x="778160" y="5327264"/>
            <a:chExt cx="1380243" cy="370703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7" name="Group 83"/>
          <p:cNvGrpSpPr/>
          <p:nvPr/>
        </p:nvGrpSpPr>
        <p:grpSpPr>
          <a:xfrm>
            <a:off x="5746400" y="3656960"/>
            <a:ext cx="1380243" cy="370703"/>
            <a:chOff x="778160" y="5327264"/>
            <a:chExt cx="1380243" cy="370703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099048" y="3503254"/>
            <a:ext cx="75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i+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43" name="Oval 42"/>
          <p:cNvSpPr/>
          <p:nvPr/>
        </p:nvSpPr>
        <p:spPr bwMode="auto">
          <a:xfrm>
            <a:off x="1737360" y="3803904"/>
            <a:ext cx="91369" cy="81054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4" name="Curved Connector 93"/>
          <p:cNvCxnSpPr>
            <a:stCxn id="96" idx="0"/>
            <a:endCxn id="110" idx="0"/>
          </p:cNvCxnSpPr>
          <p:nvPr/>
        </p:nvCxnSpPr>
        <p:spPr bwMode="auto">
          <a:xfrm rot="5400000" flipH="1" flipV="1">
            <a:off x="3246062" y="3211302"/>
            <a:ext cx="178386" cy="1057510"/>
          </a:xfrm>
          <a:prstGeom prst="curvedConnector3">
            <a:avLst>
              <a:gd name="adj1" fmla="val 228149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6" name="Oval 95"/>
          <p:cNvSpPr>
            <a:spLocks noChangeAspect="1"/>
          </p:cNvSpPr>
          <p:nvPr/>
        </p:nvSpPr>
        <p:spPr bwMode="auto">
          <a:xfrm>
            <a:off x="2752500" y="3829250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2" name="Curved Connector 103"/>
          <p:cNvCxnSpPr>
            <a:stCxn id="75" idx="0"/>
          </p:cNvCxnSpPr>
          <p:nvPr/>
        </p:nvCxnSpPr>
        <p:spPr bwMode="auto">
          <a:xfrm rot="5400000" flipH="1" flipV="1">
            <a:off x="6986705" y="3412363"/>
            <a:ext cx="366722" cy="43657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4" name="Curved Connector 68"/>
          <p:cNvCxnSpPr/>
          <p:nvPr/>
        </p:nvCxnSpPr>
        <p:spPr bwMode="auto">
          <a:xfrm rot="10800000">
            <a:off x="6954682" y="4027664"/>
            <a:ext cx="442814" cy="251729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6897780" y="3814010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7217820" y="3823154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8257188" y="3774386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0" y="163372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Each node now has a </a:t>
            </a:r>
            <a:r>
              <a:rPr lang="en-US" i="1" dirty="0" err="1" smtClean="0">
                <a:solidFill>
                  <a:srgbClr val="009900"/>
                </a:solidFill>
              </a:rPr>
              <a:t>prev</a:t>
            </a:r>
            <a:r>
              <a:rPr lang="en-US" dirty="0" smtClean="0"/>
              <a:t> field</a:t>
            </a:r>
            <a:endParaRPr lang="he-IL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3791868" y="3780482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8" name="Curved Connector 68"/>
          <p:cNvCxnSpPr>
            <a:stCxn id="93" idx="4"/>
          </p:cNvCxnSpPr>
          <p:nvPr/>
        </p:nvCxnSpPr>
        <p:spPr bwMode="auto">
          <a:xfrm rot="5400000">
            <a:off x="5341353" y="3426123"/>
            <a:ext cx="136133" cy="1036466"/>
          </a:xfrm>
          <a:prstGeom prst="curvedConnector3">
            <a:avLst>
              <a:gd name="adj1" fmla="val 267924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834284" y="3817058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5873652" y="3768290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2809403" y="2688320"/>
            <a:ext cx="3136391" cy="1342391"/>
            <a:chOff x="2809403" y="2688320"/>
            <a:chExt cx="3136391" cy="1342391"/>
          </a:xfrm>
        </p:grpSpPr>
        <p:cxnSp>
          <p:nvCxnSpPr>
            <p:cNvPr id="86" name="Curved Connector 85"/>
            <p:cNvCxnSpPr>
              <a:stCxn id="90" idx="0"/>
            </p:cNvCxnSpPr>
            <p:nvPr/>
          </p:nvCxnSpPr>
          <p:spPr bwMode="auto">
            <a:xfrm rot="5400000" flipH="1" flipV="1">
              <a:off x="5332418" y="3203682"/>
              <a:ext cx="169242" cy="1057510"/>
            </a:xfrm>
            <a:prstGeom prst="curvedConnector3">
              <a:avLst>
                <a:gd name="adj1" fmla="val 235073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08" name="Rectangle 107"/>
            <p:cNvSpPr/>
            <p:nvPr/>
          </p:nvSpPr>
          <p:spPr bwMode="auto">
            <a:xfrm>
              <a:off x="4038246" y="3660008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728368" y="3660008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692048" y="3660008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5534" y="3506302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err="1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err="1" smtClean="0">
                  <a:solidFill>
                    <a:schemeClr val="accent6"/>
                  </a:solidFill>
                </a:rPr>
                <a:t>i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 </a:t>
              </a:r>
              <a:endParaRPr lang="he-IL" dirty="0"/>
            </a:p>
          </p:txBody>
        </p:sp>
        <p:cxnSp>
          <p:nvCxnSpPr>
            <p:cNvPr id="95" name="Curved Connector 68"/>
            <p:cNvCxnSpPr>
              <a:stCxn id="97" idx="4"/>
            </p:cNvCxnSpPr>
            <p:nvPr/>
          </p:nvCxnSpPr>
          <p:spPr bwMode="auto">
            <a:xfrm rot="5400000">
              <a:off x="3264141" y="3433743"/>
              <a:ext cx="126989" cy="1036466"/>
            </a:xfrm>
            <a:prstGeom prst="curvedConnector3">
              <a:avLst>
                <a:gd name="adj1" fmla="val 280016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4197096" y="2688320"/>
              <a:ext cx="4658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A</a:t>
              </a:r>
              <a:endParaRPr lang="he-IL" i="1" dirty="0">
                <a:solidFill>
                  <a:srgbClr val="FF0000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15" idx="2"/>
            </p:cNvCxnSpPr>
            <p:nvPr/>
          </p:nvCxnSpPr>
          <p:spPr bwMode="auto">
            <a:xfrm rot="5400000">
              <a:off x="4204834" y="3432402"/>
              <a:ext cx="446060" cy="433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27" name="Picture 1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6540" y="4663315"/>
            <a:ext cx="3691138" cy="1094971"/>
          </a:xfrm>
          <a:prstGeom prst="rect">
            <a:avLst/>
          </a:prstGeom>
          <a:noFill/>
          <a:ln/>
          <a:effectLst/>
        </p:spPr>
      </p:pic>
      <p:cxnSp>
        <p:nvCxnSpPr>
          <p:cNvPr id="129" name="Curved Connector 128"/>
          <p:cNvCxnSpPr>
            <a:stCxn id="96" idx="0"/>
          </p:cNvCxnSpPr>
          <p:nvPr/>
        </p:nvCxnSpPr>
        <p:spPr bwMode="auto">
          <a:xfrm rot="5400000" flipH="1" flipV="1">
            <a:off x="4276286" y="2187174"/>
            <a:ext cx="172290" cy="3111862"/>
          </a:xfrm>
          <a:prstGeom prst="curvedConnector3">
            <a:avLst>
              <a:gd name="adj1" fmla="val 232683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1" name="Curved Connector 130"/>
          <p:cNvCxnSpPr>
            <a:stCxn id="93" idx="4"/>
          </p:cNvCxnSpPr>
          <p:nvPr/>
        </p:nvCxnSpPr>
        <p:spPr bwMode="auto">
          <a:xfrm rot="5400000">
            <a:off x="4294365" y="2391327"/>
            <a:ext cx="148325" cy="3118250"/>
          </a:xfrm>
          <a:prstGeom prst="curvedConnector3">
            <a:avLst>
              <a:gd name="adj1" fmla="val 254121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-3048" y="596493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Note: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itself not changed! Is that good?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Inserting </a:t>
            </a:r>
            <a:r>
              <a:rPr lang="en-US" dirty="0" smtClean="0">
                <a:solidFill>
                  <a:schemeClr val="tx1"/>
                </a:solidFill>
              </a:rPr>
              <a:t>a node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into a </a:t>
            </a:r>
            <a:r>
              <a:rPr lang="en-US" dirty="0" smtClean="0">
                <a:solidFill>
                  <a:schemeClr val="accent2"/>
                </a:solidFill>
              </a:rPr>
              <a:t>Doubly Linked List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1844209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Insert-After(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– Insert node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after node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dirty="0"/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6897780" y="3814010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4" name="Curved Connector 93"/>
          <p:cNvCxnSpPr>
            <a:stCxn id="96" idx="0"/>
            <a:endCxn id="110" idx="0"/>
          </p:cNvCxnSpPr>
          <p:nvPr/>
        </p:nvCxnSpPr>
        <p:spPr bwMode="auto">
          <a:xfrm rot="5400000" flipH="1" flipV="1">
            <a:off x="2425854" y="3036574"/>
            <a:ext cx="169242" cy="1416110"/>
          </a:xfrm>
          <a:prstGeom prst="curvedConnector3">
            <a:avLst>
              <a:gd name="adj1" fmla="val 235073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5" name="Curved Connector 68"/>
          <p:cNvCxnSpPr>
            <a:stCxn id="97" idx="4"/>
          </p:cNvCxnSpPr>
          <p:nvPr/>
        </p:nvCxnSpPr>
        <p:spPr bwMode="auto">
          <a:xfrm rot="5400000">
            <a:off x="2434789" y="3259015"/>
            <a:ext cx="136133" cy="1395066"/>
          </a:xfrm>
          <a:prstGeom prst="curvedConnector3">
            <a:avLst>
              <a:gd name="adj1" fmla="val 267924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3400073" y="3518120"/>
            <a:ext cx="70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i</a:t>
            </a:r>
            <a:r>
              <a:rPr lang="en-US" baseline="-25000" dirty="0" smtClean="0">
                <a:solidFill>
                  <a:schemeClr val="accent6"/>
                </a:solidFill>
              </a:rPr>
              <a:t>−1 </a:t>
            </a:r>
            <a:endParaRPr lang="he-IL" dirty="0"/>
          </a:p>
        </p:txBody>
      </p:sp>
      <p:grpSp>
        <p:nvGrpSpPr>
          <p:cNvPr id="2" name="Group 54"/>
          <p:cNvGrpSpPr/>
          <p:nvPr/>
        </p:nvGrpSpPr>
        <p:grpSpPr>
          <a:xfrm>
            <a:off x="597040" y="3653912"/>
            <a:ext cx="1380243" cy="370703"/>
            <a:chOff x="778160" y="5327264"/>
            <a:chExt cx="1380243" cy="370703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733280" y="3803904"/>
            <a:ext cx="91369" cy="81054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 bwMode="auto">
          <a:xfrm>
            <a:off x="1748420" y="3829250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3146388" y="3780482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188804" y="3817058"/>
            <a:ext cx="108000" cy="108000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3392766" y="3660008"/>
            <a:ext cx="687846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082888" y="3660008"/>
            <a:ext cx="343923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3046568" y="3660008"/>
            <a:ext cx="343923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0610" y="35242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</a:rPr>
              <a:t>a</a:t>
            </a:r>
            <a:r>
              <a:rPr lang="en-US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15" name="TextBox 114"/>
          <p:cNvSpPr txBox="1"/>
          <p:nvPr/>
        </p:nvSpPr>
        <p:spPr>
          <a:xfrm>
            <a:off x="1077276" y="2688320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>
            <a:stCxn id="115" idx="2"/>
          </p:cNvCxnSpPr>
          <p:nvPr/>
        </p:nvCxnSpPr>
        <p:spPr bwMode="auto">
          <a:xfrm rot="5400000">
            <a:off x="1085014" y="3432402"/>
            <a:ext cx="446060" cy="43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Curved Connector 128"/>
          <p:cNvCxnSpPr>
            <a:stCxn id="53" idx="2"/>
          </p:cNvCxnSpPr>
          <p:nvPr/>
        </p:nvCxnSpPr>
        <p:spPr bwMode="auto">
          <a:xfrm rot="10800000">
            <a:off x="1255060" y="4034119"/>
            <a:ext cx="737387" cy="858933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1" name="Curved Connector 130"/>
          <p:cNvCxnSpPr>
            <a:stCxn id="54" idx="6"/>
            <a:endCxn id="108" idx="2"/>
          </p:cNvCxnSpPr>
          <p:nvPr/>
        </p:nvCxnSpPr>
        <p:spPr bwMode="auto">
          <a:xfrm flipV="1">
            <a:off x="3032801" y="4030711"/>
            <a:ext cx="703888" cy="87130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91" name="Group 90"/>
          <p:cNvGrpSpPr/>
          <p:nvPr/>
        </p:nvGrpSpPr>
        <p:grpSpPr>
          <a:xfrm>
            <a:off x="1828796" y="4623844"/>
            <a:ext cx="1380243" cy="1385772"/>
            <a:chOff x="1828796" y="4623844"/>
            <a:chExt cx="1380243" cy="1385772"/>
          </a:xfrm>
        </p:grpSpPr>
        <p:sp>
          <p:nvSpPr>
            <p:cNvPr id="41" name="Rectangle 40"/>
            <p:cNvSpPr/>
            <p:nvPr/>
          </p:nvSpPr>
          <p:spPr>
            <a:xfrm>
              <a:off x="2351781" y="4623844"/>
              <a:ext cx="3555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6"/>
                  </a:solidFill>
                </a:rPr>
                <a:t>b</a:t>
              </a:r>
              <a:endParaRPr lang="he-IL" dirty="0"/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1828796" y="4714832"/>
              <a:ext cx="1380243" cy="370703"/>
              <a:chOff x="778160" y="5327264"/>
              <a:chExt cx="1380243" cy="370703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305446" y="5486396"/>
              <a:ext cx="4658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B</a:t>
              </a:r>
              <a:endParaRPr lang="he-IL" i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rot="16200000" flipV="1">
              <a:off x="2309813" y="5304049"/>
              <a:ext cx="464843" cy="743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1992446" y="4839051"/>
              <a:ext cx="108000" cy="108000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2924801" y="4848011"/>
              <a:ext cx="108000" cy="108000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2" name="Curved Connector 61"/>
          <p:cNvCxnSpPr>
            <a:stCxn id="96" idx="7"/>
          </p:cNvCxnSpPr>
          <p:nvPr/>
        </p:nvCxnSpPr>
        <p:spPr bwMode="auto">
          <a:xfrm rot="16200000" flipH="1">
            <a:off x="1632586" y="4053084"/>
            <a:ext cx="888302" cy="472266"/>
          </a:xfrm>
          <a:prstGeom prst="curvedConnector3">
            <a:avLst>
              <a:gd name="adj1" fmla="val -27515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6" name="Curved Connector 65"/>
          <p:cNvCxnSpPr>
            <a:stCxn id="97" idx="0"/>
          </p:cNvCxnSpPr>
          <p:nvPr/>
        </p:nvCxnSpPr>
        <p:spPr bwMode="auto">
          <a:xfrm rot="16200000" flipH="1" flipV="1">
            <a:off x="2477410" y="4001421"/>
            <a:ext cx="943918" cy="502039"/>
          </a:xfrm>
          <a:prstGeom prst="curvedConnector3">
            <a:avLst>
              <a:gd name="adj1" fmla="val -24218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82" name="Picture 8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9175" y="2879337"/>
            <a:ext cx="3691654" cy="21383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96" grpId="0"/>
      <p:bldP spid="97" grpId="0"/>
      <p:bldP spid="90" grpId="0"/>
      <p:bldP spid="108" grpId="0" animBg="1"/>
      <p:bldP spid="109" grpId="0" animBg="1"/>
      <p:bldP spid="110" grpId="0" animBg="1"/>
      <p:bldP spid="39" grpId="0"/>
      <p:bldP spid="1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with handles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circular </a:t>
            </a:r>
            <a:r>
              <a:rPr lang="en-US" dirty="0" smtClean="0">
                <a:solidFill>
                  <a:schemeClr val="accent2"/>
                </a:solidFill>
              </a:rPr>
              <a:t>doubly linked lists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8954" y="1662269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list is now circular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141332" y="1875643"/>
            <a:ext cx="376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34" name="Curved Connector 33"/>
          <p:cNvCxnSpPr/>
          <p:nvPr/>
        </p:nvCxnSpPr>
        <p:spPr bwMode="auto">
          <a:xfrm rot="5400000">
            <a:off x="678046" y="3050267"/>
            <a:ext cx="1302977" cy="1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32"/>
          <p:cNvGrpSpPr/>
          <p:nvPr/>
        </p:nvGrpSpPr>
        <p:grpSpPr>
          <a:xfrm>
            <a:off x="647654" y="2785013"/>
            <a:ext cx="1359244" cy="370702"/>
            <a:chOff x="3711790" y="3041045"/>
            <a:chExt cx="1359244" cy="370702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3711790" y="3041045"/>
              <a:ext cx="1359244" cy="370702"/>
            </a:xfrm>
            <a:prstGeom prst="rect">
              <a:avLst/>
            </a:prstGeom>
            <a:grp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4334968" y="3171613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1952" y="2736861"/>
            <a:ext cx="10698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first</a:t>
            </a:r>
            <a:endParaRPr lang="he-IL" sz="2400" i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6286" y="2088989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sentinel</a:t>
            </a:r>
            <a:r>
              <a:rPr lang="en-US" dirty="0" smtClean="0"/>
              <a:t> is added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6640532" y="3489241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cxnSp>
        <p:nvCxnSpPr>
          <p:cNvPr id="69" name="Curved Connector 68"/>
          <p:cNvCxnSpPr>
            <a:stCxn id="109" idx="0"/>
          </p:cNvCxnSpPr>
          <p:nvPr/>
        </p:nvCxnSpPr>
        <p:spPr bwMode="auto">
          <a:xfrm rot="5400000" flipH="1" flipV="1">
            <a:off x="1998904" y="3506429"/>
            <a:ext cx="142651" cy="533474"/>
          </a:xfrm>
          <a:prstGeom prst="curvedConnector3">
            <a:avLst>
              <a:gd name="adj1" fmla="val 26025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urved Connector 68"/>
          <p:cNvCxnSpPr>
            <a:stCxn id="76" idx="4"/>
          </p:cNvCxnSpPr>
          <p:nvPr/>
        </p:nvCxnSpPr>
        <p:spPr bwMode="auto">
          <a:xfrm rot="5400000">
            <a:off x="2010041" y="3703339"/>
            <a:ext cx="127147" cy="544844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Curved Connector 68"/>
          <p:cNvCxnSpPr>
            <a:stCxn id="143" idx="0"/>
          </p:cNvCxnSpPr>
          <p:nvPr/>
        </p:nvCxnSpPr>
        <p:spPr bwMode="auto">
          <a:xfrm rot="16200000" flipH="1" flipV="1">
            <a:off x="4535684" y="812"/>
            <a:ext cx="35241" cy="7704310"/>
          </a:xfrm>
          <a:prstGeom prst="curvedConnector4">
            <a:avLst>
              <a:gd name="adj1" fmla="val -1779981"/>
              <a:gd name="adj2" fmla="val 10296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3" name="Curved Connector 68"/>
          <p:cNvCxnSpPr/>
          <p:nvPr/>
        </p:nvCxnSpPr>
        <p:spPr bwMode="auto">
          <a:xfrm rot="5400000" flipH="1" flipV="1">
            <a:off x="4677554" y="16280"/>
            <a:ext cx="44914" cy="7725288"/>
          </a:xfrm>
          <a:prstGeom prst="curvedConnector4">
            <a:avLst>
              <a:gd name="adj1" fmla="val -1619400"/>
              <a:gd name="adj2" fmla="val 102959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5138928" y="3589335"/>
            <a:ext cx="1256600" cy="476350"/>
            <a:chOff x="1901952" y="5376582"/>
            <a:chExt cx="1256600" cy="476350"/>
          </a:xfrm>
        </p:grpSpPr>
        <p:sp>
          <p:nvSpPr>
            <p:cNvPr id="51" name="Rectangle 50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3 </a:t>
              </a:r>
              <a:endParaRPr lang="he-IL" sz="2400" dirty="0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1901952" y="5489087"/>
              <a:ext cx="1256600" cy="337495"/>
              <a:chOff x="778160" y="5327264"/>
              <a:chExt cx="1380243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8" name="Oval 15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659668" y="3589335"/>
            <a:ext cx="1256600" cy="476350"/>
            <a:chOff x="1901952" y="5376582"/>
            <a:chExt cx="1256600" cy="476350"/>
          </a:xfrm>
        </p:grpSpPr>
        <p:sp>
          <p:nvSpPr>
            <p:cNvPr id="66" name="Rectangle 65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2 </a:t>
              </a:r>
              <a:endParaRPr lang="he-IL" sz="2400" dirty="0"/>
            </a:p>
          </p:txBody>
        </p:sp>
        <p:grpSp>
          <p:nvGrpSpPr>
            <p:cNvPr id="67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621403" y="3589335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 </a:t>
            </a:r>
            <a:endParaRPr lang="he-IL" sz="2400" dirty="0"/>
          </a:p>
        </p:txBody>
      </p:sp>
      <p:grpSp>
        <p:nvGrpSpPr>
          <p:cNvPr id="75" name="Group 54"/>
          <p:cNvGrpSpPr/>
          <p:nvPr/>
        </p:nvGrpSpPr>
        <p:grpSpPr>
          <a:xfrm>
            <a:off x="2180409" y="3701840"/>
            <a:ext cx="1256599" cy="337495"/>
            <a:chOff x="778160" y="5327264"/>
            <a:chExt cx="1380243" cy="370703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2304444" y="3838395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306056" y="3575214"/>
            <a:ext cx="1256599" cy="461665"/>
            <a:chOff x="1901952" y="5376582"/>
            <a:chExt cx="1256599" cy="461665"/>
          </a:xfrm>
        </p:grpSpPr>
        <p:sp>
          <p:nvSpPr>
            <p:cNvPr id="83" name="Rectangle 82"/>
            <p:cNvSpPr/>
            <p:nvPr/>
          </p:nvSpPr>
          <p:spPr>
            <a:xfrm>
              <a:off x="2212848" y="5376582"/>
              <a:ext cx="804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i="1" baseline="-25000" dirty="0" smtClean="0">
                  <a:solidFill>
                    <a:schemeClr val="accent6"/>
                  </a:solidFill>
                </a:rPr>
                <a:t>n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-1 </a:t>
              </a:r>
              <a:endParaRPr lang="he-IL" sz="2400" dirty="0"/>
            </a:p>
          </p:txBody>
        </p:sp>
        <p:grpSp>
          <p:nvGrpSpPr>
            <p:cNvPr id="84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1150" y="3701840"/>
            <a:ext cx="1256599" cy="337495"/>
            <a:chOff x="1901952" y="5489087"/>
            <a:chExt cx="1256599" cy="337495"/>
          </a:xfrm>
        </p:grpSpPr>
        <p:grpSp>
          <p:nvGrpSpPr>
            <p:cNvPr id="99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9" name="Oval 108"/>
          <p:cNvSpPr/>
          <p:nvPr/>
        </p:nvSpPr>
        <p:spPr bwMode="auto">
          <a:xfrm>
            <a:off x="1761900" y="3844491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1" name="Curved Connector 110"/>
          <p:cNvCxnSpPr>
            <a:stCxn id="112" idx="0"/>
          </p:cNvCxnSpPr>
          <p:nvPr/>
        </p:nvCxnSpPr>
        <p:spPr bwMode="auto">
          <a:xfrm rot="5400000" flipH="1" flipV="1">
            <a:off x="3488341" y="3504416"/>
            <a:ext cx="130459" cy="525309"/>
          </a:xfrm>
          <a:prstGeom prst="curvedConnector3">
            <a:avLst>
              <a:gd name="adj1" fmla="val 27522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3249324" y="3832299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4" name="Curved Connector 113"/>
          <p:cNvCxnSpPr>
            <a:stCxn id="115" idx="0"/>
          </p:cNvCxnSpPr>
          <p:nvPr/>
        </p:nvCxnSpPr>
        <p:spPr bwMode="auto">
          <a:xfrm rot="5400000" flipH="1" flipV="1">
            <a:off x="4964063" y="3506974"/>
            <a:ext cx="136555" cy="526289"/>
          </a:xfrm>
          <a:prstGeom prst="curvedConnector3">
            <a:avLst>
              <a:gd name="adj1" fmla="val 26740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5" name="Oval 114"/>
          <p:cNvSpPr/>
          <p:nvPr/>
        </p:nvSpPr>
        <p:spPr bwMode="auto">
          <a:xfrm>
            <a:off x="4727604" y="3838395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8" name="Curved Connector 68"/>
          <p:cNvCxnSpPr/>
          <p:nvPr/>
        </p:nvCxnSpPr>
        <p:spPr bwMode="auto">
          <a:xfrm rot="5400000">
            <a:off x="3498601" y="3683231"/>
            <a:ext cx="137954" cy="574254"/>
          </a:xfrm>
          <a:prstGeom prst="curvedConnector3">
            <a:avLst>
              <a:gd name="adj1" fmla="val 26570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1" name="Curved Connector 68"/>
          <p:cNvCxnSpPr/>
          <p:nvPr/>
        </p:nvCxnSpPr>
        <p:spPr bwMode="auto">
          <a:xfrm rot="5400000">
            <a:off x="4968560" y="3703339"/>
            <a:ext cx="127147" cy="544845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4" name="Curved Connector 123"/>
          <p:cNvCxnSpPr>
            <a:endCxn id="132" idx="2"/>
          </p:cNvCxnSpPr>
          <p:nvPr/>
        </p:nvCxnSpPr>
        <p:spPr bwMode="auto">
          <a:xfrm rot="5400000" flipH="1" flipV="1">
            <a:off x="6226261" y="3537770"/>
            <a:ext cx="340092" cy="301905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0" name="Curved Connector 68"/>
          <p:cNvCxnSpPr>
            <a:stCxn id="134" idx="2"/>
          </p:cNvCxnSpPr>
          <p:nvPr/>
        </p:nvCxnSpPr>
        <p:spPr bwMode="auto">
          <a:xfrm rot="10800000">
            <a:off x="6238972" y="4039336"/>
            <a:ext cx="277809" cy="27182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6547260" y="3481779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516780" y="4274259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8363868" y="3835347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-8954" y="5269605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No special treatment of first and last element</a:t>
            </a:r>
            <a:endParaRPr lang="he-IL" dirty="0"/>
          </a:p>
        </p:txBody>
      </p:sp>
      <p:sp>
        <p:nvSpPr>
          <p:cNvPr id="159" name="TextBox 158"/>
          <p:cNvSpPr txBox="1"/>
          <p:nvPr/>
        </p:nvSpPr>
        <p:spPr>
          <a:xfrm>
            <a:off x="0" y="4827645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Each node has a </a:t>
            </a:r>
            <a:r>
              <a:rPr lang="en-US" dirty="0" smtClean="0">
                <a:solidFill>
                  <a:schemeClr val="accent2"/>
                </a:solidFill>
              </a:rPr>
              <a:t>successor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chemeClr val="accent2"/>
                </a:solidFill>
              </a:rPr>
              <a:t>predecessor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90" y="5711565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Every node can be removed in O(1) time</a:t>
            </a:r>
            <a:endParaRPr lang="he-IL" dirty="0"/>
          </a:p>
        </p:txBody>
      </p:sp>
      <p:cxnSp>
        <p:nvCxnSpPr>
          <p:cNvPr id="126" name="Shape 125"/>
          <p:cNvCxnSpPr/>
          <p:nvPr/>
        </p:nvCxnSpPr>
        <p:spPr bwMode="auto">
          <a:xfrm rot="5400000">
            <a:off x="994745" y="3361002"/>
            <a:ext cx="665065" cy="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7" grpId="0"/>
      <p:bldP spid="159" grpId="0"/>
      <p:bldP spid="1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/>
          <p:cNvSpPr txBox="1"/>
          <p:nvPr/>
        </p:nvSpPr>
        <p:spPr>
          <a:xfrm>
            <a:off x="1800806" y="3885253"/>
            <a:ext cx="1940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Empty list</a:t>
            </a:r>
            <a:endParaRPr lang="he-IL" dirty="0"/>
          </a:p>
        </p:txBody>
      </p:sp>
      <p:grpSp>
        <p:nvGrpSpPr>
          <p:cNvPr id="97" name="Group 96"/>
          <p:cNvGrpSpPr/>
          <p:nvPr/>
        </p:nvGrpSpPr>
        <p:grpSpPr>
          <a:xfrm>
            <a:off x="2166117" y="2192897"/>
            <a:ext cx="1256599" cy="1277247"/>
            <a:chOff x="2166117" y="2192897"/>
            <a:chExt cx="1256599" cy="1277247"/>
          </a:xfrm>
        </p:grpSpPr>
        <p:sp>
          <p:nvSpPr>
            <p:cNvPr id="11" name="TextBox 10"/>
            <p:cNvSpPr txBox="1"/>
            <p:nvPr/>
          </p:nvSpPr>
          <p:spPr>
            <a:xfrm>
              <a:off x="2475665" y="2192897"/>
              <a:ext cx="3765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0000"/>
                  </a:solidFill>
                </a:rPr>
                <a:t>L</a:t>
              </a:r>
              <a:endParaRPr lang="he-IL" i="1" dirty="0">
                <a:solidFill>
                  <a:srgbClr val="FF0000"/>
                </a:solidFill>
              </a:endParaRPr>
            </a:p>
          </p:txBody>
        </p:sp>
        <p:cxnSp>
          <p:nvCxnSpPr>
            <p:cNvPr id="69" name="Curved Connector 68"/>
            <p:cNvCxnSpPr>
              <a:stCxn id="109" idx="0"/>
            </p:cNvCxnSpPr>
            <p:nvPr/>
          </p:nvCxnSpPr>
          <p:spPr bwMode="auto">
            <a:xfrm rot="16200000" flipV="1">
              <a:off x="2960113" y="2966953"/>
              <a:ext cx="142651" cy="474043"/>
            </a:xfrm>
            <a:prstGeom prst="curvedConnector3">
              <a:avLst>
                <a:gd name="adj1" fmla="val 260251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7" name="Curved Connector 68"/>
            <p:cNvCxnSpPr/>
            <p:nvPr/>
          </p:nvCxnSpPr>
          <p:spPr bwMode="auto">
            <a:xfrm rot="16200000" flipH="1">
              <a:off x="2499507" y="3175234"/>
              <a:ext cx="127147" cy="462672"/>
            </a:xfrm>
            <a:prstGeom prst="curvedConnector3">
              <a:avLst>
                <a:gd name="adj1" fmla="val 279792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2" name="Group 96"/>
            <p:cNvGrpSpPr/>
            <p:nvPr/>
          </p:nvGrpSpPr>
          <p:grpSpPr>
            <a:xfrm>
              <a:off x="2166117" y="3132649"/>
              <a:ext cx="1256599" cy="337495"/>
              <a:chOff x="1901952" y="5489087"/>
              <a:chExt cx="1256599" cy="337495"/>
            </a:xfrm>
          </p:grpSpPr>
          <p:grpSp>
            <p:nvGrpSpPr>
              <p:cNvPr id="14" name="Group 54"/>
              <p:cNvGrpSpPr/>
              <p:nvPr/>
            </p:nvGrpSpPr>
            <p:grpSpPr>
              <a:xfrm>
                <a:off x="1901952" y="5489087"/>
                <a:ext cx="1256599" cy="337495"/>
                <a:chOff x="778160" y="5327264"/>
                <a:chExt cx="1380243" cy="370703"/>
              </a:xfrm>
            </p:grpSpPr>
            <p:sp>
              <p:nvSpPr>
                <p:cNvPr id="101" name="Rectangle 100"/>
                <p:cNvSpPr/>
                <p:nvPr/>
              </p:nvSpPr>
              <p:spPr bwMode="auto">
                <a:xfrm>
                  <a:off x="1124358" y="5327264"/>
                  <a:ext cx="687846" cy="37070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1814480" y="5327264"/>
                  <a:ext cx="343923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778160" y="5327264"/>
                  <a:ext cx="343923" cy="370703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0" name="Oval 99"/>
              <p:cNvSpPr/>
              <p:nvPr/>
            </p:nvSpPr>
            <p:spPr bwMode="auto">
              <a:xfrm>
                <a:off x="2025987" y="5625642"/>
                <a:ext cx="83184" cy="73793"/>
              </a:xfrm>
              <a:prstGeom prst="ellipse">
                <a:avLst/>
              </a:prstGeom>
              <a:noFill/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 bwMode="auto">
            <a:xfrm>
              <a:off x="3226867" y="3275300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6" name="Shape 125"/>
            <p:cNvCxnSpPr/>
            <p:nvPr/>
          </p:nvCxnSpPr>
          <p:spPr bwMode="auto">
            <a:xfrm rot="16200000" flipH="1">
              <a:off x="2437208" y="2909273"/>
              <a:ext cx="427818" cy="232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pic>
        <p:nvPicPr>
          <p:cNvPr id="91" name="Picture 9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22575" y="2244844"/>
            <a:ext cx="3693205" cy="2189640"/>
          </a:xfrm>
          <a:prstGeom prst="rect">
            <a:avLst/>
          </a:prstGeom>
          <a:noFill/>
          <a:ln/>
          <a:effectLst/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2425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with handles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circular </a:t>
            </a:r>
            <a:r>
              <a:rPr lang="en-US" dirty="0" smtClean="0">
                <a:solidFill>
                  <a:schemeClr val="accent2"/>
                </a:solidFill>
              </a:rPr>
              <a:t>doubly linked lists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44493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with handles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circular </a:t>
            </a:r>
            <a:r>
              <a:rPr lang="en-US" dirty="0" smtClean="0">
                <a:solidFill>
                  <a:schemeClr val="accent2"/>
                </a:solidFill>
              </a:rPr>
              <a:t>doubly linked lists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63" y="1231805"/>
            <a:ext cx="376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34" name="Curved Connector 33"/>
          <p:cNvCxnSpPr>
            <a:stCxn id="11" idx="2"/>
          </p:cNvCxnSpPr>
          <p:nvPr/>
        </p:nvCxnSpPr>
        <p:spPr bwMode="auto">
          <a:xfrm rot="16200000" flipH="1">
            <a:off x="846014" y="1790759"/>
            <a:ext cx="519173" cy="44770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6640532" y="2061598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cxnSp>
        <p:nvCxnSpPr>
          <p:cNvPr id="69" name="Curved Connector 68"/>
          <p:cNvCxnSpPr>
            <a:stCxn id="109" idx="0"/>
          </p:cNvCxnSpPr>
          <p:nvPr/>
        </p:nvCxnSpPr>
        <p:spPr bwMode="auto">
          <a:xfrm rot="5400000" flipH="1" flipV="1">
            <a:off x="1998904" y="2078786"/>
            <a:ext cx="142651" cy="533474"/>
          </a:xfrm>
          <a:prstGeom prst="curvedConnector3">
            <a:avLst>
              <a:gd name="adj1" fmla="val 26025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urved Connector 68"/>
          <p:cNvCxnSpPr>
            <a:stCxn id="76" idx="4"/>
          </p:cNvCxnSpPr>
          <p:nvPr/>
        </p:nvCxnSpPr>
        <p:spPr bwMode="auto">
          <a:xfrm rot="5400000">
            <a:off x="2010041" y="2275696"/>
            <a:ext cx="127147" cy="544844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Curved Connector 68"/>
          <p:cNvCxnSpPr>
            <a:stCxn id="143" idx="0"/>
          </p:cNvCxnSpPr>
          <p:nvPr/>
        </p:nvCxnSpPr>
        <p:spPr bwMode="auto">
          <a:xfrm rot="16200000" flipH="1" flipV="1">
            <a:off x="4535684" y="-1426831"/>
            <a:ext cx="35241" cy="7704310"/>
          </a:xfrm>
          <a:prstGeom prst="curvedConnector4">
            <a:avLst>
              <a:gd name="adj1" fmla="val -1779981"/>
              <a:gd name="adj2" fmla="val 10296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3" name="Curved Connector 68"/>
          <p:cNvCxnSpPr/>
          <p:nvPr/>
        </p:nvCxnSpPr>
        <p:spPr bwMode="auto">
          <a:xfrm rot="5400000" flipH="1" flipV="1">
            <a:off x="4677554" y="-1411363"/>
            <a:ext cx="44914" cy="7725288"/>
          </a:xfrm>
          <a:prstGeom prst="curvedConnector4">
            <a:avLst>
              <a:gd name="adj1" fmla="val -1619400"/>
              <a:gd name="adj2" fmla="val 102959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" name="Group 61"/>
          <p:cNvGrpSpPr/>
          <p:nvPr/>
        </p:nvGrpSpPr>
        <p:grpSpPr>
          <a:xfrm>
            <a:off x="5138928" y="2161692"/>
            <a:ext cx="1256600" cy="476350"/>
            <a:chOff x="1901952" y="5376582"/>
            <a:chExt cx="1256600" cy="476350"/>
          </a:xfrm>
        </p:grpSpPr>
        <p:sp>
          <p:nvSpPr>
            <p:cNvPr id="51" name="Rectangle 50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3 </a:t>
              </a:r>
              <a:endParaRPr lang="he-IL" sz="2400" dirty="0"/>
            </a:p>
          </p:txBody>
        </p:sp>
        <p:grpSp>
          <p:nvGrpSpPr>
            <p:cNvPr id="4" name="Group 54"/>
            <p:cNvGrpSpPr/>
            <p:nvPr/>
          </p:nvGrpSpPr>
          <p:grpSpPr>
            <a:xfrm>
              <a:off x="1901952" y="5489087"/>
              <a:ext cx="1256600" cy="337495"/>
              <a:chOff x="778160" y="5327264"/>
              <a:chExt cx="1380243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8" name="Oval 15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3659668" y="2161692"/>
            <a:ext cx="1256600" cy="476350"/>
            <a:chOff x="1901952" y="5376582"/>
            <a:chExt cx="1256600" cy="476350"/>
          </a:xfrm>
        </p:grpSpPr>
        <p:sp>
          <p:nvSpPr>
            <p:cNvPr id="66" name="Rectangle 65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2 </a:t>
              </a:r>
              <a:endParaRPr lang="he-IL" sz="2400" dirty="0"/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621403" y="2161692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 </a:t>
            </a:r>
            <a:endParaRPr lang="he-IL" sz="2400" dirty="0"/>
          </a:p>
        </p:txBody>
      </p:sp>
      <p:grpSp>
        <p:nvGrpSpPr>
          <p:cNvPr id="8" name="Group 54"/>
          <p:cNvGrpSpPr/>
          <p:nvPr/>
        </p:nvGrpSpPr>
        <p:grpSpPr>
          <a:xfrm>
            <a:off x="2180409" y="2274197"/>
            <a:ext cx="1256599" cy="337495"/>
            <a:chOff x="778160" y="5327264"/>
            <a:chExt cx="1380243" cy="370703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2304444" y="2410752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1"/>
          <p:cNvGrpSpPr/>
          <p:nvPr/>
        </p:nvGrpSpPr>
        <p:grpSpPr>
          <a:xfrm>
            <a:off x="7306056" y="2147571"/>
            <a:ext cx="1256599" cy="461665"/>
            <a:chOff x="1901952" y="5376582"/>
            <a:chExt cx="1256599" cy="461665"/>
          </a:xfrm>
        </p:grpSpPr>
        <p:sp>
          <p:nvSpPr>
            <p:cNvPr id="83" name="Rectangle 82"/>
            <p:cNvSpPr/>
            <p:nvPr/>
          </p:nvSpPr>
          <p:spPr>
            <a:xfrm>
              <a:off x="2212848" y="5376582"/>
              <a:ext cx="804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i="1" baseline="-25000" dirty="0" smtClean="0">
                  <a:solidFill>
                    <a:schemeClr val="accent6"/>
                  </a:solidFill>
                </a:rPr>
                <a:t>n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-1 </a:t>
              </a:r>
              <a:endParaRPr lang="he-IL" sz="2400" dirty="0"/>
            </a:p>
          </p:txBody>
        </p:sp>
        <p:grpSp>
          <p:nvGrpSpPr>
            <p:cNvPr id="10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96"/>
          <p:cNvGrpSpPr/>
          <p:nvPr/>
        </p:nvGrpSpPr>
        <p:grpSpPr>
          <a:xfrm>
            <a:off x="701150" y="2274197"/>
            <a:ext cx="1256599" cy="337495"/>
            <a:chOff x="1901952" y="5489087"/>
            <a:chExt cx="1256599" cy="337495"/>
          </a:xfrm>
        </p:grpSpPr>
        <p:grpSp>
          <p:nvGrpSpPr>
            <p:cNvPr id="14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9" name="Oval 108"/>
          <p:cNvSpPr/>
          <p:nvPr/>
        </p:nvSpPr>
        <p:spPr bwMode="auto">
          <a:xfrm>
            <a:off x="1761900" y="2416848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1" name="Curved Connector 110"/>
          <p:cNvCxnSpPr>
            <a:stCxn id="112" idx="0"/>
          </p:cNvCxnSpPr>
          <p:nvPr/>
        </p:nvCxnSpPr>
        <p:spPr bwMode="auto">
          <a:xfrm rot="5400000" flipH="1" flipV="1">
            <a:off x="3488341" y="2076773"/>
            <a:ext cx="130459" cy="525309"/>
          </a:xfrm>
          <a:prstGeom prst="curvedConnector3">
            <a:avLst>
              <a:gd name="adj1" fmla="val 27522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3249324" y="2404656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4" name="Curved Connector 113"/>
          <p:cNvCxnSpPr>
            <a:stCxn id="115" idx="0"/>
          </p:cNvCxnSpPr>
          <p:nvPr/>
        </p:nvCxnSpPr>
        <p:spPr bwMode="auto">
          <a:xfrm rot="5400000" flipH="1" flipV="1">
            <a:off x="4964063" y="2079331"/>
            <a:ext cx="136555" cy="526289"/>
          </a:xfrm>
          <a:prstGeom prst="curvedConnector3">
            <a:avLst>
              <a:gd name="adj1" fmla="val 26740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5" name="Oval 114"/>
          <p:cNvSpPr/>
          <p:nvPr/>
        </p:nvSpPr>
        <p:spPr bwMode="auto">
          <a:xfrm>
            <a:off x="4727604" y="2410752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8" name="Curved Connector 68"/>
          <p:cNvCxnSpPr/>
          <p:nvPr/>
        </p:nvCxnSpPr>
        <p:spPr bwMode="auto">
          <a:xfrm rot="5400000">
            <a:off x="3498601" y="2255588"/>
            <a:ext cx="137954" cy="574254"/>
          </a:xfrm>
          <a:prstGeom prst="curvedConnector3">
            <a:avLst>
              <a:gd name="adj1" fmla="val 26570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1" name="Curved Connector 68"/>
          <p:cNvCxnSpPr/>
          <p:nvPr/>
        </p:nvCxnSpPr>
        <p:spPr bwMode="auto">
          <a:xfrm rot="5400000">
            <a:off x="4968560" y="2275696"/>
            <a:ext cx="127147" cy="544845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4" name="Curved Connector 123"/>
          <p:cNvCxnSpPr>
            <a:endCxn id="132" idx="2"/>
          </p:cNvCxnSpPr>
          <p:nvPr/>
        </p:nvCxnSpPr>
        <p:spPr bwMode="auto">
          <a:xfrm rot="5400000" flipH="1" flipV="1">
            <a:off x="6226261" y="2110127"/>
            <a:ext cx="340092" cy="301905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0" name="Curved Connector 68"/>
          <p:cNvCxnSpPr>
            <a:stCxn id="134" idx="2"/>
          </p:cNvCxnSpPr>
          <p:nvPr/>
        </p:nvCxnSpPr>
        <p:spPr bwMode="auto">
          <a:xfrm rot="10800000">
            <a:off x="6238972" y="2611693"/>
            <a:ext cx="277809" cy="27182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6547260" y="2054136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516780" y="2846616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8363868" y="2407704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8" name="Picture 7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33693" y="3557487"/>
            <a:ext cx="4072304" cy="1400188"/>
          </a:xfrm>
          <a:prstGeom prst="rect">
            <a:avLst/>
          </a:prstGeom>
          <a:noFill/>
          <a:ln/>
          <a:effectLst/>
        </p:spPr>
      </p:pic>
      <p:pic>
        <p:nvPicPr>
          <p:cNvPr id="84" name="Picture 8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33435" y="5191962"/>
            <a:ext cx="4072821" cy="1400366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726338" y="3684839"/>
            <a:ext cx="4073855" cy="1119661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726080" y="5319331"/>
            <a:ext cx="4074371" cy="11198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53824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with handles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circular </a:t>
            </a:r>
            <a:r>
              <a:rPr lang="en-US" dirty="0" smtClean="0">
                <a:solidFill>
                  <a:schemeClr val="accent2"/>
                </a:solidFill>
              </a:rPr>
              <a:t>doubly linked lists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63" y="1231805"/>
            <a:ext cx="376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34" name="Curved Connector 33"/>
          <p:cNvCxnSpPr>
            <a:stCxn id="11" idx="2"/>
          </p:cNvCxnSpPr>
          <p:nvPr/>
        </p:nvCxnSpPr>
        <p:spPr bwMode="auto">
          <a:xfrm rot="16200000" flipH="1">
            <a:off x="846014" y="1790759"/>
            <a:ext cx="519173" cy="44770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6640532" y="2061598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cxnSp>
        <p:nvCxnSpPr>
          <p:cNvPr id="69" name="Curved Connector 68"/>
          <p:cNvCxnSpPr>
            <a:stCxn id="109" idx="0"/>
          </p:cNvCxnSpPr>
          <p:nvPr/>
        </p:nvCxnSpPr>
        <p:spPr bwMode="auto">
          <a:xfrm rot="5400000" flipH="1" flipV="1">
            <a:off x="1998904" y="2078786"/>
            <a:ext cx="142651" cy="533474"/>
          </a:xfrm>
          <a:prstGeom prst="curvedConnector3">
            <a:avLst>
              <a:gd name="adj1" fmla="val 26025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urved Connector 68"/>
          <p:cNvCxnSpPr>
            <a:stCxn id="76" idx="4"/>
          </p:cNvCxnSpPr>
          <p:nvPr/>
        </p:nvCxnSpPr>
        <p:spPr bwMode="auto">
          <a:xfrm rot="5400000">
            <a:off x="2010041" y="2275696"/>
            <a:ext cx="127147" cy="544844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Curved Connector 68"/>
          <p:cNvCxnSpPr>
            <a:stCxn id="143" idx="0"/>
          </p:cNvCxnSpPr>
          <p:nvPr/>
        </p:nvCxnSpPr>
        <p:spPr bwMode="auto">
          <a:xfrm rot="16200000" flipH="1" flipV="1">
            <a:off x="4535684" y="-1426831"/>
            <a:ext cx="35241" cy="7704310"/>
          </a:xfrm>
          <a:prstGeom prst="curvedConnector4">
            <a:avLst>
              <a:gd name="adj1" fmla="val -1779981"/>
              <a:gd name="adj2" fmla="val 10296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3" name="Curved Connector 68"/>
          <p:cNvCxnSpPr/>
          <p:nvPr/>
        </p:nvCxnSpPr>
        <p:spPr bwMode="auto">
          <a:xfrm rot="5400000" flipH="1" flipV="1">
            <a:off x="4677554" y="-1411363"/>
            <a:ext cx="44914" cy="7725288"/>
          </a:xfrm>
          <a:prstGeom prst="curvedConnector4">
            <a:avLst>
              <a:gd name="adj1" fmla="val -1619400"/>
              <a:gd name="adj2" fmla="val 102959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61"/>
          <p:cNvGrpSpPr/>
          <p:nvPr/>
        </p:nvGrpSpPr>
        <p:grpSpPr>
          <a:xfrm>
            <a:off x="5138928" y="2161692"/>
            <a:ext cx="1256600" cy="476350"/>
            <a:chOff x="1901952" y="5376582"/>
            <a:chExt cx="1256600" cy="476350"/>
          </a:xfrm>
        </p:grpSpPr>
        <p:sp>
          <p:nvSpPr>
            <p:cNvPr id="51" name="Rectangle 50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3 </a:t>
              </a:r>
              <a:endParaRPr lang="he-IL" sz="2400" dirty="0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1901952" y="5489087"/>
              <a:ext cx="1256600" cy="337495"/>
              <a:chOff x="778160" y="5327264"/>
              <a:chExt cx="1380243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8" name="Oval 15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3659668" y="2161692"/>
            <a:ext cx="1256600" cy="476350"/>
            <a:chOff x="1901952" y="5376582"/>
            <a:chExt cx="1256600" cy="476350"/>
          </a:xfrm>
        </p:grpSpPr>
        <p:sp>
          <p:nvSpPr>
            <p:cNvPr id="66" name="Rectangle 65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2 </a:t>
              </a:r>
              <a:endParaRPr lang="he-IL" sz="2400" dirty="0"/>
            </a:p>
          </p:txBody>
        </p:sp>
        <p:grpSp>
          <p:nvGrpSpPr>
            <p:cNvPr id="5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621403" y="2161692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 </a:t>
            </a:r>
            <a:endParaRPr lang="he-IL" sz="2400" dirty="0"/>
          </a:p>
        </p:txBody>
      </p:sp>
      <p:grpSp>
        <p:nvGrpSpPr>
          <p:cNvPr id="6" name="Group 54"/>
          <p:cNvGrpSpPr/>
          <p:nvPr/>
        </p:nvGrpSpPr>
        <p:grpSpPr>
          <a:xfrm>
            <a:off x="2180409" y="2274197"/>
            <a:ext cx="1256599" cy="337495"/>
            <a:chOff x="778160" y="5327264"/>
            <a:chExt cx="1380243" cy="370703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2304444" y="2410752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81"/>
          <p:cNvGrpSpPr/>
          <p:nvPr/>
        </p:nvGrpSpPr>
        <p:grpSpPr>
          <a:xfrm>
            <a:off x="7306056" y="2147571"/>
            <a:ext cx="1256599" cy="461665"/>
            <a:chOff x="1901952" y="5376582"/>
            <a:chExt cx="1256599" cy="461665"/>
          </a:xfrm>
        </p:grpSpPr>
        <p:sp>
          <p:nvSpPr>
            <p:cNvPr id="83" name="Rectangle 82"/>
            <p:cNvSpPr/>
            <p:nvPr/>
          </p:nvSpPr>
          <p:spPr>
            <a:xfrm>
              <a:off x="2212848" y="5376582"/>
              <a:ext cx="804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i="1" baseline="-25000" dirty="0" smtClean="0">
                  <a:solidFill>
                    <a:schemeClr val="accent6"/>
                  </a:solidFill>
                </a:rPr>
                <a:t>n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-1 </a:t>
              </a:r>
              <a:endParaRPr lang="he-IL" sz="2400" dirty="0"/>
            </a:p>
          </p:txBody>
        </p:sp>
        <p:grpSp>
          <p:nvGrpSpPr>
            <p:cNvPr id="8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oup 96"/>
          <p:cNvGrpSpPr/>
          <p:nvPr/>
        </p:nvGrpSpPr>
        <p:grpSpPr>
          <a:xfrm>
            <a:off x="701150" y="2274197"/>
            <a:ext cx="1256599" cy="337495"/>
            <a:chOff x="1901952" y="5489087"/>
            <a:chExt cx="1256599" cy="337495"/>
          </a:xfrm>
        </p:grpSpPr>
        <p:grpSp>
          <p:nvGrpSpPr>
            <p:cNvPr id="10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9" name="Oval 108"/>
          <p:cNvSpPr/>
          <p:nvPr/>
        </p:nvSpPr>
        <p:spPr bwMode="auto">
          <a:xfrm>
            <a:off x="1761900" y="2416848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1" name="Curved Connector 110"/>
          <p:cNvCxnSpPr>
            <a:stCxn id="112" idx="0"/>
          </p:cNvCxnSpPr>
          <p:nvPr/>
        </p:nvCxnSpPr>
        <p:spPr bwMode="auto">
          <a:xfrm rot="5400000" flipH="1" flipV="1">
            <a:off x="3488341" y="2076773"/>
            <a:ext cx="130459" cy="525309"/>
          </a:xfrm>
          <a:prstGeom prst="curvedConnector3">
            <a:avLst>
              <a:gd name="adj1" fmla="val 27522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3249324" y="2404656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4" name="Curved Connector 113"/>
          <p:cNvCxnSpPr>
            <a:stCxn id="115" idx="0"/>
          </p:cNvCxnSpPr>
          <p:nvPr/>
        </p:nvCxnSpPr>
        <p:spPr bwMode="auto">
          <a:xfrm rot="5400000" flipH="1" flipV="1">
            <a:off x="4964063" y="2079331"/>
            <a:ext cx="136555" cy="526289"/>
          </a:xfrm>
          <a:prstGeom prst="curvedConnector3">
            <a:avLst>
              <a:gd name="adj1" fmla="val 26740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5" name="Oval 114"/>
          <p:cNvSpPr/>
          <p:nvPr/>
        </p:nvSpPr>
        <p:spPr bwMode="auto">
          <a:xfrm>
            <a:off x="4727604" y="2410752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8" name="Curved Connector 68"/>
          <p:cNvCxnSpPr/>
          <p:nvPr/>
        </p:nvCxnSpPr>
        <p:spPr bwMode="auto">
          <a:xfrm rot="5400000">
            <a:off x="3498601" y="2255588"/>
            <a:ext cx="137954" cy="574254"/>
          </a:xfrm>
          <a:prstGeom prst="curvedConnector3">
            <a:avLst>
              <a:gd name="adj1" fmla="val 26570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1" name="Curved Connector 68"/>
          <p:cNvCxnSpPr/>
          <p:nvPr/>
        </p:nvCxnSpPr>
        <p:spPr bwMode="auto">
          <a:xfrm rot="5400000">
            <a:off x="4968560" y="2275696"/>
            <a:ext cx="127147" cy="544845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4" name="Curved Connector 123"/>
          <p:cNvCxnSpPr>
            <a:endCxn id="132" idx="2"/>
          </p:cNvCxnSpPr>
          <p:nvPr/>
        </p:nvCxnSpPr>
        <p:spPr bwMode="auto">
          <a:xfrm rot="5400000" flipH="1" flipV="1">
            <a:off x="6226261" y="2110127"/>
            <a:ext cx="340092" cy="301905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0" name="Curved Connector 68"/>
          <p:cNvCxnSpPr>
            <a:stCxn id="134" idx="2"/>
          </p:cNvCxnSpPr>
          <p:nvPr/>
        </p:nvCxnSpPr>
        <p:spPr bwMode="auto">
          <a:xfrm rot="10800000">
            <a:off x="6238972" y="2611693"/>
            <a:ext cx="277809" cy="27182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6547260" y="2054136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516780" y="2846616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8363868" y="2407704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2" name="Picture 6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4133" y="3557487"/>
            <a:ext cx="3691421" cy="2749093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363186" y="3559059"/>
            <a:ext cx="4610170" cy="866413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375361" y="4607235"/>
            <a:ext cx="4610689" cy="866510"/>
          </a:xfrm>
          <a:prstGeom prst="rect">
            <a:avLst/>
          </a:prstGeom>
          <a:noFill/>
          <a:ln/>
          <a:effectLst/>
        </p:spPr>
      </p:pic>
      <p:sp>
        <p:nvSpPr>
          <p:cNvPr id="67" name="TextBox 66"/>
          <p:cNvSpPr txBox="1"/>
          <p:nvPr/>
        </p:nvSpPr>
        <p:spPr>
          <a:xfrm>
            <a:off x="5467747" y="5658060"/>
            <a:ext cx="1940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Implement Insert(</a:t>
            </a:r>
            <a:r>
              <a:rPr lang="en-US" i="1" dirty="0" err="1" smtClean="0"/>
              <a:t>L</a:t>
            </a:r>
            <a:r>
              <a:rPr lang="en-US" dirty="0" err="1" smtClean="0"/>
              <a:t>,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47134"/>
            <a:ext cx="9144000" cy="68593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Pitfalls of the new ADT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808" y="1035854"/>
            <a:ext cx="575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he-IL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urved Connector 33"/>
          <p:cNvCxnSpPr>
            <a:stCxn id="11" idx="2"/>
          </p:cNvCxnSpPr>
          <p:nvPr/>
        </p:nvCxnSpPr>
        <p:spPr bwMode="auto">
          <a:xfrm rot="16200000" flipH="1">
            <a:off x="849093" y="1644540"/>
            <a:ext cx="519171" cy="3482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6593877" y="1865647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cxnSp>
        <p:nvCxnSpPr>
          <p:cNvPr id="69" name="Curved Connector 68"/>
          <p:cNvCxnSpPr>
            <a:stCxn id="109" idx="0"/>
          </p:cNvCxnSpPr>
          <p:nvPr/>
        </p:nvCxnSpPr>
        <p:spPr bwMode="auto">
          <a:xfrm rot="5400000" flipH="1" flipV="1">
            <a:off x="1952249" y="1882835"/>
            <a:ext cx="142651" cy="533474"/>
          </a:xfrm>
          <a:prstGeom prst="curvedConnector3">
            <a:avLst>
              <a:gd name="adj1" fmla="val 26025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urved Connector 68"/>
          <p:cNvCxnSpPr>
            <a:stCxn id="76" idx="4"/>
          </p:cNvCxnSpPr>
          <p:nvPr/>
        </p:nvCxnSpPr>
        <p:spPr bwMode="auto">
          <a:xfrm rot="5400000">
            <a:off x="1963386" y="2079745"/>
            <a:ext cx="127147" cy="544844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Curved Connector 68"/>
          <p:cNvCxnSpPr>
            <a:stCxn id="143" idx="0"/>
          </p:cNvCxnSpPr>
          <p:nvPr/>
        </p:nvCxnSpPr>
        <p:spPr bwMode="auto">
          <a:xfrm rot="16200000" flipH="1" flipV="1">
            <a:off x="4489029" y="-1622782"/>
            <a:ext cx="35241" cy="7704310"/>
          </a:xfrm>
          <a:prstGeom prst="curvedConnector4">
            <a:avLst>
              <a:gd name="adj1" fmla="val -1779981"/>
              <a:gd name="adj2" fmla="val 10296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3" name="Curved Connector 68"/>
          <p:cNvCxnSpPr/>
          <p:nvPr/>
        </p:nvCxnSpPr>
        <p:spPr bwMode="auto">
          <a:xfrm rot="5400000" flipH="1" flipV="1">
            <a:off x="4630899" y="-1607314"/>
            <a:ext cx="44914" cy="7725288"/>
          </a:xfrm>
          <a:prstGeom prst="curvedConnector4">
            <a:avLst>
              <a:gd name="adj1" fmla="val -1619400"/>
              <a:gd name="adj2" fmla="val 102959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61"/>
          <p:cNvGrpSpPr/>
          <p:nvPr/>
        </p:nvGrpSpPr>
        <p:grpSpPr>
          <a:xfrm>
            <a:off x="5092273" y="1965741"/>
            <a:ext cx="1256600" cy="476350"/>
            <a:chOff x="1901952" y="5376582"/>
            <a:chExt cx="1256600" cy="476350"/>
          </a:xfrm>
        </p:grpSpPr>
        <p:sp>
          <p:nvSpPr>
            <p:cNvPr id="51" name="Rectangle 50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3 </a:t>
              </a:r>
              <a:endParaRPr lang="he-IL" sz="2400" dirty="0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1901952" y="5489087"/>
              <a:ext cx="1256600" cy="337495"/>
              <a:chOff x="778160" y="5327264"/>
              <a:chExt cx="1380243" cy="37070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8" name="Oval 15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3613013" y="1965741"/>
            <a:ext cx="1256600" cy="476350"/>
            <a:chOff x="1901952" y="5376582"/>
            <a:chExt cx="1256600" cy="476350"/>
          </a:xfrm>
        </p:grpSpPr>
        <p:sp>
          <p:nvSpPr>
            <p:cNvPr id="66" name="Rectangle 65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2 </a:t>
              </a:r>
              <a:endParaRPr lang="he-IL" sz="2400" dirty="0"/>
            </a:p>
          </p:txBody>
        </p:sp>
        <p:grpSp>
          <p:nvGrpSpPr>
            <p:cNvPr id="5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574748" y="1965741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 </a:t>
            </a:r>
            <a:endParaRPr lang="he-IL" sz="2400" dirty="0"/>
          </a:p>
        </p:txBody>
      </p:sp>
      <p:grpSp>
        <p:nvGrpSpPr>
          <p:cNvPr id="6" name="Group 54"/>
          <p:cNvGrpSpPr/>
          <p:nvPr/>
        </p:nvGrpSpPr>
        <p:grpSpPr>
          <a:xfrm>
            <a:off x="2133754" y="2078246"/>
            <a:ext cx="1256599" cy="337495"/>
            <a:chOff x="778160" y="5327264"/>
            <a:chExt cx="1380243" cy="370703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2257789" y="2214801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81"/>
          <p:cNvGrpSpPr/>
          <p:nvPr/>
        </p:nvGrpSpPr>
        <p:grpSpPr>
          <a:xfrm>
            <a:off x="7259401" y="1951620"/>
            <a:ext cx="1256599" cy="461665"/>
            <a:chOff x="1901952" y="5376582"/>
            <a:chExt cx="1256599" cy="461665"/>
          </a:xfrm>
        </p:grpSpPr>
        <p:sp>
          <p:nvSpPr>
            <p:cNvPr id="83" name="Rectangle 82"/>
            <p:cNvSpPr/>
            <p:nvPr/>
          </p:nvSpPr>
          <p:spPr>
            <a:xfrm>
              <a:off x="2212848" y="5376582"/>
              <a:ext cx="804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a</a:t>
              </a:r>
              <a:r>
                <a:rPr lang="en-US" sz="2400" i="1" baseline="-25000" dirty="0" smtClean="0">
                  <a:solidFill>
                    <a:schemeClr val="accent6"/>
                  </a:solidFill>
                </a:rPr>
                <a:t>n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-1 </a:t>
              </a:r>
              <a:endParaRPr lang="he-IL" sz="2400" dirty="0"/>
            </a:p>
          </p:txBody>
        </p:sp>
        <p:grpSp>
          <p:nvGrpSpPr>
            <p:cNvPr id="8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oup 96"/>
          <p:cNvGrpSpPr/>
          <p:nvPr/>
        </p:nvGrpSpPr>
        <p:grpSpPr>
          <a:xfrm>
            <a:off x="654495" y="2078246"/>
            <a:ext cx="1256599" cy="337495"/>
            <a:chOff x="1901952" y="5489087"/>
            <a:chExt cx="1256599" cy="337495"/>
          </a:xfrm>
        </p:grpSpPr>
        <p:grpSp>
          <p:nvGrpSpPr>
            <p:cNvPr id="10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9" name="Oval 108"/>
          <p:cNvSpPr/>
          <p:nvPr/>
        </p:nvSpPr>
        <p:spPr bwMode="auto">
          <a:xfrm>
            <a:off x="1715245" y="2220897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1" name="Curved Connector 110"/>
          <p:cNvCxnSpPr>
            <a:stCxn id="112" idx="0"/>
          </p:cNvCxnSpPr>
          <p:nvPr/>
        </p:nvCxnSpPr>
        <p:spPr bwMode="auto">
          <a:xfrm rot="5400000" flipH="1" flipV="1">
            <a:off x="3441686" y="1880822"/>
            <a:ext cx="130459" cy="525309"/>
          </a:xfrm>
          <a:prstGeom prst="curvedConnector3">
            <a:avLst>
              <a:gd name="adj1" fmla="val 27522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3202669" y="2208705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4" name="Curved Connector 113"/>
          <p:cNvCxnSpPr>
            <a:stCxn id="115" idx="0"/>
          </p:cNvCxnSpPr>
          <p:nvPr/>
        </p:nvCxnSpPr>
        <p:spPr bwMode="auto">
          <a:xfrm rot="5400000" flipH="1" flipV="1">
            <a:off x="4917408" y="1883380"/>
            <a:ext cx="136555" cy="526289"/>
          </a:xfrm>
          <a:prstGeom prst="curvedConnector3">
            <a:avLst>
              <a:gd name="adj1" fmla="val 26740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5" name="Oval 114"/>
          <p:cNvSpPr/>
          <p:nvPr/>
        </p:nvSpPr>
        <p:spPr bwMode="auto">
          <a:xfrm>
            <a:off x="4680949" y="2214801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8" name="Curved Connector 68"/>
          <p:cNvCxnSpPr/>
          <p:nvPr/>
        </p:nvCxnSpPr>
        <p:spPr bwMode="auto">
          <a:xfrm rot="5400000">
            <a:off x="3451946" y="2059637"/>
            <a:ext cx="137954" cy="574254"/>
          </a:xfrm>
          <a:prstGeom prst="curvedConnector3">
            <a:avLst>
              <a:gd name="adj1" fmla="val 26570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1" name="Curved Connector 68"/>
          <p:cNvCxnSpPr/>
          <p:nvPr/>
        </p:nvCxnSpPr>
        <p:spPr bwMode="auto">
          <a:xfrm rot="5400000">
            <a:off x="4921905" y="2079745"/>
            <a:ext cx="127147" cy="544845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4" name="Curved Connector 123"/>
          <p:cNvCxnSpPr>
            <a:endCxn id="132" idx="2"/>
          </p:cNvCxnSpPr>
          <p:nvPr/>
        </p:nvCxnSpPr>
        <p:spPr bwMode="auto">
          <a:xfrm rot="5400000" flipH="1" flipV="1">
            <a:off x="6179606" y="1914176"/>
            <a:ext cx="340092" cy="301905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0" name="Curved Connector 68"/>
          <p:cNvCxnSpPr>
            <a:stCxn id="134" idx="2"/>
          </p:cNvCxnSpPr>
          <p:nvPr/>
        </p:nvCxnSpPr>
        <p:spPr bwMode="auto">
          <a:xfrm rot="10800000">
            <a:off x="6192317" y="2415742"/>
            <a:ext cx="277809" cy="27182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2" name="Oval 131"/>
          <p:cNvSpPr/>
          <p:nvPr/>
        </p:nvSpPr>
        <p:spPr bwMode="auto">
          <a:xfrm>
            <a:off x="6500605" y="1858185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6470125" y="2650665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8317213" y="2211753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9912" y="2979806"/>
            <a:ext cx="575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he-IL" baseline="-25000" dirty="0">
              <a:solidFill>
                <a:srgbClr val="FF0000"/>
              </a:solidFill>
            </a:endParaRPr>
          </a:p>
        </p:txBody>
      </p:sp>
      <p:cxnSp>
        <p:nvCxnSpPr>
          <p:cNvPr id="86" name="Curved Connector 85"/>
          <p:cNvCxnSpPr>
            <a:stCxn id="85" idx="2"/>
          </p:cNvCxnSpPr>
          <p:nvPr/>
        </p:nvCxnSpPr>
        <p:spPr bwMode="auto">
          <a:xfrm rot="16200000" flipH="1">
            <a:off x="852197" y="3588492"/>
            <a:ext cx="519171" cy="3482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Rectangle 88"/>
          <p:cNvSpPr/>
          <p:nvPr/>
        </p:nvSpPr>
        <p:spPr>
          <a:xfrm>
            <a:off x="6596981" y="3809599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cxnSp>
        <p:nvCxnSpPr>
          <p:cNvPr id="91" name="Curved Connector 90"/>
          <p:cNvCxnSpPr>
            <a:stCxn id="149" idx="0"/>
          </p:cNvCxnSpPr>
          <p:nvPr/>
        </p:nvCxnSpPr>
        <p:spPr bwMode="auto">
          <a:xfrm rot="5400000" flipH="1" flipV="1">
            <a:off x="1955353" y="3826787"/>
            <a:ext cx="142651" cy="533474"/>
          </a:xfrm>
          <a:prstGeom prst="curvedConnector3">
            <a:avLst>
              <a:gd name="adj1" fmla="val 260251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7" name="Curved Connector 68"/>
          <p:cNvCxnSpPr>
            <a:stCxn id="133" idx="4"/>
          </p:cNvCxnSpPr>
          <p:nvPr/>
        </p:nvCxnSpPr>
        <p:spPr bwMode="auto">
          <a:xfrm rot="5400000">
            <a:off x="1966490" y="4023697"/>
            <a:ext cx="127147" cy="544844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8" name="Curved Connector 68"/>
          <p:cNvCxnSpPr>
            <a:stCxn id="161" idx="0"/>
          </p:cNvCxnSpPr>
          <p:nvPr/>
        </p:nvCxnSpPr>
        <p:spPr bwMode="auto">
          <a:xfrm rot="16200000" flipH="1" flipV="1">
            <a:off x="4492133" y="321170"/>
            <a:ext cx="35241" cy="7704310"/>
          </a:xfrm>
          <a:prstGeom prst="curvedConnector4">
            <a:avLst>
              <a:gd name="adj1" fmla="val -1779981"/>
              <a:gd name="adj2" fmla="val 10296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9" name="Curved Connector 68"/>
          <p:cNvCxnSpPr/>
          <p:nvPr/>
        </p:nvCxnSpPr>
        <p:spPr bwMode="auto">
          <a:xfrm rot="5400000" flipH="1" flipV="1">
            <a:off x="4634003" y="336638"/>
            <a:ext cx="44914" cy="7725288"/>
          </a:xfrm>
          <a:prstGeom prst="curvedConnector4">
            <a:avLst>
              <a:gd name="adj1" fmla="val -1619400"/>
              <a:gd name="adj2" fmla="val 102959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4" name="Group 61"/>
          <p:cNvGrpSpPr/>
          <p:nvPr/>
        </p:nvGrpSpPr>
        <p:grpSpPr>
          <a:xfrm>
            <a:off x="5095377" y="3909693"/>
            <a:ext cx="1256600" cy="476350"/>
            <a:chOff x="1901952" y="5376582"/>
            <a:chExt cx="1256600" cy="476350"/>
          </a:xfrm>
        </p:grpSpPr>
        <p:sp>
          <p:nvSpPr>
            <p:cNvPr id="105" name="Rectangle 104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b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3 </a:t>
              </a:r>
              <a:endParaRPr lang="he-IL" sz="2400" dirty="0"/>
            </a:p>
          </p:txBody>
        </p:sp>
        <p:grpSp>
          <p:nvGrpSpPr>
            <p:cNvPr id="106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7" name="Oval 106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6" name="Group 62"/>
          <p:cNvGrpSpPr/>
          <p:nvPr/>
        </p:nvGrpSpPr>
        <p:grpSpPr>
          <a:xfrm>
            <a:off x="3616117" y="3909693"/>
            <a:ext cx="1256600" cy="476350"/>
            <a:chOff x="1901952" y="5376582"/>
            <a:chExt cx="1256600" cy="476350"/>
          </a:xfrm>
        </p:grpSpPr>
        <p:sp>
          <p:nvSpPr>
            <p:cNvPr id="117" name="Rectangle 116"/>
            <p:cNvSpPr/>
            <p:nvPr/>
          </p:nvSpPr>
          <p:spPr>
            <a:xfrm>
              <a:off x="2342946" y="5376582"/>
              <a:ext cx="495030" cy="476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b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2 </a:t>
              </a:r>
              <a:endParaRPr lang="he-IL" sz="2400" dirty="0"/>
            </a:p>
          </p:txBody>
        </p:sp>
        <p:grpSp>
          <p:nvGrpSpPr>
            <p:cNvPr id="119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577852" y="3909693"/>
            <a:ext cx="495030" cy="4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 </a:t>
            </a:r>
            <a:endParaRPr lang="he-IL" sz="2400" dirty="0"/>
          </a:p>
        </p:txBody>
      </p:sp>
      <p:grpSp>
        <p:nvGrpSpPr>
          <p:cNvPr id="127" name="Group 54"/>
          <p:cNvGrpSpPr/>
          <p:nvPr/>
        </p:nvGrpSpPr>
        <p:grpSpPr>
          <a:xfrm>
            <a:off x="2136858" y="4022198"/>
            <a:ext cx="1256599" cy="337495"/>
            <a:chOff x="778160" y="5327264"/>
            <a:chExt cx="1380243" cy="370703"/>
          </a:xfrm>
        </p:grpSpPr>
        <p:sp>
          <p:nvSpPr>
            <p:cNvPr id="128" name="Rectangle 127"/>
            <p:cNvSpPr/>
            <p:nvPr/>
          </p:nvSpPr>
          <p:spPr bwMode="auto">
            <a:xfrm>
              <a:off x="1124358" y="5327264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181448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778160" y="5327264"/>
              <a:ext cx="343923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3" name="Oval 132"/>
          <p:cNvSpPr/>
          <p:nvPr/>
        </p:nvSpPr>
        <p:spPr bwMode="auto">
          <a:xfrm>
            <a:off x="2260893" y="4158753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5" name="Group 81"/>
          <p:cNvGrpSpPr/>
          <p:nvPr/>
        </p:nvGrpSpPr>
        <p:grpSpPr>
          <a:xfrm>
            <a:off x="7262505" y="3895572"/>
            <a:ext cx="1256599" cy="461665"/>
            <a:chOff x="1901952" y="5376582"/>
            <a:chExt cx="1256599" cy="461665"/>
          </a:xfrm>
        </p:grpSpPr>
        <p:sp>
          <p:nvSpPr>
            <p:cNvPr id="136" name="Rectangle 135"/>
            <p:cNvSpPr/>
            <p:nvPr/>
          </p:nvSpPr>
          <p:spPr>
            <a:xfrm>
              <a:off x="2212848" y="5376582"/>
              <a:ext cx="804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accent6"/>
                  </a:solidFill>
                </a:rPr>
                <a:t>b</a:t>
              </a:r>
              <a:r>
                <a:rPr lang="en-US" sz="2400" i="1" baseline="-25000" dirty="0" smtClean="0">
                  <a:solidFill>
                    <a:schemeClr val="accent6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accent6"/>
                  </a:solidFill>
                </a:rPr>
                <a:t>-1 </a:t>
              </a:r>
              <a:endParaRPr lang="he-IL" sz="2400" dirty="0"/>
            </a:p>
          </p:txBody>
        </p:sp>
        <p:grpSp>
          <p:nvGrpSpPr>
            <p:cNvPr id="137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8" name="Oval 137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2" name="Group 96"/>
          <p:cNvGrpSpPr/>
          <p:nvPr/>
        </p:nvGrpSpPr>
        <p:grpSpPr>
          <a:xfrm>
            <a:off x="657599" y="4022198"/>
            <a:ext cx="1256599" cy="337495"/>
            <a:chOff x="1901952" y="5489087"/>
            <a:chExt cx="1256599" cy="337495"/>
          </a:xfrm>
        </p:grpSpPr>
        <p:grpSp>
          <p:nvGrpSpPr>
            <p:cNvPr id="144" name="Group 54"/>
            <p:cNvGrpSpPr/>
            <p:nvPr/>
          </p:nvGrpSpPr>
          <p:grpSpPr>
            <a:xfrm>
              <a:off x="1901952" y="5489087"/>
              <a:ext cx="1256599" cy="337495"/>
              <a:chOff x="778160" y="5327264"/>
              <a:chExt cx="1380243" cy="370703"/>
            </a:xfrm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124358" y="5327264"/>
                <a:ext cx="687846" cy="37070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181448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778160" y="5327264"/>
                <a:ext cx="343923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5" name="Oval 144"/>
            <p:cNvSpPr/>
            <p:nvPr/>
          </p:nvSpPr>
          <p:spPr bwMode="auto">
            <a:xfrm>
              <a:off x="2025987" y="5625642"/>
              <a:ext cx="83184" cy="73793"/>
            </a:xfrm>
            <a:prstGeom prst="ellipse">
              <a:avLst/>
            </a:prstGeom>
            <a:noFill/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9" name="Oval 148"/>
          <p:cNvSpPr/>
          <p:nvPr/>
        </p:nvSpPr>
        <p:spPr bwMode="auto">
          <a:xfrm>
            <a:off x="1718349" y="4164849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0" name="Curved Connector 149"/>
          <p:cNvCxnSpPr>
            <a:stCxn id="151" idx="0"/>
          </p:cNvCxnSpPr>
          <p:nvPr/>
        </p:nvCxnSpPr>
        <p:spPr bwMode="auto">
          <a:xfrm rot="5400000" flipH="1" flipV="1">
            <a:off x="3444790" y="3824774"/>
            <a:ext cx="130459" cy="525309"/>
          </a:xfrm>
          <a:prstGeom prst="curvedConnector3">
            <a:avLst>
              <a:gd name="adj1" fmla="val 27522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1" name="Oval 150"/>
          <p:cNvSpPr/>
          <p:nvPr/>
        </p:nvSpPr>
        <p:spPr bwMode="auto">
          <a:xfrm>
            <a:off x="3205773" y="4152657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2" name="Curved Connector 151"/>
          <p:cNvCxnSpPr>
            <a:stCxn id="153" idx="0"/>
          </p:cNvCxnSpPr>
          <p:nvPr/>
        </p:nvCxnSpPr>
        <p:spPr bwMode="auto">
          <a:xfrm rot="5400000" flipH="1" flipV="1">
            <a:off x="4920512" y="3827332"/>
            <a:ext cx="136555" cy="526289"/>
          </a:xfrm>
          <a:prstGeom prst="curvedConnector3">
            <a:avLst>
              <a:gd name="adj1" fmla="val 267405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3" name="Oval 152"/>
          <p:cNvSpPr/>
          <p:nvPr/>
        </p:nvSpPr>
        <p:spPr bwMode="auto">
          <a:xfrm>
            <a:off x="4684053" y="4158753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Curved Connector 68"/>
          <p:cNvCxnSpPr/>
          <p:nvPr/>
        </p:nvCxnSpPr>
        <p:spPr bwMode="auto">
          <a:xfrm rot="5400000">
            <a:off x="3455050" y="4003589"/>
            <a:ext cx="137954" cy="574254"/>
          </a:xfrm>
          <a:prstGeom prst="curvedConnector3">
            <a:avLst>
              <a:gd name="adj1" fmla="val 265707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5" name="Curved Connector 68"/>
          <p:cNvCxnSpPr/>
          <p:nvPr/>
        </p:nvCxnSpPr>
        <p:spPr bwMode="auto">
          <a:xfrm rot="5400000">
            <a:off x="4925009" y="4023697"/>
            <a:ext cx="127147" cy="544845"/>
          </a:xfrm>
          <a:prstGeom prst="curvedConnector3">
            <a:avLst>
              <a:gd name="adj1" fmla="val 27979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6" name="Curved Connector 123"/>
          <p:cNvCxnSpPr>
            <a:endCxn id="159" idx="2"/>
          </p:cNvCxnSpPr>
          <p:nvPr/>
        </p:nvCxnSpPr>
        <p:spPr bwMode="auto">
          <a:xfrm rot="5400000" flipH="1" flipV="1">
            <a:off x="6182710" y="3858128"/>
            <a:ext cx="340092" cy="301905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7" name="Curved Connector 68"/>
          <p:cNvCxnSpPr>
            <a:stCxn id="160" idx="2"/>
          </p:cNvCxnSpPr>
          <p:nvPr/>
        </p:nvCxnSpPr>
        <p:spPr bwMode="auto">
          <a:xfrm rot="10800000">
            <a:off x="6195421" y="4359694"/>
            <a:ext cx="277809" cy="271821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9" name="Oval 158"/>
          <p:cNvSpPr/>
          <p:nvPr/>
        </p:nvSpPr>
        <p:spPr bwMode="auto">
          <a:xfrm>
            <a:off x="6503709" y="3802137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6473229" y="4594617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8320317" y="4155705"/>
            <a:ext cx="83184" cy="73793"/>
          </a:xfrm>
          <a:prstGeom prst="ellipse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29716" y="962670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</a:t>
            </a:r>
            <a:endParaRPr lang="he-IL" i="1" dirty="0">
              <a:solidFill>
                <a:srgbClr val="FF0000"/>
              </a:solidFill>
            </a:endParaRPr>
          </a:p>
        </p:txBody>
      </p:sp>
      <p:cxnSp>
        <p:nvCxnSpPr>
          <p:cNvPr id="163" name="Curved Connector 33"/>
          <p:cNvCxnSpPr>
            <a:stCxn id="162" idx="2"/>
          </p:cNvCxnSpPr>
          <p:nvPr/>
        </p:nvCxnSpPr>
        <p:spPr bwMode="auto">
          <a:xfrm rot="5400000">
            <a:off x="2466175" y="1781769"/>
            <a:ext cx="592356" cy="5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7" name="Curved Connector 33"/>
          <p:cNvCxnSpPr/>
          <p:nvPr/>
        </p:nvCxnSpPr>
        <p:spPr bwMode="auto">
          <a:xfrm rot="5400000">
            <a:off x="2469279" y="3716390"/>
            <a:ext cx="592356" cy="5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2523489" y="2934615"/>
            <a:ext cx="465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B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119564" y="5313410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Insert-After(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endParaRPr lang="he-IL" dirty="0"/>
          </a:p>
        </p:txBody>
      </p:sp>
      <p:cxnSp>
        <p:nvCxnSpPr>
          <p:cNvPr id="170" name="Curved Connector 128"/>
          <p:cNvCxnSpPr>
            <a:stCxn id="151" idx="0"/>
          </p:cNvCxnSpPr>
          <p:nvPr/>
        </p:nvCxnSpPr>
        <p:spPr bwMode="auto">
          <a:xfrm rot="5400000" flipH="1" flipV="1">
            <a:off x="2875880" y="2787226"/>
            <a:ext cx="1736916" cy="99394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3" name="Curved Connector 128"/>
          <p:cNvCxnSpPr>
            <a:stCxn id="133" idx="0"/>
          </p:cNvCxnSpPr>
          <p:nvPr/>
        </p:nvCxnSpPr>
        <p:spPr bwMode="auto">
          <a:xfrm rot="5400000" flipH="1" flipV="1">
            <a:off x="1660763" y="3057463"/>
            <a:ext cx="1743012" cy="459568"/>
          </a:xfrm>
          <a:prstGeom prst="curvedConnector3">
            <a:avLst>
              <a:gd name="adj1" fmla="val 66595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6" name="Curved Connector 128"/>
          <p:cNvCxnSpPr>
            <a:stCxn id="112" idx="3"/>
          </p:cNvCxnSpPr>
          <p:nvPr/>
        </p:nvCxnSpPr>
        <p:spPr bwMode="auto">
          <a:xfrm rot="5400000">
            <a:off x="2020157" y="2817451"/>
            <a:ext cx="1740454" cy="64893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3" name="Curved Connector 128"/>
          <p:cNvCxnSpPr/>
          <p:nvPr/>
        </p:nvCxnSpPr>
        <p:spPr bwMode="auto">
          <a:xfrm rot="5400000">
            <a:off x="2511083" y="2715178"/>
            <a:ext cx="1734358" cy="85957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6" name="Rectangle 185"/>
          <p:cNvSpPr/>
          <p:nvPr/>
        </p:nvSpPr>
        <p:spPr>
          <a:xfrm>
            <a:off x="4528360" y="5307192"/>
            <a:ext cx="3672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not a valid list now</a:t>
            </a:r>
            <a:endParaRPr lang="he-IL" dirty="0"/>
          </a:p>
        </p:txBody>
      </p:sp>
      <p:sp>
        <p:nvSpPr>
          <p:cNvPr id="187" name="Rectangle 186"/>
          <p:cNvSpPr/>
          <p:nvPr/>
        </p:nvSpPr>
        <p:spPr>
          <a:xfrm>
            <a:off x="1281295" y="5885705"/>
            <a:ext cx="6854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Should call </a:t>
            </a:r>
            <a:r>
              <a:rPr lang="en-US" dirty="0" smtClean="0">
                <a:solidFill>
                  <a:schemeClr val="accent6"/>
                </a:solidFill>
              </a:rPr>
              <a:t>Delete(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) </a:t>
            </a:r>
            <a:r>
              <a:rPr lang="en-US" dirty="0" smtClean="0"/>
              <a:t>before</a:t>
            </a:r>
            <a:r>
              <a:rPr lang="en-US" dirty="0" smtClean="0">
                <a:solidFill>
                  <a:schemeClr val="accent6"/>
                </a:solidFill>
              </a:rPr>
              <a:t> Insert-After(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endParaRPr lang="he-IL" dirty="0" smtClean="0"/>
          </a:p>
        </p:txBody>
      </p:sp>
      <p:sp>
        <p:nvSpPr>
          <p:cNvPr id="164" name="Right Arrow 163"/>
          <p:cNvSpPr/>
          <p:nvPr/>
        </p:nvSpPr>
        <p:spPr bwMode="auto">
          <a:xfrm>
            <a:off x="3974842" y="5467735"/>
            <a:ext cx="354563" cy="223935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86" grpId="0"/>
      <p:bldP spid="187" grpId="0"/>
      <p:bldP spid="1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4093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(circular) arrays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with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resizing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18250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255320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292391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1497557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12521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248372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285766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7942548" y="2215273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M−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186623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283294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248684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2357967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1759167"/>
            <a:ext cx="679622" cy="42334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839556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1824" y="317483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40" name="Right Brace 39"/>
          <p:cNvSpPr/>
          <p:nvPr/>
        </p:nvSpPr>
        <p:spPr bwMode="auto">
          <a:xfrm rot="16200000" flipV="1">
            <a:off x="5340104" y="99282"/>
            <a:ext cx="523221" cy="3443337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4896" y="1283476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-11542" y="3815110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do we do when the array is full? </a:t>
            </a:r>
            <a:endParaRPr lang="he-IL" dirty="0"/>
          </a:p>
        </p:txBody>
      </p:sp>
      <p:sp>
        <p:nvSpPr>
          <p:cNvPr id="37" name="TextBox 36"/>
          <p:cNvSpPr txBox="1"/>
          <p:nvPr/>
        </p:nvSpPr>
        <p:spPr>
          <a:xfrm>
            <a:off x="-11542" y="4372389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cannot </a:t>
            </a:r>
            <a:r>
              <a:rPr lang="en-US" dirty="0" smtClean="0">
                <a:solidFill>
                  <a:srgbClr val="FFC000"/>
                </a:solidFill>
              </a:rPr>
              <a:t>extend</a:t>
            </a:r>
            <a:r>
              <a:rPr lang="en-US" dirty="0" smtClean="0"/>
              <a:t> the array.</a:t>
            </a:r>
            <a:endParaRPr lang="he-IL" dirty="0"/>
          </a:p>
        </p:txBody>
      </p:sp>
      <p:sp>
        <p:nvSpPr>
          <p:cNvPr id="50" name="TextBox 49"/>
          <p:cNvSpPr txBox="1"/>
          <p:nvPr/>
        </p:nvSpPr>
        <p:spPr>
          <a:xfrm>
            <a:off x="-5446" y="492966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Allocate a larger array and </a:t>
            </a:r>
            <a:r>
              <a:rPr lang="en-US" dirty="0" smtClean="0">
                <a:solidFill>
                  <a:srgbClr val="FF0000"/>
                </a:solidFill>
              </a:rPr>
              <a:t>copy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486947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should be the size of the new array?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0"/>
            <a:ext cx="77724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33CC33"/>
                </a:solidFill>
              </a:rPr>
              <a:t>Lists (Sequences)</a:t>
            </a:r>
            <a:endParaRPr lang="en-US" sz="4800" dirty="0"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90923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Insert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chemeClr val="accent6"/>
                </a:solidFill>
              </a:rPr>
              <a:t>b</a:t>
            </a:r>
            <a:r>
              <a:rPr lang="en-US" sz="3600" dirty="0" smtClean="0"/>
              <a:t> at position </a:t>
            </a:r>
            <a:r>
              <a:rPr lang="en-US" sz="3600" i="1" dirty="0" err="1" smtClean="0">
                <a:solidFill>
                  <a:schemeClr val="accent6"/>
                </a:solidFill>
              </a:rPr>
              <a:t>i</a:t>
            </a:r>
            <a:r>
              <a:rPr lang="en-US" sz="3600" i="1" dirty="0" smtClean="0">
                <a:solidFill>
                  <a:schemeClr val="accent6"/>
                </a:solidFill>
              </a:rPr>
              <a:t> </a:t>
            </a:r>
            <a:r>
              <a:rPr lang="en-US" sz="3600" dirty="0" smtClean="0"/>
              <a:t>:</a:t>
            </a:r>
            <a:endParaRPr lang="he-IL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55020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Delete </a:t>
            </a:r>
            <a:r>
              <a:rPr lang="en-US" sz="3600" dirty="0" smtClean="0"/>
              <a:t>the item at position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chemeClr val="accent6"/>
                </a:solidFill>
              </a:rPr>
              <a:t>i</a:t>
            </a:r>
            <a:r>
              <a:rPr lang="en-US" sz="3600" dirty="0" smtClean="0"/>
              <a:t>:</a:t>
            </a:r>
            <a:endParaRPr lang="he-IL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60" y="2014598"/>
            <a:ext cx="9144000" cy="1220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[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0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1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3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 </a:t>
            </a:r>
            <a:r>
              <a:rPr lang="en-US" sz="4400" i="1" dirty="0" err="1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+1</a:t>
            </a:r>
            <a:r>
              <a:rPr lang="en-US" sz="4400" dirty="0" smtClean="0">
                <a:solidFill>
                  <a:schemeClr val="accent6"/>
                </a:solidFill>
              </a:rPr>
              <a:t> …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-2 </a:t>
            </a:r>
            <a:r>
              <a:rPr lang="en-US" sz="4400" i="1" dirty="0" smtClean="0">
                <a:solidFill>
                  <a:schemeClr val="accent6"/>
                </a:solidFill>
              </a:rPr>
              <a:t>a</a:t>
            </a:r>
            <a:r>
              <a:rPr lang="en-US" sz="4400" i="1" baseline="-25000" dirty="0" smtClean="0">
                <a:solidFill>
                  <a:schemeClr val="accent6"/>
                </a:solidFill>
              </a:rPr>
              <a:t>n</a:t>
            </a:r>
            <a:r>
              <a:rPr lang="en-US" sz="4400" baseline="-25000" dirty="0" smtClean="0">
                <a:solidFill>
                  <a:schemeClr val="accent6"/>
                </a:solidFill>
              </a:rPr>
              <a:t>-1</a:t>
            </a:r>
            <a:r>
              <a:rPr lang="en-US" sz="4400" dirty="0" smtClean="0">
                <a:solidFill>
                  <a:schemeClr val="accent6"/>
                </a:solidFill>
              </a:rPr>
              <a:t> ]</a:t>
            </a:r>
            <a:endParaRPr lang="he-IL" sz="4400" baseline="30000" dirty="0" smtClean="0">
              <a:solidFill>
                <a:schemeClr val="accent6"/>
              </a:solidFill>
            </a:endParaRPr>
          </a:p>
          <a:p>
            <a:endParaRPr lang="he-IL" sz="4400" baseline="30000" dirty="0">
              <a:solidFill>
                <a:schemeClr val="accent6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352802" y="1907013"/>
            <a:ext cx="2187419" cy="1021940"/>
            <a:chOff x="3254187" y="3128714"/>
            <a:chExt cx="2187419" cy="1021940"/>
          </a:xfrm>
        </p:grpSpPr>
        <p:sp>
          <p:nvSpPr>
            <p:cNvPr id="16" name="Arc 15"/>
            <p:cNvSpPr/>
            <p:nvPr/>
          </p:nvSpPr>
          <p:spPr bwMode="auto">
            <a:xfrm>
              <a:off x="3254187" y="3137684"/>
              <a:ext cx="1093694" cy="1012970"/>
            </a:xfrm>
            <a:prstGeom prst="arc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 flipH="1">
              <a:off x="4347912" y="3128714"/>
              <a:ext cx="1093694" cy="1012970"/>
            </a:xfrm>
            <a:prstGeom prst="arc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52046" y="1494592"/>
            <a:ext cx="7978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/>
                </a:solidFill>
              </a:rPr>
              <a:t>b</a:t>
            </a:r>
            <a:endParaRPr lang="he-IL" sz="3600" i="1" dirty="0">
              <a:solidFill>
                <a:schemeClr val="accent6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4370113" y="2084832"/>
            <a:ext cx="573739" cy="767375"/>
            <a:chOff x="4468907" y="5451466"/>
            <a:chExt cx="573739" cy="1021049"/>
          </a:xfrm>
        </p:grpSpPr>
        <p:cxnSp>
          <p:nvCxnSpPr>
            <p:cNvPr id="22" name="Straight Connector 21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096" y="4419116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Retrieve </a:t>
            </a:r>
            <a:r>
              <a:rPr lang="en-US" sz="3600" dirty="0" smtClean="0"/>
              <a:t>the item at position </a:t>
            </a:r>
            <a:r>
              <a:rPr lang="en-US" sz="3600" i="1" dirty="0" err="1" smtClean="0">
                <a:solidFill>
                  <a:schemeClr val="accent6"/>
                </a:solidFill>
              </a:rPr>
              <a:t>i</a:t>
            </a:r>
            <a:r>
              <a:rPr lang="en-US" sz="3600" dirty="0" smtClean="0"/>
              <a:t>: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9" grpId="0"/>
      <p:bldP spid="19" grpId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4093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(circular) arrays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with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resizing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18250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255320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292391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1497557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12521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248372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285766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7942548" y="2215273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M−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186623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283294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248684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2357967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1759167"/>
            <a:ext cx="679622" cy="42334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839556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1824" y="317483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40" name="Right Brace 39"/>
          <p:cNvSpPr/>
          <p:nvPr/>
        </p:nvSpPr>
        <p:spPr bwMode="auto">
          <a:xfrm rot="16200000" flipV="1">
            <a:off x="5340104" y="99282"/>
            <a:ext cx="523221" cy="3443337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4896" y="1283476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898237"/>
            <a:ext cx="91439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If we start with an empty array and increase its length by 1, </a:t>
            </a:r>
            <a:br>
              <a:rPr lang="en-US" sz="2400" dirty="0" smtClean="0"/>
            </a:br>
            <a:r>
              <a:rPr lang="en-US" sz="2400" dirty="0" smtClean="0"/>
              <a:t>then the time to do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 Insert-Last is about:</a:t>
            </a:r>
            <a:endParaRPr lang="he-IL" sz="2400" dirty="0">
              <a:solidFill>
                <a:srgbClr val="FF0000"/>
              </a:solidFill>
            </a:endParaRPr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598386" y="5118072"/>
            <a:ext cx="6128398" cy="80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38997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(circular) arrays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doubling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1820280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When the array is full, </a:t>
            </a:r>
            <a:r>
              <a:rPr lang="en-US" dirty="0" smtClean="0">
                <a:solidFill>
                  <a:srgbClr val="FF0000"/>
                </a:solidFill>
              </a:rPr>
              <a:t>double</a:t>
            </a:r>
            <a:r>
              <a:rPr lang="en-US" dirty="0" smtClean="0"/>
              <a:t> its size and copy</a:t>
            </a:r>
            <a:endParaRPr lang="he-IL" dirty="0"/>
          </a:p>
        </p:txBody>
      </p:sp>
      <p:sp>
        <p:nvSpPr>
          <p:cNvPr id="37" name="TextBox 36"/>
          <p:cNvSpPr txBox="1"/>
          <p:nvPr/>
        </p:nvSpPr>
        <p:spPr>
          <a:xfrm>
            <a:off x="1" y="226528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is the cost of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Insert-Last</a:t>
            </a:r>
            <a:r>
              <a:rPr lang="en-US" dirty="0" smtClean="0"/>
              <a:t> operations? </a:t>
            </a:r>
            <a:endParaRPr lang="he-IL" dirty="0"/>
          </a:p>
        </p:txBody>
      </p:sp>
      <p:sp>
        <p:nvSpPr>
          <p:cNvPr id="50" name="TextBox 49"/>
          <p:cNvSpPr txBox="1"/>
          <p:nvPr/>
        </p:nvSpPr>
        <p:spPr>
          <a:xfrm>
            <a:off x="6097" y="2746872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Assume, for simplicity that </a:t>
            </a:r>
            <a:r>
              <a:rPr lang="en-US" i="1" dirty="0" smtClean="0"/>
              <a:t>n</a:t>
            </a:r>
            <a:r>
              <a:rPr lang="en-US" dirty="0" smtClean="0"/>
              <a:t>=2</a:t>
            </a:r>
            <a:r>
              <a:rPr lang="en-US" i="1" baseline="30000" dirty="0" smtClean="0"/>
              <a:t>k</a:t>
            </a:r>
            <a:endParaRPr lang="he-IL" i="1" dirty="0">
              <a:solidFill>
                <a:srgbClr val="FF0000"/>
              </a:solidFill>
            </a:endParaRPr>
          </a:p>
        </p:txBody>
      </p:sp>
      <p:pic>
        <p:nvPicPr>
          <p:cNvPr id="56" name="Picture 5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4514" y="3464049"/>
            <a:ext cx="7593800" cy="483088"/>
          </a:xfrm>
          <a:prstGeom prst="rect">
            <a:avLst/>
          </a:prstGeom>
          <a:noFill/>
          <a:ln/>
          <a:effectLst/>
        </p:spPr>
      </p:pic>
      <p:sp>
        <p:nvSpPr>
          <p:cNvPr id="48" name="Right Brace 47"/>
          <p:cNvSpPr/>
          <p:nvPr/>
        </p:nvSpPr>
        <p:spPr bwMode="auto">
          <a:xfrm rot="5400000">
            <a:off x="1573537" y="2982432"/>
            <a:ext cx="440366" cy="224643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ight Brace 48"/>
          <p:cNvSpPr/>
          <p:nvPr/>
        </p:nvSpPr>
        <p:spPr bwMode="auto">
          <a:xfrm rot="5400000">
            <a:off x="4146049" y="2936712"/>
            <a:ext cx="440366" cy="231348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3272" y="4480560"/>
            <a:ext cx="1536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cost of insertion</a:t>
            </a:r>
            <a:endParaRPr lang="he-IL" dirty="0"/>
          </a:p>
        </p:txBody>
      </p:sp>
      <p:sp>
        <p:nvSpPr>
          <p:cNvPr id="55" name="TextBox 54"/>
          <p:cNvSpPr txBox="1"/>
          <p:nvPr/>
        </p:nvSpPr>
        <p:spPr>
          <a:xfrm>
            <a:off x="3608832" y="4440936"/>
            <a:ext cx="1536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cost of copying</a:t>
            </a:r>
            <a:endParaRPr lang="he-IL" dirty="0"/>
          </a:p>
        </p:txBody>
      </p:sp>
      <p:sp>
        <p:nvSpPr>
          <p:cNvPr id="57" name="TextBox 56"/>
          <p:cNvSpPr txBox="1"/>
          <p:nvPr/>
        </p:nvSpPr>
        <p:spPr>
          <a:xfrm>
            <a:off x="1" y="563332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average/</a:t>
            </a:r>
            <a:r>
              <a:rPr lang="en-US" dirty="0" smtClean="0">
                <a:solidFill>
                  <a:srgbClr val="FF0000"/>
                </a:solidFill>
              </a:rPr>
              <a:t>amortized</a:t>
            </a:r>
            <a:r>
              <a:rPr lang="en-US" dirty="0" smtClean="0"/>
              <a:t> cost of each operation is O(1)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50" grpId="0"/>
      <p:bldP spid="48" grpId="0" animBg="1"/>
      <p:bldP spid="49" grpId="0" animBg="1"/>
      <p:bldP spid="53" grpId="0"/>
      <p:bldP spid="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38997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Worst-case bounds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1317360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Suppose that a data structure supports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different types of operations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T</a:t>
            </a:r>
            <a:r>
              <a:rPr lang="en-US" i="1" baseline="-25000" dirty="0" err="1" smtClean="0"/>
              <a:t>k</a:t>
            </a:r>
            <a:endParaRPr lang="he-IL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97" y="2490840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Let worst(T</a:t>
            </a:r>
            <a:r>
              <a:rPr lang="en-US" i="1" baseline="-25000" dirty="0" smtClean="0"/>
              <a:t>i</a:t>
            </a:r>
            <a:r>
              <a:rPr lang="en-US" dirty="0" smtClean="0"/>
              <a:t>), the </a:t>
            </a:r>
            <a:r>
              <a:rPr lang="en-US" dirty="0" smtClean="0">
                <a:solidFill>
                  <a:srgbClr val="FF0000"/>
                </a:solidFill>
              </a:rPr>
              <a:t>maximal</a:t>
            </a:r>
            <a:r>
              <a:rPr lang="en-US" dirty="0" smtClean="0"/>
              <a:t> time that a </a:t>
            </a:r>
            <a:r>
              <a:rPr lang="en-US" dirty="0" smtClean="0">
                <a:solidFill>
                  <a:schemeClr val="accent2"/>
                </a:solidFill>
              </a:rPr>
              <a:t>single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operation of type T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may take.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9" y="3603360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Let op</a:t>
            </a:r>
            <a:r>
              <a:rPr lang="en-US" baseline="-25000" dirty="0" smtClean="0"/>
              <a:t>1</a:t>
            </a:r>
            <a:r>
              <a:rPr lang="en-US" dirty="0" smtClean="0"/>
              <a:t>, op</a:t>
            </a:r>
            <a:r>
              <a:rPr lang="en-US" baseline="-25000" dirty="0" smtClean="0"/>
              <a:t>2</a:t>
            </a:r>
            <a:r>
              <a:rPr lang="en-US" dirty="0" smtClean="0"/>
              <a:t>,… </a:t>
            </a:r>
            <a:r>
              <a:rPr lang="en-US" dirty="0" err="1" smtClean="0"/>
              <a:t>op</a:t>
            </a:r>
            <a:r>
              <a:rPr lang="en-US" baseline="-25000" dirty="0" err="1" smtClean="0"/>
              <a:t>n</a:t>
            </a:r>
            <a:r>
              <a:rPr lang="en-US" dirty="0" smtClean="0"/>
              <a:t> be a sequence of operations </a:t>
            </a:r>
            <a:br>
              <a:rPr lang="en-US" dirty="0" smtClean="0"/>
            </a:br>
            <a:r>
              <a:rPr lang="en-US" dirty="0" smtClean="0"/>
              <a:t>that includes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operations of type T</a:t>
            </a:r>
            <a:r>
              <a:rPr lang="en-US" i="1" baseline="-25000" dirty="0" smtClean="0"/>
              <a:t>i</a:t>
            </a:r>
            <a:r>
              <a:rPr lang="en-US" i="1" dirty="0" smtClean="0"/>
              <a:t>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8145" y="4858168"/>
            <a:ext cx="8832319" cy="353911"/>
          </a:xfrm>
          <a:prstGeom prst="rect">
            <a:avLst/>
          </a:prstGeom>
          <a:noFill/>
          <a:ln/>
          <a:effectLst/>
        </p:spPr>
      </p:pic>
      <p:sp>
        <p:nvSpPr>
          <p:cNvPr id="17" name="TextBox 16"/>
          <p:cNvSpPr txBox="1"/>
          <p:nvPr/>
        </p:nvSpPr>
        <p:spPr>
          <a:xfrm>
            <a:off x="1" y="5298702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Sometimes, this bound is very loose.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37910" y="5860380"/>
            <a:ext cx="4028404" cy="3539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07676" y="6287679"/>
            <a:ext cx="4154811" cy="3212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12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38997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Amortized bounds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38696"/>
            <a:ext cx="914399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say that </a:t>
            </a:r>
            <a:r>
              <a:rPr lang="en-US" dirty="0" err="1" smtClean="0"/>
              <a:t>amort</a:t>
            </a:r>
            <a:r>
              <a:rPr lang="en-US" dirty="0" smtClean="0"/>
              <a:t>(T</a:t>
            </a:r>
            <a:r>
              <a:rPr lang="en-US" i="1" baseline="-25000" dirty="0" smtClean="0"/>
              <a:t>i</a:t>
            </a:r>
            <a:r>
              <a:rPr lang="en-US" dirty="0" smtClean="0"/>
              <a:t>) is an </a:t>
            </a:r>
            <a:r>
              <a:rPr lang="en-US" dirty="0" smtClean="0">
                <a:solidFill>
                  <a:srgbClr val="FF0000"/>
                </a:solidFill>
              </a:rPr>
              <a:t>amortized </a:t>
            </a:r>
            <a:r>
              <a:rPr lang="en-US" dirty="0" smtClean="0"/>
              <a:t>bound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the cost of operation of type T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for every valid sequence of operations </a:t>
            </a:r>
            <a:br>
              <a:rPr lang="en-US" dirty="0" smtClean="0"/>
            </a:br>
            <a:r>
              <a:rPr lang="en-US" dirty="0" smtClean="0"/>
              <a:t> op</a:t>
            </a:r>
            <a:r>
              <a:rPr lang="en-US" baseline="-25000" dirty="0" smtClean="0"/>
              <a:t>1</a:t>
            </a:r>
            <a:r>
              <a:rPr lang="en-US" dirty="0" smtClean="0"/>
              <a:t>, op</a:t>
            </a:r>
            <a:r>
              <a:rPr lang="en-US" baseline="-25000" dirty="0" smtClean="0"/>
              <a:t>2</a:t>
            </a:r>
            <a:r>
              <a:rPr lang="en-US" dirty="0" smtClean="0"/>
              <a:t>,… </a:t>
            </a:r>
            <a:r>
              <a:rPr lang="en-US" dirty="0" err="1" smtClean="0"/>
              <a:t>op</a:t>
            </a:r>
            <a:r>
              <a:rPr lang="en-US" baseline="-25000" dirty="0" err="1" smtClean="0"/>
              <a:t>n</a:t>
            </a:r>
            <a:r>
              <a:rPr lang="en-US" dirty="0" smtClean="0"/>
              <a:t> be sequence of operations </a:t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operations of type T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we have</a:t>
            </a:r>
            <a:endParaRPr lang="he-IL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315" y="3358552"/>
            <a:ext cx="8959977" cy="35391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503765" y="4028569"/>
            <a:ext cx="4028404" cy="35391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3608" y="5098958"/>
            <a:ext cx="7636098" cy="321242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81845" y="4568608"/>
            <a:ext cx="4061285" cy="353911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0" y="558760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Note: Amortized bounds are bounds, they are not unique</a:t>
            </a:r>
            <a:endParaRPr lang="he-I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6345-ED94-40A6-9B8C-0F501178A775}" type="slidenum">
              <a:rPr lang="he-IL"/>
              <a:pPr/>
              <a:t>5</a:t>
            </a:fld>
            <a:endParaRPr lang="da-DK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348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Abstract Data Type (ADT)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Lists (Sequences)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95723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List() </a:t>
            </a:r>
            <a:r>
              <a:rPr lang="en-US" sz="2400" dirty="0" smtClean="0"/>
              <a:t>– Create an empty list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Length(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Return the length of list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0" y="2999798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Insert(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Insert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as the </a:t>
            </a:r>
            <a:r>
              <a:rPr lang="en-US" sz="2400" i="1" dirty="0" err="1" smtClean="0">
                <a:solidFill>
                  <a:srgbClr val="FF0000"/>
                </a:solidFill>
              </a:rPr>
              <a:t>i-</a:t>
            </a:r>
            <a:r>
              <a:rPr lang="en-US" sz="2400" dirty="0" err="1" smtClean="0"/>
              <a:t>th</a:t>
            </a:r>
            <a:r>
              <a:rPr lang="en-US" sz="2400" dirty="0" smtClean="0"/>
              <a:t> item of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Retrieve(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Return the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/>
              <a:t>-th</a:t>
            </a:r>
            <a:r>
              <a:rPr lang="en-US" sz="2400" dirty="0" smtClean="0"/>
              <a:t> item of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Delete(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r>
              <a:rPr lang="en-US" sz="2400" dirty="0" smtClean="0"/>
              <a:t>– Delete and return the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/>
              <a:t>-th</a:t>
            </a:r>
            <a:r>
              <a:rPr lang="en-US" sz="2400" dirty="0" smtClean="0"/>
              <a:t> item of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endParaRPr lang="he-IL" sz="24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5" y="4371438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6"/>
                </a:solidFill>
              </a:rPr>
              <a:t> Search(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2400" dirty="0" smtClean="0"/>
              <a:t> – Return the position of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in 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rgbClr val="FF0000"/>
                </a:solidFill>
              </a:rPr>
              <a:t>−1 </a:t>
            </a:r>
            <a:r>
              <a:rPr lang="en-US" sz="2400" dirty="0" smtClean="0"/>
              <a:t>)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088546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Interesting special cases:</a:t>
            </a:r>
          </a:p>
          <a:p>
            <a:pPr algn="ctr"/>
            <a:r>
              <a:rPr lang="en-US" sz="8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Insert-First(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Retrieve-First(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Delete-First(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Insert-Last(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Retrieve-Last(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Delete-Last(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CC33"/>
                </a:solidFill>
              </a:rPr>
              <a:t>Abstract Data Types (ADT)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Stacks, Queues, </a:t>
            </a:r>
            <a:r>
              <a:rPr lang="en-US" dirty="0" err="1" smtClean="0">
                <a:solidFill>
                  <a:schemeClr val="accent6"/>
                </a:solidFill>
              </a:rPr>
              <a:t>Dequeues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51618"/>
            <a:ext cx="9144000" cy="22775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smtClean="0">
                <a:solidFill>
                  <a:srgbClr val="C00000"/>
                </a:solidFill>
              </a:rPr>
              <a:t>Stacks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– </a:t>
            </a:r>
            <a:r>
              <a:rPr lang="en-US" sz="2400" dirty="0" smtClean="0"/>
              <a:t>Implement only:</a:t>
            </a:r>
            <a:br>
              <a:rPr lang="en-US" sz="2400" dirty="0" smtClean="0"/>
            </a:br>
            <a:r>
              <a:rPr lang="en-US" sz="600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 Insert-Last(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Retrieve-Last(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Delete-Last(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Also known as: Push(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Top(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Pop(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r>
              <a:rPr lang="en-US" sz="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dirty="0" smtClean="0"/>
              <a:t>Last In First Out (</a:t>
            </a:r>
            <a:r>
              <a:rPr lang="en-US" dirty="0" smtClean="0">
                <a:solidFill>
                  <a:srgbClr val="FF0000"/>
                </a:solidFill>
              </a:rPr>
              <a:t>LIFO</a:t>
            </a:r>
            <a:r>
              <a:rPr lang="en-US" dirty="0" smtClean="0"/>
              <a:t>)</a:t>
            </a:r>
            <a:endParaRPr lang="he-IL" dirty="0" smtClean="0"/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5" y="3470649"/>
            <a:ext cx="9144000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smtClean="0">
                <a:solidFill>
                  <a:srgbClr val="C00000"/>
                </a:solidFill>
              </a:rPr>
              <a:t>Queues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– </a:t>
            </a:r>
            <a:r>
              <a:rPr lang="en-US" sz="2400" dirty="0" smtClean="0"/>
              <a:t>Implement only:</a:t>
            </a:r>
            <a:br>
              <a:rPr lang="en-US" sz="2400" dirty="0" smtClean="0"/>
            </a:br>
            <a:r>
              <a:rPr lang="en-US" sz="400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 Insert-Last(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Retrieve-First(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Delete-First(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dirty="0" smtClean="0"/>
              <a:t>First In First Out (</a:t>
            </a:r>
            <a:r>
              <a:rPr lang="en-US" dirty="0" smtClean="0">
                <a:solidFill>
                  <a:srgbClr val="FF0000"/>
                </a:solidFill>
              </a:rPr>
              <a:t>FIFO</a:t>
            </a:r>
            <a:r>
              <a:rPr lang="en-US" dirty="0" smtClean="0"/>
              <a:t>)</a:t>
            </a:r>
            <a:endParaRPr lang="he-IL" dirty="0" smtClean="0"/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endParaRPr lang="he-IL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55" y="4989571"/>
            <a:ext cx="9144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err="1" smtClean="0">
                <a:solidFill>
                  <a:srgbClr val="C00000"/>
                </a:solidFill>
              </a:rPr>
              <a:t>Deques</a:t>
            </a:r>
            <a:r>
              <a:rPr lang="en-US" sz="2400" dirty="0" smtClean="0">
                <a:solidFill>
                  <a:srgbClr val="FF0000"/>
                </a:solidFill>
              </a:rPr>
              <a:t>  (double ended queues) </a:t>
            </a:r>
            <a:r>
              <a:rPr lang="en-US" sz="2400" dirty="0" smtClean="0">
                <a:solidFill>
                  <a:schemeClr val="accent6"/>
                </a:solidFill>
              </a:rPr>
              <a:t>– </a:t>
            </a:r>
            <a:r>
              <a:rPr lang="en-US" sz="2400" dirty="0" smtClean="0"/>
              <a:t>Implement only:</a:t>
            </a:r>
            <a:br>
              <a:rPr lang="en-US" sz="2400" dirty="0" smtClean="0"/>
            </a:br>
            <a:r>
              <a:rPr lang="en-US" sz="400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 Insert-First(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Retrieve-First(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Delete-First(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Insert-Last(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err="1" smtClean="0">
                <a:solidFill>
                  <a:schemeClr val="accent6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), Retrieve-Last(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), Delete-Last(</a:t>
            </a:r>
            <a:r>
              <a:rPr lang="en-US" sz="2400" i="1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) 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4093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arrays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84404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321474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358545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2135845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78675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314526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351920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8975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84404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84404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84404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84404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84404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84404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8975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8975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5928553" y="2888388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n−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848163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349448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314838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3019507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2397455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1501096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53013" y="413726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40" name="Right Brace 39"/>
          <p:cNvSpPr/>
          <p:nvPr/>
        </p:nvSpPr>
        <p:spPr bwMode="auto">
          <a:xfrm rot="16200000" flipV="1">
            <a:off x="5000110" y="1077563"/>
            <a:ext cx="523221" cy="2763350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0954" y="167440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42" name="Rectangle 41"/>
          <p:cNvSpPr/>
          <p:nvPr/>
        </p:nvSpPr>
        <p:spPr>
          <a:xfrm>
            <a:off x="6722038" y="3011834"/>
            <a:ext cx="48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*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43" name="Rectangle 42"/>
          <p:cNvSpPr/>
          <p:nvPr/>
        </p:nvSpPr>
        <p:spPr>
          <a:xfrm>
            <a:off x="7409883" y="3011834"/>
            <a:ext cx="48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*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44" name="Rectangle 43"/>
          <p:cNvSpPr/>
          <p:nvPr/>
        </p:nvSpPr>
        <p:spPr>
          <a:xfrm>
            <a:off x="8093634" y="3011834"/>
            <a:ext cx="48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*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1" y="1207632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need to know the maximal length </a:t>
            </a:r>
            <a:r>
              <a:rPr lang="en-US" i="1" dirty="0" smtClean="0">
                <a:solidFill>
                  <a:schemeClr val="accent6"/>
                </a:solidFill>
              </a:rPr>
              <a:t>M</a:t>
            </a:r>
            <a:r>
              <a:rPr lang="en-US" dirty="0" smtClean="0"/>
              <a:t> in advance.</a:t>
            </a:r>
            <a:endParaRPr lang="he-IL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4736768"/>
            <a:ext cx="72781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Retrieve(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(of any element) takes O(1) time</a:t>
            </a:r>
            <a:endParaRPr lang="he-IL" dirty="0"/>
          </a:p>
        </p:txBody>
      </p:sp>
      <p:sp>
        <p:nvSpPr>
          <p:cNvPr id="47" name="TextBox 46"/>
          <p:cNvSpPr txBox="1"/>
          <p:nvPr/>
        </p:nvSpPr>
        <p:spPr>
          <a:xfrm>
            <a:off x="8955" y="523516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Insert-Last(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Delete-Last(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take O(1) time</a:t>
            </a:r>
            <a:endParaRPr lang="he-IL" dirty="0"/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2039112" y="5848206"/>
            <a:ext cx="4909309" cy="689754"/>
          </a:xfrm>
          <a:prstGeom prst="wedgeRoundRectCallout">
            <a:avLst>
              <a:gd name="adj1" fmla="val -49047"/>
              <a:gd name="adj2" fmla="val 20330"/>
              <a:gd name="adj3" fmla="val 16667"/>
            </a:avLst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Stack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operations in O(1) time</a:t>
            </a: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4093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arrays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84404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321474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358545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2135845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78675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314526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351920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8975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84404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84404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84404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84404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84404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84404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8975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89753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5928553" y="2888388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n−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848163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349448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314838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3019507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2397455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1501096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53013" y="413726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40" name="Right Brace 39"/>
          <p:cNvSpPr/>
          <p:nvPr/>
        </p:nvSpPr>
        <p:spPr bwMode="auto">
          <a:xfrm rot="16200000" flipV="1">
            <a:off x="5004775" y="1072897"/>
            <a:ext cx="523221" cy="2772681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50954" y="167440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42" name="Rectangle 41"/>
          <p:cNvSpPr/>
          <p:nvPr/>
        </p:nvSpPr>
        <p:spPr>
          <a:xfrm>
            <a:off x="6722038" y="3011834"/>
            <a:ext cx="48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*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43" name="Rectangle 42"/>
          <p:cNvSpPr/>
          <p:nvPr/>
        </p:nvSpPr>
        <p:spPr>
          <a:xfrm>
            <a:off x="7409883" y="3011834"/>
            <a:ext cx="48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*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44" name="Rectangle 43"/>
          <p:cNvSpPr/>
          <p:nvPr/>
        </p:nvSpPr>
        <p:spPr>
          <a:xfrm>
            <a:off x="8093634" y="3011834"/>
            <a:ext cx="481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*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1" y="1207632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need to know the maximal length </a:t>
            </a:r>
            <a:r>
              <a:rPr lang="en-US" i="1" dirty="0" smtClean="0">
                <a:solidFill>
                  <a:schemeClr val="accent6"/>
                </a:solidFill>
              </a:rPr>
              <a:t>M</a:t>
            </a:r>
            <a:r>
              <a:rPr lang="en-US" dirty="0" smtClean="0"/>
              <a:t> in advance.</a:t>
            </a:r>
            <a:endParaRPr lang="he-IL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4736768"/>
            <a:ext cx="72781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Retrieve(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(of any element) takes O(1) time</a:t>
            </a:r>
            <a:endParaRPr lang="he-IL" dirty="0"/>
          </a:p>
        </p:txBody>
      </p:sp>
      <p:sp>
        <p:nvSpPr>
          <p:cNvPr id="47" name="TextBox 46"/>
          <p:cNvSpPr txBox="1"/>
          <p:nvPr/>
        </p:nvSpPr>
        <p:spPr>
          <a:xfrm>
            <a:off x="8955" y="523516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Insert-Last(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Delete-Last(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take O(1) time</a:t>
            </a:r>
            <a:endParaRPr lang="he-IL" dirty="0"/>
          </a:p>
        </p:txBody>
      </p:sp>
      <p:sp>
        <p:nvSpPr>
          <p:cNvPr id="48" name="TextBox 47"/>
          <p:cNvSpPr txBox="1"/>
          <p:nvPr/>
        </p:nvSpPr>
        <p:spPr>
          <a:xfrm>
            <a:off x="1087389" y="5869487"/>
            <a:ext cx="72781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Insert(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Delete(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take O(</a:t>
            </a:r>
            <a:r>
              <a:rPr lang="en-US" i="1" dirty="0" smtClean="0"/>
              <a:t>n</a:t>
            </a:r>
            <a:r>
              <a:rPr lang="en-US" dirty="0" smtClean="0"/>
              <a:t>−</a:t>
            </a:r>
            <a:r>
              <a:rPr lang="en-US" i="1" dirty="0" smtClean="0"/>
              <a:t>i</a:t>
            </a:r>
            <a:r>
              <a:rPr lang="en-US" dirty="0" smtClean="0"/>
              <a:t>+1) time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0002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arrays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06387" y="1923408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606387" y="2294110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5041" y="1215206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4268" y="186611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1911" y="2224630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6027" y="2598563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68" name="Rectangle 67"/>
          <p:cNvSpPr/>
          <p:nvPr/>
        </p:nvSpPr>
        <p:spPr>
          <a:xfrm>
            <a:off x="1870012" y="2619004"/>
            <a:ext cx="840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</a:t>
            </a:r>
            <a:endParaRPr lang="he-IL" sz="2400" dirty="0"/>
          </a:p>
        </p:txBody>
      </p:sp>
      <p:sp>
        <p:nvSpPr>
          <p:cNvPr id="69" name="Rectangle 68"/>
          <p:cNvSpPr/>
          <p:nvPr/>
        </p:nvSpPr>
        <p:spPr>
          <a:xfrm>
            <a:off x="1878232" y="2227742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70" name="Curved Connector 69"/>
          <p:cNvCxnSpPr>
            <a:endCxn id="107" idx="1"/>
          </p:cNvCxnSpPr>
          <p:nvPr/>
        </p:nvCxnSpPr>
        <p:spPr bwMode="auto">
          <a:xfrm>
            <a:off x="2273639" y="2098868"/>
            <a:ext cx="1606410" cy="189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1" name="Curved Connector 33"/>
          <p:cNvCxnSpPr>
            <a:stCxn id="53" idx="3"/>
            <a:endCxn id="50" idx="0"/>
          </p:cNvCxnSpPr>
          <p:nvPr/>
        </p:nvCxnSpPr>
        <p:spPr bwMode="auto">
          <a:xfrm>
            <a:off x="1606387" y="1476816"/>
            <a:ext cx="679622" cy="44659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2" name="Right Brace 71"/>
          <p:cNvSpPr/>
          <p:nvPr/>
        </p:nvSpPr>
        <p:spPr bwMode="auto">
          <a:xfrm rot="5400000">
            <a:off x="6063249" y="501434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62157" y="3061069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75" name="Rectangle 74"/>
          <p:cNvSpPr/>
          <p:nvPr/>
        </p:nvSpPr>
        <p:spPr>
          <a:xfrm>
            <a:off x="6585715" y="1521300"/>
            <a:ext cx="455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n</a:t>
            </a:r>
            <a:endParaRPr lang="he-IL" sz="2000" dirty="0"/>
          </a:p>
        </p:txBody>
      </p:sp>
      <p:sp>
        <p:nvSpPr>
          <p:cNvPr id="107" name="Rectangle 106"/>
          <p:cNvSpPr/>
          <p:nvPr/>
        </p:nvSpPr>
        <p:spPr bwMode="auto">
          <a:xfrm>
            <a:off x="3880049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230161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67853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917965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261888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612000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949692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299804" y="1951091"/>
            <a:ext cx="343923" cy="675155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643602" y="1951091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993714" y="1951091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7337637" y="1951091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687749" y="1951091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25441" y="1951091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375553" y="1951091"/>
            <a:ext cx="343923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55952" y="4671976"/>
            <a:ext cx="4984389" cy="1423456"/>
          </a:xfrm>
          <a:prstGeom prst="rect">
            <a:avLst/>
          </a:prstGeom>
          <a:noFill/>
          <a:ln/>
          <a:effectLst/>
        </p:spPr>
      </p:pic>
      <p:sp>
        <p:nvSpPr>
          <p:cNvPr id="39" name="Rectangle 38"/>
          <p:cNvSpPr/>
          <p:nvPr/>
        </p:nvSpPr>
        <p:spPr>
          <a:xfrm>
            <a:off x="6007608" y="1536964"/>
            <a:ext cx="8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n−</a:t>
            </a:r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0" name="Rectangle 39"/>
          <p:cNvSpPr/>
          <p:nvPr/>
        </p:nvSpPr>
        <p:spPr>
          <a:xfrm>
            <a:off x="3913632" y="1533916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0</a:t>
            </a:r>
            <a:endParaRPr lang="he-IL" sz="2000" dirty="0"/>
          </a:p>
        </p:txBody>
      </p:sp>
      <p:sp>
        <p:nvSpPr>
          <p:cNvPr id="41" name="Rectangle 40"/>
          <p:cNvSpPr/>
          <p:nvPr/>
        </p:nvSpPr>
        <p:spPr>
          <a:xfrm>
            <a:off x="4267200" y="1530868"/>
            <a:ext cx="271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1</a:t>
            </a:r>
            <a:endParaRPr lang="he-IL" sz="2000" dirty="0"/>
          </a:p>
        </p:txBody>
      </p:sp>
      <p:sp>
        <p:nvSpPr>
          <p:cNvPr id="42" name="Rectangle 41"/>
          <p:cNvSpPr/>
          <p:nvPr/>
        </p:nvSpPr>
        <p:spPr>
          <a:xfrm>
            <a:off x="1894396" y="2670849"/>
            <a:ext cx="840231" cy="2377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n+</a:t>
            </a:r>
            <a:r>
              <a:rPr lang="en-US" sz="2400" dirty="0" smtClean="0">
                <a:solidFill>
                  <a:schemeClr val="accent6"/>
                </a:solidFill>
              </a:rPr>
              <a:t>1</a:t>
            </a:r>
            <a:endParaRPr lang="he-IL" sz="24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1606387" y="2664812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0411" y="4861378"/>
            <a:ext cx="25348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Delete-Last</a:t>
            </a:r>
            <a:r>
              <a:rPr lang="en-US" dirty="0" smtClean="0"/>
              <a:t> very similar</a:t>
            </a:r>
            <a:endParaRPr lang="he-IL" dirty="0"/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69455" y="3342801"/>
            <a:ext cx="4984389" cy="11442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2" grpId="0" animBg="1"/>
      <p:bldP spid="3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begin{document}&#10;&#10;\parbox{2.7in}{&#10;\begin{function}[H]&#10;\dontprintsemicolon&#10;\SetKw{ERROR}{error}&#10;\SetKw{DOWNTO}{downto}&#10;\BlankLine&#10;\lIf{$L.length=L.maxlen$}{\ERROR} \;&#10;% \BlankLine&#10;$L.array[L.length] \gets b$ \;&#10;% \BlankLine&#10;$L.length \gets L.length+1$ \;&#10;\caption{Insert-Last($L,b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341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1.8in}{&#10;\begin{function}[H]&#10;\dontprintsemicolon&#10;\SetKw{ERROR}{error}&#10;\SetKw{DOWNTO}{downto}&#10;\BlankLine&#10;$B.next \gets A.next$ \;&#10;$A.next \gets B$ &#10;\caption{Insert-After($A,B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94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DOWNTO}{downto}&#10;\BlankLine&#10;$A.next \gets A.next.next$ &#10;\caption{Delete-After($A,B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DOWNTO}{downto}&#10;\BlankLine&#10;$L_1.last.next \gets L_2.first$ \;&#10;$L_1.last \gets L_2.last$ \;&#10;$L_1.length \gets L_1.length+L_2.length$&#10;\caption{Concat($L_1,L_2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301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0in}{&#10;\begin{function}[H]&#10;\dontprintsemicolon&#10;\SetKw{ERROR}{error}&#10;\SetKw{DOWNTO}{downto}&#10;\BlankLine&#10;$A.prev.next \gets A.next$ \;&#10;$A.next.prev \gets A.prev$ \;&#10;\caption{Delete($A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00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0in}{&#10;\begin{function}[H]&#10;\dontprintsemicolon&#10;\SetKw{ERROR}{error}&#10;\SetKw{DOWNTO}{downto}&#10;\BlankLine&#10;$B.prev \gets A$ \;&#10;$B.next \gets A.next$ \;&#10;\BlankLine&#10;$A.next \gets B$ \;&#10;$B.next.prev \gets B$&#10;\caption{Insert-After($A,B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94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0in}{&#10;\begin{function}[H]&#10;\dontprintsemicolon&#10;\SetKw{ERROR}{error}&#10;\SetKw{DOWNTO}{downto}&#10;\BlankLine&#10;$L \gets ListNode()$ \;&#10;\BlankLine&#10;$L.item \gets null$ \;&#10;$L.prev \gets L$ \;&#10;$L.next \gets L$ \;&#10;\BlankLine&#10;\Return{$L$}&#10;\caption{List($L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88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2in}{&#10;\begin{function}[H]&#10;\dontprintsemicolon&#10;\SetKw{ERROR}{error}&#10;\SetKw{DOWNTO}{downto}&#10;\BlankLine&#10;$B\gets \ListNode(b)$ \;&#10;$\mbox{\tt Insert-After}(L,B)$ \;&#10;\Return{$B$}&#10;\caption{Insert-First($L,b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67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2in}{&#10;\begin{function}[H]&#10;\dontprintsemicolon&#10;\SetKw{ERROR}{error}&#10;\SetKw{DOWNTO}{downto}&#10;\BlankLine&#10;$B\gets \ListNode(b)$ \;&#10;$\mbox{\tt Insert-After}(L.prev,B)$ \;&#10;\Return{$B$}&#10;\caption{Insert-Last($L,b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78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2in}{&#10;\begin{function}[H]&#10;\dontprintsemicolon&#10;\SetKw{ERROR}{error}&#10;\SetKw{DOWNTO}{downto}&#10;\BlankLine&#10;\lIf{$L.next=L$}{\ERROR}&#10;$\mbox{\tt Delete}(L.next)$ \;&#10;\caption{Delete-First($L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22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2in}{&#10;\begin{function}[H]&#10;\dontprintsemicolon&#10;\SetKw{ERROR}{error}&#10;\SetKw{DOWNTO}{downto}&#10;\BlankLine&#10;\lIf{$L.next=L$}{\ERROR}&#10;$\mbox{\tt Delete}(L.prev)$ \;&#10;\caption{Delete-Last($L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20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begin{document}&#10;&#10;\parbox{2.7in}{&#10;\begin{function}[H]&#10;\dontprintsemicolon&#10;\SetKw{ERROR}{error}&#10;\SetKw{OR}{or}&#10;\BlankLine&#10;\lIf{$i&lt;0$ \OR\ $i\ge L.length$}{\ERROR} \;&#10;\Return{$L.array[i]$}&#10;\caption{Retriev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55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in}{&#10;\begin{function}[H]&#10;\dontprintsemicolon&#10;\SetKw{ERROR}{error}&#10;\SetKw{TO}{to}&#10;\BlankLine&#10;\lIf{$i&lt;0$}{\ERROR} \;&#10;\BlankLine&#10;$A\gets L$ \;&#10;\For{$i\gets 0$ \TO\ $i$}&#10;{&#10;   $A\gets A.next$ \;&#10;   \lIf{$A=L$}{\ERROR}&#10;}&#10;\BlankLine&#10;\Return{$A$}&#10;\caption{Retrieve-Nod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382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OR}{or}&#10;\SetKw{TO}{to}&#10;\BlankLine&#10;\Return{\mbox{\tt Retrieve-Node}$(L,i).item$}&#10;\caption{Retriev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96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OR}{or}&#10;\SetKw{TO}{to}&#10;\BlankLine&#10;$\mbox{\tt Delete}(\mbox{\tt Retrieve-Node}(L,i))$&#10;\caption{Delet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8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1+2+\ldots+n \;=\; \frac{n(n+1)}{2} \;=\; O(n^2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96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(1+1+1+\ldots+1) + (1+2+4+\ldots+\frac{n}{2}) \;=\; n + (n-1)  \;=\; O(n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44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Time(op_1,op_2,\ldots,op_n) \le n_1\cdot worst(T_1) + \ldots + n_k\cdot worst(T_k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57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orst(\mbox{\tt Insert-Last}) = O(n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7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Time(n\times \mbox{\tt Insert-Last}) = O(n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3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Time(op_1,op_2,\ldots,op_n) \le n_1\cdot amort(T_1) + \ldots + n_k\cdot amort(T_k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59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orst(\mbox{\tt Insert-Last}) = O(n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7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begin{document}&#10;&#10;\parbox{2.7in}{&#10;\begin{function}[H]&#10;\dontprintsemicolon&#10;\SetKw{ERROR}{error}&#10;\SetKw{DOWNTO}{downto}&#10;\BlankLine&#10;\lIf{$L.length=L.maxlen$}{\ERROR} \;&#10;\BlankLine&#10;\For{$j \gets L.length-1$ \DOWNTO\ $i$}&#10;{&#10;    $L.array[j+1] \gets L.array[j]$&#10;}&#10;\BlankLine&#10;$L.array[i] \gets b$ \;&#10;\BlankLine&#10;$L.length \gets L.length+1$ \;&#10;\caption{Insert($L,i,b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502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Time(n\times \mbox{\tt Insert-Last}) \le n \cdot amort(\mbox{\tt Insert-Last}) = O(n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58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\mbox{\tt Insert-Last}) = O(1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5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begin{document}&#10;&#10;\parbox{3.2in}{&#10;\begin{function}[H]&#10;\dontprintsemicolon&#10;\SetKw{ERROR}{error}&#10;\SetKw{OR}{or}&#10;\BlankLine&#10;\lIf{$i&lt;0$ \OR\ $i\ge L.length$}{\ERROR} \;&#10;\Return{$L.array[(L.start+i)$ {\rm mod} $L.maxlen]$}&#10;\caption{Retriev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335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begin{document}&#10;&#10;\parbox{2.7in}{&#10;\begin{function}[H]&#10;\dontprintsemicolon&#10;\SetKw{ERROR}{error}&#10;\SetKw{DOWNTO}{downto}&#10;\BlankLine&#10;\lIf{$L.length=0$}{\ERROR} \;&#10;\BlankLine&#10;$b \gets L.array[L.start]$ \;&#10;$L.start \gets (L.start+1)$ {\rm mod} $L.maxlen$ \;&#10;\BlankLine&#10;$L.length \gets L.length-1$ \;&#10;\BlankLine&#10;\Return{$b$}&#10;\caption{Delete-First($L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461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2in}{&#10;\begin{function}[H]&#10;\dontprintsemicolon&#10;\SetKw{ERROR}{error}&#10;\SetKw{DOWNTO}{downto}&#10;\BlankLine&#10;$B\gets \ListNode(b)$ \;&#10;\BlankLine&#10;% \lIf{$L.first=null$}{$L.last\gets B$}&#10;$B.next \gets L.first$ \;&#10;$L.first \gets B$ \;&#10;\BlankLine&#10;\If{$B.next=null$}{$L.last\gets B$} \;&#10;\BlankLine&#10;$L.length \gets L.length+1$ \;&#10;\BlankLine&#10;\Return{$B$}&#10;\caption{Insert-First($L,b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486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OR}{or}&#10;\SetKw{TO}{to}&#10;\BlankLine&#10;\If{$i&lt;0$ \OR\ $i\ge L.length$}{\ERROR}&#10;\BlankLine&#10;$A\gets L.first$ \;&#10;\For{$j\gets 0$ \TO\ $i-1$}&#10;{&#10;    $A\gets A.next$ &#10;}&#10;\BlankLine&#10;\Return{$A$}&#10;\caption{Retrieve-Nod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400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OR}{or}&#10;\SetKw{TO}{to}&#10;\BlankLine&#10;\Return{\mbox{\tt Retrieve-Node}$(L,i).item$}&#10;\caption{Retriev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96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5in}{&#10;\begin{function}[H]&#10;\dontprintsemicolon&#10;\SetKw{ERROR}{error}&#10;\SetKw{OR}{or}&#10;\SetKw{TO}{to}&#10;\BlankLine&#10;\If{$i&lt;0$ \OR\ $i&gt;L.length$}{\ERROR}&#10;\BlankLine&#10;\If{$i=0$}&#10;{&#10;   \Return{\mbox{\tt Insert-First$(L,b)$}}&#10;}&#10;\If{$i=L.length$}&#10;{&#10;   \Return{\mbox{\tt Insert-Last$(L,b)$}}&#10;}&#10;\BlankLine&#10;$A\gets \mbox{\tt Retrieve-Node}(L,i-1)$ \;&#10;$B\gets \ListNode(b)$ \;&#10;\BlankLine&#10;$\mbox{\tt Insert-After}(A,B)$ \;&#10;\BlankLine&#10;$ L.length \gets L.length+1$ \;&#10;\BlankLine&#10;\Return{$B$}&#10;\caption{Insert($L,i,b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82590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1595</Words>
  <Application>Microsoft Office PowerPoint</Application>
  <PresentationFormat>On-screen Show (4:3)</PresentationFormat>
  <Paragraphs>507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Standarddesign</vt:lpstr>
      <vt:lpstr>Default Design</vt:lpstr>
      <vt:lpstr> Data Structures </vt:lpstr>
      <vt:lpstr> Data Structures </vt:lpstr>
      <vt:lpstr> Data Structures </vt:lpstr>
      <vt:lpstr>Lists (Sequences)</vt:lpstr>
      <vt:lpstr>Abstract Data Type (ADT) Lists (Sequences)</vt:lpstr>
      <vt:lpstr>Abstract Data Types (ADT) Stacks, Queues, Dequeues</vt:lpstr>
      <vt:lpstr>Implementing lists using arrays</vt:lpstr>
      <vt:lpstr>Implementing lists using arrays</vt:lpstr>
      <vt:lpstr>Implementing lists using arrays</vt:lpstr>
      <vt:lpstr>Implementing lists using arrays</vt:lpstr>
      <vt:lpstr>Implementing lists  using circular arrays</vt:lpstr>
      <vt:lpstr>Implementing lists  using circular arrays</vt:lpstr>
      <vt:lpstr>Implementing lists  using circular arrays</vt:lpstr>
      <vt:lpstr>Implementing lists using  singly linked lists</vt:lpstr>
      <vt:lpstr>Insert-First with singly linked lists</vt:lpstr>
      <vt:lpstr>Insert-First with singly linked lists</vt:lpstr>
      <vt:lpstr>Retrieve with singly linked lists</vt:lpstr>
      <vt:lpstr>Insert with singly linked lists</vt:lpstr>
      <vt:lpstr>Inserting a node (After a given node)</vt:lpstr>
      <vt:lpstr>Deleting a node (After a given node, not the last one)</vt:lpstr>
      <vt:lpstr>Abstraction barriers</vt:lpstr>
      <vt:lpstr>Circular arrays vs. Linked Lists</vt:lpstr>
      <vt:lpstr>Concatenating lists</vt:lpstr>
      <vt:lpstr>Circular arrays vs. Linked Lists</vt:lpstr>
      <vt:lpstr>Modified ADT for lists</vt:lpstr>
      <vt:lpstr>Lists with “handles”</vt:lpstr>
      <vt:lpstr>Lists with “handles”</vt:lpstr>
      <vt:lpstr>Lists with “handles”</vt:lpstr>
      <vt:lpstr>Implementing Lists with “handles” using Linked Lists</vt:lpstr>
      <vt:lpstr>Delete vs. Delete-After</vt:lpstr>
      <vt:lpstr>Implementing lists using  doubly linked lists</vt:lpstr>
      <vt:lpstr>Deleting a node from a Doubly Linked List</vt:lpstr>
      <vt:lpstr>Inserting a node into a Doubly Linked List</vt:lpstr>
      <vt:lpstr>Implementing lists with handles using circular doubly linked lists</vt:lpstr>
      <vt:lpstr>Implementing lists with handles using circular doubly linked lists</vt:lpstr>
      <vt:lpstr>Implementing lists with handles using circular doubly linked lists</vt:lpstr>
      <vt:lpstr>Implementing lists with handles using circular doubly linked lists</vt:lpstr>
      <vt:lpstr>Pitfalls of the new ADT</vt:lpstr>
      <vt:lpstr>Implementing lists using  (circular) arrays with resizing</vt:lpstr>
      <vt:lpstr>Implementing lists using  (circular) arrays with resizing</vt:lpstr>
      <vt:lpstr>Implementing lists using  (circular) arrays with doubling</vt:lpstr>
      <vt:lpstr>Worst-case bounds</vt:lpstr>
      <vt:lpstr>Amortized bounds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 </dc:title>
  <cp:lastModifiedBy>Uri Zwick</cp:lastModifiedBy>
  <cp:revision>506</cp:revision>
  <dcterms:modified xsi:type="dcterms:W3CDTF">2010-02-24T17:15:44Z</dcterms:modified>
</cp:coreProperties>
</file>