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327" r:id="rId4"/>
    <p:sldId id="357" r:id="rId5"/>
    <p:sldId id="353" r:id="rId6"/>
    <p:sldId id="289" r:id="rId7"/>
    <p:sldId id="331" r:id="rId8"/>
    <p:sldId id="340" r:id="rId9"/>
    <p:sldId id="330" r:id="rId10"/>
    <p:sldId id="355" r:id="rId11"/>
    <p:sldId id="356" r:id="rId12"/>
    <p:sldId id="292" r:id="rId13"/>
    <p:sldId id="293" r:id="rId14"/>
    <p:sldId id="342" r:id="rId15"/>
    <p:sldId id="332" r:id="rId16"/>
    <p:sldId id="339" r:id="rId17"/>
    <p:sldId id="333" r:id="rId18"/>
    <p:sldId id="334" r:id="rId19"/>
    <p:sldId id="335" r:id="rId20"/>
    <p:sldId id="336" r:id="rId21"/>
    <p:sldId id="337" r:id="rId22"/>
    <p:sldId id="351" r:id="rId23"/>
    <p:sldId id="352" r:id="rId24"/>
    <p:sldId id="338" r:id="rId25"/>
    <p:sldId id="341" r:id="rId26"/>
    <p:sldId id="343" r:id="rId27"/>
    <p:sldId id="344" r:id="rId28"/>
    <p:sldId id="345" r:id="rId29"/>
    <p:sldId id="350" r:id="rId30"/>
    <p:sldId id="347" r:id="rId31"/>
    <p:sldId id="348" r:id="rId32"/>
    <p:sldId id="349" r:id="rId33"/>
  </p:sldIdLst>
  <p:sldSz cx="9144000" cy="6858000" type="screen4x3"/>
  <p:notesSz cx="6858000" cy="9144000"/>
  <p:embeddedFontLst>
    <p:embeddedFont>
      <p:font typeface="Arial Unicode MS" pitchFamily="34" charset="-128"/>
      <p:regular r:id="rId35"/>
    </p:embeddedFont>
  </p:embeddedFont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66FF"/>
    <a:srgbClr val="FF9900"/>
    <a:srgbClr val="CC3300"/>
    <a:srgbClr val="008000"/>
    <a:srgbClr val="FF3300"/>
    <a:srgbClr val="99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2919" autoAdjust="0"/>
  </p:normalViewPr>
  <p:slideViewPr>
    <p:cSldViewPr snapToGrid="0">
      <p:cViewPr>
        <p:scale>
          <a:sx n="75" d="100"/>
          <a:sy n="75" d="100"/>
        </p:scale>
        <p:origin x="-1440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1512" y="-86"/>
      </p:cViewPr>
      <p:guideLst>
        <p:guide orient="horz" pos="2880"/>
        <p:guide pos="2160"/>
      </p:guideLst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A8D58137-FB56-4B83-BE26-E4DD9F65CD9A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16F63-8AA0-44E4-B998-8DD0A19D89E8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44D1F-5F81-409C-BE56-71203F551BF1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07494-5E23-4593-8CBA-1E1C532BBFCC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A7223-C832-41B0-A0B8-B55C107F9C18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B36AD-2055-47FB-B21A-F111EF22DF2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41080-9A20-432B-AAC8-F4121E62C516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512D8-CAFD-4251-A4EB-AB9C985357B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EB227-A215-49EE-B0EC-DEB058617472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9E052-1EF7-4D20-BEDA-BE3430C013D2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AB6E3-2F2F-4F66-AA49-40A70CC9480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CB410-7E7C-4ADD-A16D-177695CB31D8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cs typeface="Arial" pitchFamily="34" charset="0"/>
              </a:defRPr>
            </a:lvl1pPr>
          </a:lstStyle>
          <a:p>
            <a:fld id="{C123846C-5C69-471C-A903-F6BAB7CF039C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tags" Target="../tags/tag7.xml"/><Relationship Id="rId21" Type="http://schemas.openxmlformats.org/officeDocument/2006/relationships/image" Target="../media/image11.png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2" Type="http://schemas.openxmlformats.org/officeDocument/2006/relationships/tags" Target="../tags/tag6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24" Type="http://schemas.openxmlformats.org/officeDocument/2006/relationships/image" Target="../media/image14.png"/><Relationship Id="rId5" Type="http://schemas.openxmlformats.org/officeDocument/2006/relationships/tags" Target="../tags/tag9.xml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10" Type="http://schemas.openxmlformats.org/officeDocument/2006/relationships/tags" Target="../tags/tag14.xml"/><Relationship Id="rId19" Type="http://schemas.openxmlformats.org/officeDocument/2006/relationships/image" Target="../media/image9.png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Relationship Id="rId22" Type="http://schemas.openxmlformats.org/officeDocument/2006/relationships/image" Target="../media/image12.png"/><Relationship Id="rId27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tags" Target="../tags/tag21.xml"/><Relationship Id="rId7" Type="http://schemas.openxmlformats.org/officeDocument/2006/relationships/image" Target="../media/image20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4.png"/><Relationship Id="rId5" Type="http://schemas.openxmlformats.org/officeDocument/2006/relationships/tags" Target="../tags/tag23.xml"/><Relationship Id="rId10" Type="http://schemas.openxmlformats.org/officeDocument/2006/relationships/image" Target="../media/image23.png"/><Relationship Id="rId4" Type="http://schemas.openxmlformats.org/officeDocument/2006/relationships/tags" Target="../tags/tag22.xml"/><Relationship Id="rId9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9.png"/><Relationship Id="rId3" Type="http://schemas.openxmlformats.org/officeDocument/2006/relationships/tags" Target="../tags/tag26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8.pn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image" Target="../media/image27.png"/><Relationship Id="rId5" Type="http://schemas.openxmlformats.org/officeDocument/2006/relationships/tags" Target="../tags/tag28.xml"/><Relationship Id="rId10" Type="http://schemas.openxmlformats.org/officeDocument/2006/relationships/image" Target="../media/image26.png"/><Relationship Id="rId4" Type="http://schemas.openxmlformats.org/officeDocument/2006/relationships/tags" Target="../tags/tag27.xml"/><Relationship Id="rId9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image" Target="../media/image33.png"/><Relationship Id="rId3" Type="http://schemas.openxmlformats.org/officeDocument/2006/relationships/tags" Target="../tags/tag32.xml"/><Relationship Id="rId21" Type="http://schemas.openxmlformats.org/officeDocument/2006/relationships/image" Target="../media/image36.png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image" Target="../media/image32.png"/><Relationship Id="rId2" Type="http://schemas.openxmlformats.org/officeDocument/2006/relationships/tags" Target="../tags/tag31.xml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24" Type="http://schemas.openxmlformats.org/officeDocument/2006/relationships/image" Target="../media/image39.png"/><Relationship Id="rId5" Type="http://schemas.openxmlformats.org/officeDocument/2006/relationships/tags" Target="../tags/tag34.xml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10" Type="http://schemas.openxmlformats.org/officeDocument/2006/relationships/tags" Target="../tags/tag39.xml"/><Relationship Id="rId19" Type="http://schemas.openxmlformats.org/officeDocument/2006/relationships/image" Target="../media/image34.png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tags" Target="../tags/tag45.xml"/><Relationship Id="rId7" Type="http://schemas.openxmlformats.org/officeDocument/2006/relationships/image" Target="../media/image40.pn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44.png"/><Relationship Id="rId5" Type="http://schemas.openxmlformats.org/officeDocument/2006/relationships/tags" Target="../tags/tag47.xml"/><Relationship Id="rId10" Type="http://schemas.openxmlformats.org/officeDocument/2006/relationships/image" Target="../media/image43.png"/><Relationship Id="rId4" Type="http://schemas.openxmlformats.org/officeDocument/2006/relationships/tags" Target="../tags/tag46.xml"/><Relationship Id="rId9" Type="http://schemas.openxmlformats.org/officeDocument/2006/relationships/image" Target="../media/image4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tags" Target="../tags/tag52.xml"/><Relationship Id="rId7" Type="http://schemas.openxmlformats.org/officeDocument/2006/relationships/image" Target="../media/image47.png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image" Target="../media/image4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3.xml"/><Relationship Id="rId9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tags" Target="../tags/tag56.xml"/><Relationship Id="rId7" Type="http://schemas.openxmlformats.org/officeDocument/2006/relationships/image" Target="../media/image50.png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54.png"/><Relationship Id="rId5" Type="http://schemas.openxmlformats.org/officeDocument/2006/relationships/tags" Target="../tags/tag58.xml"/><Relationship Id="rId10" Type="http://schemas.openxmlformats.org/officeDocument/2006/relationships/image" Target="../media/image53.png"/><Relationship Id="rId4" Type="http://schemas.openxmlformats.org/officeDocument/2006/relationships/tags" Target="../tags/tag57.xml"/><Relationship Id="rId9" Type="http://schemas.openxmlformats.org/officeDocument/2006/relationships/image" Target="../media/image5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tags" Target="../tags/tag61.xml"/><Relationship Id="rId7" Type="http://schemas.openxmlformats.org/officeDocument/2006/relationships/image" Target="../media/image56.png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image" Target="../media/image5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2.xml"/><Relationship Id="rId9" Type="http://schemas.openxmlformats.org/officeDocument/2006/relationships/image" Target="../media/image5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tags" Target="../tags/tag65.xml"/><Relationship Id="rId7" Type="http://schemas.openxmlformats.org/officeDocument/2006/relationships/image" Target="../media/image59.png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63.png"/><Relationship Id="rId5" Type="http://schemas.openxmlformats.org/officeDocument/2006/relationships/tags" Target="../tags/tag67.xml"/><Relationship Id="rId10" Type="http://schemas.openxmlformats.org/officeDocument/2006/relationships/image" Target="../media/image62.png"/><Relationship Id="rId4" Type="http://schemas.openxmlformats.org/officeDocument/2006/relationships/tags" Target="../tags/tag66.xml"/><Relationship Id="rId9" Type="http://schemas.openxmlformats.org/officeDocument/2006/relationships/image" Target="../media/image6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tags" Target="../tags/tag70.xml"/><Relationship Id="rId7" Type="http://schemas.openxmlformats.org/officeDocument/2006/relationships/image" Target="../media/image65.png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image" Target="../media/image6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1.xml"/><Relationship Id="rId9" Type="http://schemas.openxmlformats.org/officeDocument/2006/relationships/image" Target="../media/image6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7" Type="http://schemas.openxmlformats.org/officeDocument/2006/relationships/image" Target="../media/image71.png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19263"/>
            <a:ext cx="7772400" cy="1470025"/>
          </a:xfrm>
        </p:spPr>
        <p:txBody>
          <a:bodyPr/>
          <a:lstStyle/>
          <a:p>
            <a:r>
              <a:rPr lang="da-DK" sz="5400" dirty="0">
                <a:solidFill>
                  <a:srgbClr val="FF0000"/>
                </a:solidFill>
              </a:rPr>
              <a:t>Union-Find </a:t>
            </a:r>
            <a:br>
              <a:rPr lang="da-DK" sz="5400" dirty="0">
                <a:solidFill>
                  <a:srgbClr val="FF0000"/>
                </a:solidFill>
              </a:rPr>
            </a:br>
            <a:r>
              <a:rPr lang="da-DK" sz="5400" dirty="0">
                <a:solidFill>
                  <a:schemeClr val="tx1"/>
                </a:solidFill>
              </a:rPr>
              <a:t>A data structure for </a:t>
            </a:r>
            <a:br>
              <a:rPr lang="da-DK" sz="5400" dirty="0">
                <a:solidFill>
                  <a:schemeClr val="tx1"/>
                </a:solidFill>
              </a:rPr>
            </a:br>
            <a:r>
              <a:rPr lang="da-DK" sz="5400" dirty="0">
                <a:solidFill>
                  <a:schemeClr val="tx1"/>
                </a:solidFill>
              </a:rPr>
              <a:t>maintaining a collection </a:t>
            </a:r>
            <a:br>
              <a:rPr lang="da-DK" sz="5400" dirty="0">
                <a:solidFill>
                  <a:schemeClr val="tx1"/>
                </a:solidFill>
              </a:rPr>
            </a:br>
            <a:r>
              <a:rPr lang="da-DK" sz="5400" dirty="0">
                <a:solidFill>
                  <a:schemeClr val="tx1"/>
                </a:solidFill>
              </a:rPr>
              <a:t>of disjoint sets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01675" y="45989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da-DK" sz="3200" dirty="0"/>
              <a:t>Course: Data Structures</a:t>
            </a:r>
            <a:br>
              <a:rPr lang="da-DK" sz="3200" dirty="0"/>
            </a:br>
            <a:r>
              <a:rPr lang="da-DK" sz="3200" dirty="0" smtClean="0"/>
              <a:t>Lecturers: Haim Kaplan and Uri </a:t>
            </a:r>
            <a:r>
              <a:rPr lang="da-DK" sz="3200" dirty="0"/>
              <a:t>Zwick</a:t>
            </a:r>
            <a:br>
              <a:rPr lang="da-DK" sz="3200" dirty="0"/>
            </a:br>
            <a:r>
              <a:rPr lang="da-DK" sz="3200" dirty="0" smtClean="0"/>
              <a:t>June 2010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312451"/>
            <a:ext cx="9144000" cy="79244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Implementation</a:t>
            </a:r>
            <a:r>
              <a:rPr lang="en-US" dirty="0" smtClean="0">
                <a:solidFill>
                  <a:srgbClr val="33CC33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using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linked lists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" y="1309237"/>
            <a:ext cx="91529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Each set is represented as a linked list</a:t>
            </a:r>
            <a:endParaRPr lang="he-IL" dirty="0"/>
          </a:p>
        </p:txBody>
      </p:sp>
      <p:sp>
        <p:nvSpPr>
          <p:cNvPr id="54" name="TextBox 53"/>
          <p:cNvSpPr txBox="1"/>
          <p:nvPr/>
        </p:nvSpPr>
        <p:spPr>
          <a:xfrm>
            <a:off x="-8954" y="1893437"/>
            <a:ext cx="91529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Each element has a pointer to the list</a:t>
            </a:r>
            <a:endParaRPr lang="he-IL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991330" y="2648655"/>
            <a:ext cx="7327170" cy="2822013"/>
            <a:chOff x="991330" y="2648655"/>
            <a:chExt cx="7327170" cy="2822013"/>
          </a:xfrm>
        </p:grpSpPr>
        <p:grpSp>
          <p:nvGrpSpPr>
            <p:cNvPr id="2" name="Group 76"/>
            <p:cNvGrpSpPr/>
            <p:nvPr/>
          </p:nvGrpSpPr>
          <p:grpSpPr>
            <a:xfrm>
              <a:off x="2947030" y="3915005"/>
              <a:ext cx="2479604" cy="523220"/>
              <a:chOff x="3048630" y="4194405"/>
              <a:chExt cx="2479604" cy="52322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3048630" y="4219120"/>
                <a:ext cx="119860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i="1" dirty="0" smtClean="0"/>
                  <a:t>size</a:t>
                </a:r>
                <a:endParaRPr lang="he-IL" sz="2400" i="1" dirty="0"/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4168990" y="4285369"/>
                <a:ext cx="1359244" cy="370702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432615" y="4194405"/>
                <a:ext cx="84023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 smtClean="0">
                    <a:solidFill>
                      <a:schemeClr val="accent6"/>
                    </a:solidFill>
                  </a:rPr>
                  <a:t>k</a:t>
                </a:r>
                <a:endParaRPr lang="he-IL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2942914" y="3565787"/>
              <a:ext cx="11986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/>
                <a:t>last</a:t>
              </a:r>
              <a:endParaRPr lang="he-IL" sz="2400" i="1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067390" y="3635267"/>
              <a:ext cx="1359244" cy="370702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8" name="Shape 117"/>
            <p:cNvCxnSpPr>
              <a:endCxn id="82" idx="0"/>
            </p:cNvCxnSpPr>
            <p:nvPr/>
          </p:nvCxnSpPr>
          <p:spPr bwMode="auto">
            <a:xfrm>
              <a:off x="4741333" y="3841044"/>
              <a:ext cx="3062817" cy="1208063"/>
            </a:xfrm>
            <a:prstGeom prst="curvedConnector2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36" name="Oval 135"/>
            <p:cNvSpPr/>
            <p:nvPr/>
          </p:nvSpPr>
          <p:spPr bwMode="auto">
            <a:xfrm>
              <a:off x="4696178" y="3773312"/>
              <a:ext cx="112889" cy="112889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067390" y="3264565"/>
              <a:ext cx="1359244" cy="370702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55271" y="3207269"/>
              <a:ext cx="11986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/>
                <a:t>first</a:t>
              </a:r>
              <a:endParaRPr lang="he-IL" sz="2400" i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91330" y="4947448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a</a:t>
              </a:r>
              <a:endParaRPr lang="he-IL" dirty="0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029886" y="5049107"/>
              <a:ext cx="417914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9" name="Curved Connector 68"/>
            <p:cNvCxnSpPr/>
            <p:nvPr/>
          </p:nvCxnSpPr>
          <p:spPr bwMode="auto">
            <a:xfrm>
              <a:off x="2032000" y="5230168"/>
              <a:ext cx="879011" cy="158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73" name="Curved Connector 72"/>
            <p:cNvCxnSpPr/>
            <p:nvPr/>
          </p:nvCxnSpPr>
          <p:spPr bwMode="auto">
            <a:xfrm>
              <a:off x="3913124" y="5231756"/>
              <a:ext cx="879011" cy="158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74" name="Curved Connector 73"/>
            <p:cNvCxnSpPr/>
            <p:nvPr/>
          </p:nvCxnSpPr>
          <p:spPr bwMode="auto">
            <a:xfrm>
              <a:off x="6953956" y="5234932"/>
              <a:ext cx="267828" cy="158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76" name="Curved Connector 75"/>
            <p:cNvCxnSpPr/>
            <p:nvPr/>
          </p:nvCxnSpPr>
          <p:spPr bwMode="auto">
            <a:xfrm>
              <a:off x="5802481" y="5236520"/>
              <a:ext cx="575741" cy="158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6124776" y="4797222"/>
              <a:ext cx="1198609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3600" i="1" dirty="0" smtClean="0"/>
                <a:t>…</a:t>
              </a:r>
              <a:endParaRPr lang="he-IL" sz="3600" i="1" dirty="0"/>
            </a:p>
          </p:txBody>
        </p:sp>
        <p:cxnSp>
          <p:nvCxnSpPr>
            <p:cNvPr id="126" name="Shape 125"/>
            <p:cNvCxnSpPr>
              <a:stCxn id="137" idx="2"/>
              <a:endCxn id="52" idx="1"/>
            </p:cNvCxnSpPr>
            <p:nvPr/>
          </p:nvCxnSpPr>
          <p:spPr bwMode="auto">
            <a:xfrm rot="10800000" flipV="1">
              <a:off x="1029886" y="3451577"/>
              <a:ext cx="3671936" cy="1782881"/>
            </a:xfrm>
            <a:prstGeom prst="curvedConnector3">
              <a:avLst>
                <a:gd name="adj1" fmla="val 106226"/>
              </a:avLst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37" name="Oval 136"/>
            <p:cNvSpPr/>
            <p:nvPr/>
          </p:nvSpPr>
          <p:spPr bwMode="auto">
            <a:xfrm>
              <a:off x="4701822" y="3395133"/>
              <a:ext cx="112889" cy="112889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941233" y="2648655"/>
              <a:ext cx="1625600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Set</a:t>
              </a:r>
              <a:endParaRPr lang="he-IL" dirty="0"/>
            </a:p>
          </p:txBody>
        </p:sp>
        <p:grpSp>
          <p:nvGrpSpPr>
            <p:cNvPr id="20" name="Group 141"/>
            <p:cNvGrpSpPr/>
            <p:nvPr/>
          </p:nvGrpSpPr>
          <p:grpSpPr>
            <a:xfrm>
              <a:off x="8039681" y="5168900"/>
              <a:ext cx="189919" cy="150994"/>
              <a:chOff x="4468907" y="5451466"/>
              <a:chExt cx="573739" cy="1021049"/>
            </a:xfrm>
          </p:grpSpPr>
          <p:cxnSp>
            <p:nvCxnSpPr>
              <p:cNvPr id="143" name="Straight Connector 142"/>
              <p:cNvCxnSpPr/>
              <p:nvPr/>
            </p:nvCxnSpPr>
            <p:spPr bwMode="auto">
              <a:xfrm rot="5400000">
                <a:off x="4245252" y="5675121"/>
                <a:ext cx="1021049" cy="573739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 bwMode="auto">
              <a:xfrm rot="16200000" flipH="1">
                <a:off x="4245252" y="5675121"/>
                <a:ext cx="1021049" cy="573739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1" name="Rectangle 60"/>
            <p:cNvSpPr/>
            <p:nvPr/>
          </p:nvSpPr>
          <p:spPr bwMode="auto">
            <a:xfrm>
              <a:off x="14604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18033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858230" y="4947448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x</a:t>
              </a:r>
              <a:endParaRPr lang="he-IL" dirty="0"/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96786" y="5049107"/>
              <a:ext cx="417914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33273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36702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763230" y="4947448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z</a:t>
              </a:r>
              <a:endParaRPr lang="he-IL" dirty="0"/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4801786" y="5049107"/>
              <a:ext cx="417914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2323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55752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163530" y="4947448"/>
              <a:ext cx="5437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schemeClr val="accent6"/>
                  </a:solidFill>
                </a:rPr>
                <a:t>c</a:t>
              </a:r>
              <a:endParaRPr lang="he-IL" dirty="0"/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7202086" y="5049107"/>
              <a:ext cx="417914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76326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7975599" y="5049107"/>
              <a:ext cx="342901" cy="370703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4" name="Shape 117"/>
            <p:cNvCxnSpPr/>
            <p:nvPr/>
          </p:nvCxnSpPr>
          <p:spPr bwMode="auto">
            <a:xfrm flipV="1">
              <a:off x="1612900" y="4191320"/>
              <a:ext cx="2454490" cy="1053780"/>
            </a:xfrm>
            <a:prstGeom prst="curvedConnector3">
              <a:avLst>
                <a:gd name="adj1" fmla="val 328"/>
              </a:avLst>
            </a:prstGeom>
            <a:solidFill>
              <a:schemeClr val="accent1"/>
            </a:solidFill>
            <a:ln w="317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9" name="Shape 117"/>
            <p:cNvCxnSpPr/>
            <p:nvPr/>
          </p:nvCxnSpPr>
          <p:spPr bwMode="auto">
            <a:xfrm rot="5400000" flipH="1" flipV="1">
              <a:off x="3505201" y="4381500"/>
              <a:ext cx="838202" cy="83820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93" name="Shape 117"/>
            <p:cNvCxnSpPr/>
            <p:nvPr/>
          </p:nvCxnSpPr>
          <p:spPr bwMode="auto">
            <a:xfrm rot="16200000" flipV="1">
              <a:off x="4737101" y="4559299"/>
              <a:ext cx="850902" cy="469904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98" name="Shape 117"/>
            <p:cNvCxnSpPr/>
            <p:nvPr/>
          </p:nvCxnSpPr>
          <p:spPr bwMode="auto">
            <a:xfrm rot="10800000">
              <a:off x="5426634" y="4191320"/>
              <a:ext cx="2371166" cy="104108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02" name="TextBox 101"/>
          <p:cNvSpPr txBox="1"/>
          <p:nvPr/>
        </p:nvSpPr>
        <p:spPr>
          <a:xfrm>
            <a:off x="3746" y="5754237"/>
            <a:ext cx="91529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0066FF"/>
                </a:solidFill>
              </a:rPr>
              <a:t>Find(x)</a:t>
            </a:r>
            <a:r>
              <a:rPr lang="en-US" dirty="0" smtClean="0"/>
              <a:t> – O(1) time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4" grpId="0"/>
      <p:bldP spid="1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5" y="172751"/>
            <a:ext cx="9144000" cy="690849"/>
          </a:xfrm>
        </p:spPr>
        <p:txBody>
          <a:bodyPr/>
          <a:lstStyle/>
          <a:p>
            <a:r>
              <a:rPr lang="en-US" dirty="0" smtClean="0">
                <a:solidFill>
                  <a:srgbClr val="0066FF"/>
                </a:solidFill>
              </a:rPr>
              <a:t>Union</a:t>
            </a:r>
            <a:r>
              <a:rPr lang="en-US" dirty="0" smtClean="0">
                <a:solidFill>
                  <a:srgbClr val="33CC33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using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linked lists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-3486" y="1353069"/>
            <a:ext cx="8995086" cy="1230956"/>
            <a:chOff x="-117786" y="2115069"/>
            <a:chExt cx="8995086" cy="1230956"/>
          </a:xfrm>
        </p:grpSpPr>
        <p:cxnSp>
          <p:nvCxnSpPr>
            <p:cNvPr id="126" name="Shape 125"/>
            <p:cNvCxnSpPr>
              <a:stCxn id="137" idx="6"/>
              <a:endCxn id="52" idx="1"/>
            </p:cNvCxnSpPr>
            <p:nvPr/>
          </p:nvCxnSpPr>
          <p:spPr bwMode="auto">
            <a:xfrm>
              <a:off x="1754011" y="2359378"/>
              <a:ext cx="1022193" cy="74463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grpSp>
          <p:nvGrpSpPr>
            <p:cNvPr id="48" name="Group 47"/>
            <p:cNvGrpSpPr/>
            <p:nvPr/>
          </p:nvGrpSpPr>
          <p:grpSpPr>
            <a:xfrm>
              <a:off x="-117786" y="2115069"/>
              <a:ext cx="2483720" cy="1230956"/>
              <a:chOff x="2942914" y="3207269"/>
              <a:chExt cx="2483720" cy="1230956"/>
            </a:xfrm>
          </p:grpSpPr>
          <p:grpSp>
            <p:nvGrpSpPr>
              <p:cNvPr id="3" name="Group 76"/>
              <p:cNvGrpSpPr/>
              <p:nvPr/>
            </p:nvGrpSpPr>
            <p:grpSpPr>
              <a:xfrm>
                <a:off x="2947030" y="3915005"/>
                <a:ext cx="2479604" cy="523220"/>
                <a:chOff x="3048630" y="4194405"/>
                <a:chExt cx="2479604" cy="523220"/>
              </a:xfrm>
            </p:grpSpPr>
            <p:sp>
              <p:nvSpPr>
                <p:cNvPr id="15" name="TextBox 14"/>
                <p:cNvSpPr txBox="1"/>
                <p:nvPr/>
              </p:nvSpPr>
              <p:spPr>
                <a:xfrm>
                  <a:off x="3048630" y="4219120"/>
                  <a:ext cx="119860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2400" i="1" dirty="0" smtClean="0"/>
                    <a:t>size</a:t>
                  </a:r>
                  <a:endParaRPr lang="he-IL" sz="2400" i="1" dirty="0"/>
                </a:p>
              </p:txBody>
            </p:sp>
            <p:sp>
              <p:nvSpPr>
                <p:cNvPr id="9" name="Rectangle 8"/>
                <p:cNvSpPr/>
                <p:nvPr/>
              </p:nvSpPr>
              <p:spPr bwMode="auto">
                <a:xfrm>
                  <a:off x="4168990" y="4285369"/>
                  <a:ext cx="1359244" cy="370702"/>
                </a:xfrm>
                <a:prstGeom prst="rect">
                  <a:avLst/>
                </a:prstGeom>
                <a:noFill/>
                <a:ln w="317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he-IL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4432615" y="4194405"/>
                  <a:ext cx="840231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i="1" dirty="0" smtClean="0">
                      <a:solidFill>
                        <a:schemeClr val="accent6"/>
                      </a:solidFill>
                    </a:rPr>
                    <a:t>k</a:t>
                  </a:r>
                  <a:r>
                    <a:rPr lang="en-US" baseline="-25000" dirty="0" smtClean="0">
                      <a:solidFill>
                        <a:schemeClr val="accent6"/>
                      </a:solidFill>
                    </a:rPr>
                    <a:t>1</a:t>
                  </a:r>
                  <a:endParaRPr lang="he-IL" baseline="-25000" dirty="0"/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2942914" y="3565787"/>
                <a:ext cx="119860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i="1" dirty="0" smtClean="0"/>
                  <a:t>last</a:t>
                </a:r>
                <a:endParaRPr lang="he-IL" sz="2400" i="1" dirty="0"/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4067390" y="3635267"/>
                <a:ext cx="1359244" cy="370702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>
                <a:off x="4696178" y="3773312"/>
                <a:ext cx="112889" cy="112889"/>
              </a:xfrm>
              <a:prstGeom prst="ellips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4067390" y="3264565"/>
                <a:ext cx="1359244" cy="370702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955271" y="3207269"/>
                <a:ext cx="119860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i="1" dirty="0" smtClean="0"/>
                  <a:t>first</a:t>
                </a:r>
                <a:endParaRPr lang="he-IL" sz="2400" i="1" dirty="0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>
                <a:off x="4701822" y="3395133"/>
                <a:ext cx="112889" cy="112889"/>
              </a:xfrm>
              <a:prstGeom prst="ellips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1731835" y="2209801"/>
              <a:ext cx="7145465" cy="1092202"/>
              <a:chOff x="-217760" y="4167641"/>
              <a:chExt cx="8536260" cy="1303027"/>
            </a:xfrm>
          </p:grpSpPr>
          <p:cxnSp>
            <p:nvCxnSpPr>
              <p:cNvPr id="118" name="Shape 117"/>
              <p:cNvCxnSpPr>
                <a:stCxn id="136" idx="5"/>
                <a:endCxn id="82" idx="2"/>
              </p:cNvCxnSpPr>
              <p:nvPr/>
            </p:nvCxnSpPr>
            <p:spPr bwMode="auto">
              <a:xfrm rot="16200000" flipH="1">
                <a:off x="3505734" y="1121390"/>
                <a:ext cx="574921" cy="8021910"/>
              </a:xfrm>
              <a:prstGeom prst="curvedConnector3">
                <a:avLst>
                  <a:gd name="adj1" fmla="val 210686"/>
                </a:avLst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sp>
            <p:nvSpPr>
              <p:cNvPr id="51" name="Rectangle 50"/>
              <p:cNvSpPr/>
              <p:nvPr/>
            </p:nvSpPr>
            <p:spPr>
              <a:xfrm>
                <a:off x="991330" y="4947448"/>
                <a:ext cx="5437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 smtClean="0">
                    <a:solidFill>
                      <a:schemeClr val="accent6"/>
                    </a:solidFill>
                  </a:rPr>
                  <a:t>a</a:t>
                </a:r>
                <a:endParaRPr lang="he-IL" dirty="0"/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1029886" y="5049107"/>
                <a:ext cx="417914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9" name="Curved Connector 68"/>
              <p:cNvCxnSpPr/>
              <p:nvPr/>
            </p:nvCxnSpPr>
            <p:spPr bwMode="auto">
              <a:xfrm>
                <a:off x="2032000" y="5230168"/>
                <a:ext cx="879011" cy="1588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cxnSp>
            <p:nvCxnSpPr>
              <p:cNvPr id="73" name="Curved Connector 72"/>
              <p:cNvCxnSpPr/>
              <p:nvPr/>
            </p:nvCxnSpPr>
            <p:spPr bwMode="auto">
              <a:xfrm>
                <a:off x="3913124" y="5231756"/>
                <a:ext cx="879011" cy="1588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cxnSp>
            <p:nvCxnSpPr>
              <p:cNvPr id="74" name="Curved Connector 73"/>
              <p:cNvCxnSpPr/>
              <p:nvPr/>
            </p:nvCxnSpPr>
            <p:spPr bwMode="auto">
              <a:xfrm>
                <a:off x="6953956" y="5234932"/>
                <a:ext cx="267828" cy="1588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cxnSp>
            <p:nvCxnSpPr>
              <p:cNvPr id="76" name="Curved Connector 75"/>
              <p:cNvCxnSpPr/>
              <p:nvPr/>
            </p:nvCxnSpPr>
            <p:spPr bwMode="auto">
              <a:xfrm>
                <a:off x="5802481" y="5236520"/>
                <a:ext cx="575741" cy="1588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6048917" y="4797222"/>
                <a:ext cx="1198609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3600" i="1" dirty="0" smtClean="0"/>
                  <a:t>…</a:t>
                </a:r>
                <a:endParaRPr lang="he-IL" sz="3600" i="1" dirty="0"/>
              </a:p>
            </p:txBody>
          </p:sp>
          <p:grpSp>
            <p:nvGrpSpPr>
              <p:cNvPr id="4" name="Group 141"/>
              <p:cNvGrpSpPr/>
              <p:nvPr/>
            </p:nvGrpSpPr>
            <p:grpSpPr>
              <a:xfrm>
                <a:off x="8039681" y="5168900"/>
                <a:ext cx="189919" cy="150994"/>
                <a:chOff x="4468907" y="5451466"/>
                <a:chExt cx="573739" cy="1021049"/>
              </a:xfrm>
            </p:grpSpPr>
            <p:cxnSp>
              <p:nvCxnSpPr>
                <p:cNvPr id="143" name="Straight Connector 142"/>
                <p:cNvCxnSpPr/>
                <p:nvPr/>
              </p:nvCxnSpPr>
              <p:spPr bwMode="auto">
                <a:xfrm rot="5400000">
                  <a:off x="4245252" y="5675121"/>
                  <a:ext cx="1021049" cy="573739"/>
                </a:xfrm>
                <a:prstGeom prst="line">
                  <a:avLst/>
                </a:prstGeom>
                <a:solidFill>
                  <a:schemeClr val="accent1"/>
                </a:solidFill>
                <a:ln w="31750" cap="flat" cmpd="sng" algn="ctr">
                  <a:solidFill>
                    <a:srgbClr val="FFC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4" name="Straight Connector 143"/>
                <p:cNvCxnSpPr/>
                <p:nvPr/>
              </p:nvCxnSpPr>
              <p:spPr bwMode="auto">
                <a:xfrm rot="16200000" flipH="1">
                  <a:off x="4245252" y="5675121"/>
                  <a:ext cx="1021049" cy="573739"/>
                </a:xfrm>
                <a:prstGeom prst="line">
                  <a:avLst/>
                </a:prstGeom>
                <a:solidFill>
                  <a:schemeClr val="accent1"/>
                </a:solidFill>
                <a:ln w="31750" cap="flat" cmpd="sng" algn="ctr">
                  <a:solidFill>
                    <a:srgbClr val="FFC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61" name="Rectangle 60"/>
              <p:cNvSpPr/>
              <p:nvPr/>
            </p:nvSpPr>
            <p:spPr bwMode="auto">
              <a:xfrm>
                <a:off x="14604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18033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858230" y="4947448"/>
                <a:ext cx="5437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 smtClean="0">
                    <a:solidFill>
                      <a:schemeClr val="accent6"/>
                    </a:solidFill>
                  </a:rPr>
                  <a:t>x</a:t>
                </a:r>
                <a:endParaRPr lang="he-IL" dirty="0"/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2896786" y="5049107"/>
                <a:ext cx="417914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33273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36702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763230" y="4947448"/>
                <a:ext cx="5437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 smtClean="0">
                    <a:solidFill>
                      <a:schemeClr val="accent6"/>
                    </a:solidFill>
                  </a:rPr>
                  <a:t>z</a:t>
                </a:r>
                <a:endParaRPr lang="he-IL" dirty="0"/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4801786" y="5049107"/>
                <a:ext cx="417914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>
                <a:off x="52323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55752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7163530" y="4947448"/>
                <a:ext cx="5437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 smtClean="0">
                    <a:solidFill>
                      <a:schemeClr val="accent6"/>
                    </a:solidFill>
                  </a:rPr>
                  <a:t>c</a:t>
                </a:r>
                <a:endParaRPr lang="he-IL" dirty="0"/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7202086" y="5049107"/>
                <a:ext cx="417914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76326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7975599" y="5049107"/>
                <a:ext cx="342901" cy="370703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4" name="Shape 117"/>
              <p:cNvCxnSpPr>
                <a:endCxn id="7" idx="3"/>
              </p:cNvCxnSpPr>
              <p:nvPr/>
            </p:nvCxnSpPr>
            <p:spPr bwMode="auto">
              <a:xfrm rot="10800000">
                <a:off x="539762" y="4786369"/>
                <a:ext cx="1073142" cy="458731"/>
              </a:xfrm>
              <a:prstGeom prst="curvedConnector3">
                <a:avLst>
                  <a:gd name="adj1" fmla="val -896"/>
                </a:avLst>
              </a:prstGeom>
              <a:solidFill>
                <a:schemeClr val="accent1"/>
              </a:solidFill>
              <a:ln w="317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cxnSp>
            <p:nvCxnSpPr>
              <p:cNvPr id="89" name="Shape 117"/>
              <p:cNvCxnSpPr/>
              <p:nvPr/>
            </p:nvCxnSpPr>
            <p:spPr bwMode="auto">
              <a:xfrm rot="10800000">
                <a:off x="565645" y="4561581"/>
                <a:ext cx="2939559" cy="658122"/>
              </a:xfrm>
              <a:prstGeom prst="curvedConnector3">
                <a:avLst>
                  <a:gd name="adj1" fmla="val -581"/>
                </a:avLst>
              </a:prstGeom>
              <a:solidFill>
                <a:schemeClr val="accent1"/>
              </a:solidFill>
              <a:ln w="317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cxnSp>
            <p:nvCxnSpPr>
              <p:cNvPr id="93" name="Shape 117"/>
              <p:cNvCxnSpPr>
                <a:endCxn id="6" idx="3"/>
              </p:cNvCxnSpPr>
              <p:nvPr/>
            </p:nvCxnSpPr>
            <p:spPr bwMode="auto">
              <a:xfrm rot="10800000">
                <a:off x="539760" y="4344109"/>
                <a:ext cx="4857744" cy="875592"/>
              </a:xfrm>
              <a:prstGeom prst="curvedConnector3">
                <a:avLst>
                  <a:gd name="adj1" fmla="val 653"/>
                </a:avLst>
              </a:prstGeom>
              <a:solidFill>
                <a:schemeClr val="accent1"/>
              </a:solidFill>
              <a:ln w="317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  <p:cxnSp>
            <p:nvCxnSpPr>
              <p:cNvPr id="98" name="Shape 117"/>
              <p:cNvCxnSpPr/>
              <p:nvPr/>
            </p:nvCxnSpPr>
            <p:spPr bwMode="auto">
              <a:xfrm rot="10800000">
                <a:off x="550473" y="4167641"/>
                <a:ext cx="7247329" cy="1064758"/>
              </a:xfrm>
              <a:prstGeom prst="curvedConnector3">
                <a:avLst>
                  <a:gd name="adj1" fmla="val 176"/>
                </a:avLst>
              </a:prstGeom>
              <a:solidFill>
                <a:schemeClr val="accent1"/>
              </a:solidFill>
              <a:ln w="317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</p:grpSp>
      <p:sp>
        <p:nvSpPr>
          <p:cNvPr id="102" name="TextBox 101"/>
          <p:cNvSpPr txBox="1"/>
          <p:nvPr/>
        </p:nvSpPr>
        <p:spPr>
          <a:xfrm>
            <a:off x="3746" y="5906637"/>
            <a:ext cx="91529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0066FF"/>
                </a:solidFill>
              </a:rPr>
              <a:t>Union(x)</a:t>
            </a:r>
            <a:r>
              <a:rPr lang="en-US" dirty="0" smtClean="0"/>
              <a:t> – O(min{k</a:t>
            </a:r>
            <a:r>
              <a:rPr lang="en-US" baseline="-25000" dirty="0" smtClean="0"/>
              <a:t>1</a:t>
            </a:r>
            <a:r>
              <a:rPr lang="en-US" dirty="0" smtClean="0"/>
              <a:t>,k</a:t>
            </a:r>
            <a:r>
              <a:rPr lang="en-US" baseline="-25000" dirty="0" smtClean="0"/>
              <a:t>2</a:t>
            </a:r>
            <a:r>
              <a:rPr lang="en-US" dirty="0" smtClean="0"/>
              <a:t>}) time</a:t>
            </a:r>
            <a:endParaRPr lang="he-IL" dirty="0"/>
          </a:p>
        </p:txBody>
      </p:sp>
      <p:cxnSp>
        <p:nvCxnSpPr>
          <p:cNvPr id="100" name="Shape 125"/>
          <p:cNvCxnSpPr>
            <a:endCxn id="106" idx="1"/>
          </p:cNvCxnSpPr>
          <p:nvPr/>
        </p:nvCxnSpPr>
        <p:spPr bwMode="auto">
          <a:xfrm>
            <a:off x="1868311" y="3476978"/>
            <a:ext cx="1022193" cy="74463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101" name="Group 47"/>
          <p:cNvGrpSpPr/>
          <p:nvPr/>
        </p:nvGrpSpPr>
        <p:grpSpPr>
          <a:xfrm>
            <a:off x="-3486" y="3232669"/>
            <a:ext cx="2483720" cy="1230956"/>
            <a:chOff x="2942914" y="3207269"/>
            <a:chExt cx="2483720" cy="1230956"/>
          </a:xfrm>
        </p:grpSpPr>
        <p:grpSp>
          <p:nvGrpSpPr>
            <p:cNvPr id="135" name="Group 76"/>
            <p:cNvGrpSpPr/>
            <p:nvPr/>
          </p:nvGrpSpPr>
          <p:grpSpPr>
            <a:xfrm>
              <a:off x="2947030" y="3915005"/>
              <a:ext cx="2479604" cy="523220"/>
              <a:chOff x="3048630" y="4194405"/>
              <a:chExt cx="2479604" cy="523220"/>
            </a:xfrm>
          </p:grpSpPr>
          <p:sp>
            <p:nvSpPr>
              <p:cNvPr id="148" name="TextBox 147"/>
              <p:cNvSpPr txBox="1"/>
              <p:nvPr/>
            </p:nvSpPr>
            <p:spPr>
              <a:xfrm>
                <a:off x="3048630" y="4219120"/>
                <a:ext cx="119860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i="1" dirty="0" smtClean="0"/>
                  <a:t>size</a:t>
                </a:r>
                <a:endParaRPr lang="he-IL" sz="2400" i="1" dirty="0"/>
              </a:p>
            </p:txBody>
          </p:sp>
          <p:sp>
            <p:nvSpPr>
              <p:cNvPr id="149" name="Rectangle 148"/>
              <p:cNvSpPr/>
              <p:nvPr/>
            </p:nvSpPr>
            <p:spPr bwMode="auto">
              <a:xfrm>
                <a:off x="4168990" y="4285369"/>
                <a:ext cx="1359244" cy="370702"/>
              </a:xfrm>
              <a:prstGeom prst="rect">
                <a:avLst/>
              </a:pr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432615" y="4194405"/>
                <a:ext cx="84023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 smtClean="0">
                    <a:solidFill>
                      <a:schemeClr val="accent6"/>
                    </a:solidFill>
                  </a:rPr>
                  <a:t>k</a:t>
                </a:r>
                <a:r>
                  <a:rPr lang="en-US" baseline="-25000" dirty="0" smtClean="0">
                    <a:solidFill>
                      <a:schemeClr val="accent6"/>
                    </a:solidFill>
                  </a:rPr>
                  <a:t>2</a:t>
                </a:r>
                <a:endParaRPr lang="he-IL" baseline="-25000" dirty="0"/>
              </a:p>
            </p:txBody>
          </p:sp>
        </p:grpSp>
        <p:sp>
          <p:nvSpPr>
            <p:cNvPr id="139" name="TextBox 13"/>
            <p:cNvSpPr txBox="1"/>
            <p:nvPr/>
          </p:nvSpPr>
          <p:spPr>
            <a:xfrm>
              <a:off x="2942914" y="3565787"/>
              <a:ext cx="11986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/>
                <a:t>last</a:t>
              </a:r>
              <a:endParaRPr lang="he-IL" sz="2400" i="1" dirty="0"/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4067390" y="3635267"/>
              <a:ext cx="1359244" cy="370702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1" name="Oval 140"/>
            <p:cNvSpPr/>
            <p:nvPr/>
          </p:nvSpPr>
          <p:spPr bwMode="auto">
            <a:xfrm>
              <a:off x="4696178" y="3773312"/>
              <a:ext cx="112889" cy="112889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4067390" y="3264565"/>
              <a:ext cx="1359244" cy="370702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955271" y="3207269"/>
              <a:ext cx="11986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i="1" dirty="0" smtClean="0"/>
                <a:t>first</a:t>
              </a:r>
              <a:endParaRPr lang="he-IL" sz="2400" i="1" dirty="0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4701822" y="3395133"/>
              <a:ext cx="112889" cy="112889"/>
            </a:xfrm>
            <a:prstGeom prst="ellips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4" name="Shape 117"/>
          <p:cNvCxnSpPr>
            <a:endCxn id="122" idx="2"/>
          </p:cNvCxnSpPr>
          <p:nvPr/>
        </p:nvCxnSpPr>
        <p:spPr bwMode="auto">
          <a:xfrm rot="16200000" flipH="1">
            <a:off x="3958026" y="1783177"/>
            <a:ext cx="481910" cy="4705693"/>
          </a:xfrm>
          <a:prstGeom prst="curvedConnector3">
            <a:avLst>
              <a:gd name="adj1" fmla="val 147436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Rectangle 104"/>
          <p:cNvSpPr/>
          <p:nvPr/>
        </p:nvSpPr>
        <p:spPr>
          <a:xfrm>
            <a:off x="2858230" y="3981043"/>
            <a:ext cx="455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b</a:t>
            </a:r>
            <a:endParaRPr lang="he-IL" dirty="0"/>
          </a:p>
        </p:txBody>
      </p:sp>
      <p:sp>
        <p:nvSpPr>
          <p:cNvPr id="106" name="Rectangle 105"/>
          <p:cNvSpPr/>
          <p:nvPr/>
        </p:nvSpPr>
        <p:spPr bwMode="auto">
          <a:xfrm>
            <a:off x="2890505" y="4066254"/>
            <a:ext cx="349824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7" name="Curved Connector 106"/>
          <p:cNvCxnSpPr/>
          <p:nvPr/>
        </p:nvCxnSpPr>
        <p:spPr bwMode="auto">
          <a:xfrm>
            <a:off x="3729346" y="4218020"/>
            <a:ext cx="735796" cy="133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8" name="Curved Connector 107"/>
          <p:cNvCxnSpPr/>
          <p:nvPr/>
        </p:nvCxnSpPr>
        <p:spPr bwMode="auto">
          <a:xfrm>
            <a:off x="5303983" y="4219351"/>
            <a:ext cx="735796" cy="133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3250959" y="4066254"/>
            <a:ext cx="287033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3537991" y="4066254"/>
            <a:ext cx="287033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420960" y="3981043"/>
            <a:ext cx="455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c</a:t>
            </a:r>
            <a:endParaRPr lang="he-IL" dirty="0"/>
          </a:p>
        </p:txBody>
      </p:sp>
      <p:sp>
        <p:nvSpPr>
          <p:cNvPr id="116" name="Rectangle 115"/>
          <p:cNvSpPr/>
          <p:nvPr/>
        </p:nvSpPr>
        <p:spPr bwMode="auto">
          <a:xfrm>
            <a:off x="4453235" y="4066254"/>
            <a:ext cx="349824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4813689" y="4066254"/>
            <a:ext cx="287033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5100721" y="4066254"/>
            <a:ext cx="287033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015583" y="3981043"/>
            <a:ext cx="455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y</a:t>
            </a:r>
            <a:endParaRPr lang="he-IL" dirty="0"/>
          </a:p>
        </p:txBody>
      </p:sp>
      <p:sp>
        <p:nvSpPr>
          <p:cNvPr id="121" name="Rectangle 120"/>
          <p:cNvSpPr/>
          <p:nvPr/>
        </p:nvSpPr>
        <p:spPr bwMode="auto">
          <a:xfrm>
            <a:off x="6047857" y="4066254"/>
            <a:ext cx="349824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408311" y="4066254"/>
            <a:ext cx="287033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695343" y="4066254"/>
            <a:ext cx="287033" cy="31072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hape 117"/>
          <p:cNvCxnSpPr/>
          <p:nvPr/>
        </p:nvCxnSpPr>
        <p:spPr bwMode="auto">
          <a:xfrm rot="10800000">
            <a:off x="2480236" y="3846026"/>
            <a:ext cx="898297" cy="384510"/>
          </a:xfrm>
          <a:prstGeom prst="curvedConnector3">
            <a:avLst>
              <a:gd name="adj1" fmla="val -896"/>
            </a:avLst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0" name="Shape 117"/>
          <p:cNvCxnSpPr/>
          <p:nvPr/>
        </p:nvCxnSpPr>
        <p:spPr bwMode="auto">
          <a:xfrm rot="10800000">
            <a:off x="2501901" y="3657607"/>
            <a:ext cx="2460623" cy="551641"/>
          </a:xfrm>
          <a:prstGeom prst="curvedConnector3">
            <a:avLst>
              <a:gd name="adj1" fmla="val -581"/>
            </a:avLst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117"/>
          <p:cNvCxnSpPr/>
          <p:nvPr/>
        </p:nvCxnSpPr>
        <p:spPr bwMode="auto">
          <a:xfrm rot="10800000">
            <a:off x="2480234" y="3475321"/>
            <a:ext cx="4066282" cy="733925"/>
          </a:xfrm>
          <a:prstGeom prst="curvedConnector3">
            <a:avLst>
              <a:gd name="adj1" fmla="val 653"/>
            </a:avLst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746" y="4903337"/>
            <a:ext cx="91529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Concatenate the two lists</a:t>
            </a:r>
            <a:endParaRPr lang="he-IL" dirty="0"/>
          </a:p>
        </p:txBody>
      </p:sp>
      <p:sp>
        <p:nvSpPr>
          <p:cNvPr id="86" name="TextBox 85"/>
          <p:cNvSpPr txBox="1"/>
          <p:nvPr/>
        </p:nvSpPr>
        <p:spPr>
          <a:xfrm>
            <a:off x="3746" y="5385937"/>
            <a:ext cx="91529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Change “set pointers” of </a:t>
            </a:r>
            <a:r>
              <a:rPr lang="en-US" b="1" dirty="0" smtClean="0">
                <a:solidFill>
                  <a:srgbClr val="7030A0"/>
                </a:solidFill>
              </a:rPr>
              <a:t>shorter</a:t>
            </a:r>
            <a:r>
              <a:rPr lang="en-US" dirty="0" smtClean="0"/>
              <a:t> list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85" grpId="0"/>
      <p:bldP spid="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5029200" cy="1143000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Union Find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95400"/>
            <a:ext cx="67818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Represent each set as a rooted tree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3470275" y="33940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3013075" y="40036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3470275" y="40036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3927475" y="40036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52232" name="AutoShape 8"/>
          <p:cNvCxnSpPr>
            <a:cxnSpLocks noChangeShapeType="1"/>
            <a:stCxn id="52229" idx="7"/>
            <a:endCxn id="52228" idx="3"/>
          </p:cNvCxnSpPr>
          <p:nvPr/>
        </p:nvCxnSpPr>
        <p:spPr bwMode="auto">
          <a:xfrm flipV="1">
            <a:off x="3208338" y="3589338"/>
            <a:ext cx="2952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33" name="AutoShape 9"/>
          <p:cNvCxnSpPr>
            <a:cxnSpLocks noChangeShapeType="1"/>
            <a:stCxn id="52230" idx="0"/>
            <a:endCxn id="52228" idx="4"/>
          </p:cNvCxnSpPr>
          <p:nvPr/>
        </p:nvCxnSpPr>
        <p:spPr bwMode="auto">
          <a:xfrm flipV="1">
            <a:off x="3584575" y="3622675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34" name="AutoShape 10"/>
          <p:cNvCxnSpPr>
            <a:cxnSpLocks noChangeShapeType="1"/>
            <a:stCxn id="52231" idx="1"/>
            <a:endCxn id="52228" idx="5"/>
          </p:cNvCxnSpPr>
          <p:nvPr/>
        </p:nvCxnSpPr>
        <p:spPr bwMode="auto">
          <a:xfrm flipH="1" flipV="1">
            <a:off x="3665538" y="3589338"/>
            <a:ext cx="2952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371600" y="17526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3200">
                <a:solidFill>
                  <a:srgbClr val="33CC33"/>
                </a:solidFill>
              </a:rPr>
              <a:t>Union by rank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4191000" y="175260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</a:rPr>
              <a:t>Path compression</a:t>
            </a:r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4918075" y="27082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4689475" y="33178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5146675" y="33178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52240" name="AutoShape 16"/>
          <p:cNvCxnSpPr>
            <a:cxnSpLocks noChangeShapeType="1"/>
            <a:stCxn id="52238" idx="0"/>
            <a:endCxn id="52237" idx="3"/>
          </p:cNvCxnSpPr>
          <p:nvPr/>
        </p:nvCxnSpPr>
        <p:spPr bwMode="auto">
          <a:xfrm flipV="1">
            <a:off x="4803775" y="2903538"/>
            <a:ext cx="147638" cy="414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41" name="AutoShape 17"/>
          <p:cNvCxnSpPr>
            <a:cxnSpLocks noChangeShapeType="1"/>
            <a:stCxn id="52239" idx="0"/>
            <a:endCxn id="52237" idx="5"/>
          </p:cNvCxnSpPr>
          <p:nvPr/>
        </p:nvCxnSpPr>
        <p:spPr bwMode="auto">
          <a:xfrm flipH="1" flipV="1">
            <a:off x="5113338" y="2903538"/>
            <a:ext cx="147637" cy="414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42" name="Oval 18"/>
          <p:cNvSpPr>
            <a:spLocks noChangeArrowheads="1"/>
          </p:cNvSpPr>
          <p:nvPr/>
        </p:nvSpPr>
        <p:spPr bwMode="auto">
          <a:xfrm>
            <a:off x="6289675" y="33940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6594475" y="40036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52244" name="AutoShape 20"/>
          <p:cNvCxnSpPr>
            <a:cxnSpLocks noChangeShapeType="1"/>
            <a:stCxn id="52243" idx="0"/>
            <a:endCxn id="52242" idx="5"/>
          </p:cNvCxnSpPr>
          <p:nvPr/>
        </p:nvCxnSpPr>
        <p:spPr bwMode="auto">
          <a:xfrm flipH="1" flipV="1">
            <a:off x="6484938" y="3589338"/>
            <a:ext cx="223837" cy="414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45" name="AutoShape 21"/>
          <p:cNvCxnSpPr>
            <a:cxnSpLocks noChangeShapeType="1"/>
            <a:stCxn id="52228" idx="7"/>
            <a:endCxn id="52237" idx="2"/>
          </p:cNvCxnSpPr>
          <p:nvPr/>
        </p:nvCxnSpPr>
        <p:spPr bwMode="auto">
          <a:xfrm flipV="1">
            <a:off x="3665538" y="2822575"/>
            <a:ext cx="1252537" cy="604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46" name="Oval 22"/>
          <p:cNvSpPr>
            <a:spLocks noChangeArrowheads="1"/>
          </p:cNvSpPr>
          <p:nvPr/>
        </p:nvSpPr>
        <p:spPr bwMode="auto">
          <a:xfrm>
            <a:off x="6061075" y="40036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47" name="Oval 23"/>
          <p:cNvSpPr>
            <a:spLocks noChangeArrowheads="1"/>
          </p:cNvSpPr>
          <p:nvPr/>
        </p:nvSpPr>
        <p:spPr bwMode="auto">
          <a:xfrm>
            <a:off x="5984875" y="46132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52248" name="AutoShape 24"/>
          <p:cNvCxnSpPr>
            <a:cxnSpLocks noChangeShapeType="1"/>
            <a:stCxn id="52247" idx="0"/>
            <a:endCxn id="52246" idx="4"/>
          </p:cNvCxnSpPr>
          <p:nvPr/>
        </p:nvCxnSpPr>
        <p:spPr bwMode="auto">
          <a:xfrm flipV="1">
            <a:off x="6099175" y="4232275"/>
            <a:ext cx="76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49" name="AutoShape 25"/>
          <p:cNvCxnSpPr>
            <a:cxnSpLocks noChangeShapeType="1"/>
            <a:stCxn id="52242" idx="1"/>
            <a:endCxn id="52237" idx="6"/>
          </p:cNvCxnSpPr>
          <p:nvPr/>
        </p:nvCxnSpPr>
        <p:spPr bwMode="auto">
          <a:xfrm flipH="1" flipV="1">
            <a:off x="5146675" y="2822575"/>
            <a:ext cx="1176338" cy="604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50" name="AutoShape 26"/>
          <p:cNvCxnSpPr>
            <a:cxnSpLocks noChangeShapeType="1"/>
            <a:stCxn id="52246" idx="0"/>
            <a:endCxn id="52242" idx="3"/>
          </p:cNvCxnSpPr>
          <p:nvPr/>
        </p:nvCxnSpPr>
        <p:spPr bwMode="auto">
          <a:xfrm flipV="1">
            <a:off x="6175375" y="3589338"/>
            <a:ext cx="147638" cy="414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971550" y="5408613"/>
            <a:ext cx="684212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parent of a vertex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/>
              <a:t> is denoted by p[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/>
              <a:t>]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5581650" y="4422775"/>
            <a:ext cx="36036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973138" y="5949950"/>
            <a:ext cx="68421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Find(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/>
              <a:t>) traces the path from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/>
              <a:t> to the root</a:t>
            </a:r>
          </a:p>
        </p:txBody>
      </p:sp>
      <p:sp>
        <p:nvSpPr>
          <p:cNvPr id="52254" name="Oval 30"/>
          <p:cNvSpPr>
            <a:spLocks noChangeArrowheads="1"/>
          </p:cNvSpPr>
          <p:nvPr/>
        </p:nvSpPr>
        <p:spPr bwMode="auto">
          <a:xfrm>
            <a:off x="1878013" y="3429000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5324475" y="3789363"/>
            <a:ext cx="90011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1" grpId="0"/>
      <p:bldP spid="52252" grpId="0"/>
      <p:bldP spid="52253" grpId="0"/>
      <p:bldP spid="522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4038600" y="1989138"/>
            <a:ext cx="990600" cy="1828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2743200" y="2446338"/>
            <a:ext cx="990600" cy="13716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5029200" cy="639763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Union by rank</a:t>
            </a:r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3086100" y="229393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4391025" y="183673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6019800" y="1989138"/>
            <a:ext cx="990600" cy="1828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6372225" y="183673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7" name="AutoShape 9"/>
          <p:cNvSpPr>
            <a:spLocks noChangeArrowheads="1"/>
          </p:cNvSpPr>
          <p:nvPr/>
        </p:nvSpPr>
        <p:spPr bwMode="auto">
          <a:xfrm>
            <a:off x="7391400" y="1989138"/>
            <a:ext cx="990600" cy="1828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7743825" y="183673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59" name="Oval 11"/>
          <p:cNvSpPr>
            <a:spLocks noChangeArrowheads="1"/>
          </p:cNvSpPr>
          <p:nvPr/>
        </p:nvSpPr>
        <p:spPr bwMode="auto">
          <a:xfrm>
            <a:off x="1066800" y="229393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533400" y="2141538"/>
            <a:ext cx="304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cs typeface="Arial" pitchFamily="34" charset="0"/>
              </a:rPr>
              <a:t>0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606675" y="2133600"/>
            <a:ext cx="45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4762500" y="1689100"/>
            <a:ext cx="495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5943600" y="1698625"/>
            <a:ext cx="45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8077200" y="1684338"/>
            <a:ext cx="4572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53265" name="AutoShape 17"/>
          <p:cNvCxnSpPr>
            <a:cxnSpLocks noChangeShapeType="1"/>
            <a:stCxn id="53253" idx="7"/>
            <a:endCxn id="53254" idx="2"/>
          </p:cNvCxnSpPr>
          <p:nvPr/>
        </p:nvCxnSpPr>
        <p:spPr bwMode="auto">
          <a:xfrm flipV="1">
            <a:off x="3346450" y="1989138"/>
            <a:ext cx="1044575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8153400" y="998538"/>
            <a:ext cx="7620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+1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 flipV="1">
            <a:off x="6629400" y="1379538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3394075" y="4046538"/>
            <a:ext cx="1087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520700" y="4689475"/>
            <a:ext cx="799306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/>
              <a:t>Union by rank on its own gives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O(log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find time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520700" y="5160963"/>
            <a:ext cx="79930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/>
              <a:t>A tree of rank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/>
              <a:t> contains at least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/>
              <a:t> elements</a:t>
            </a: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520700" y="5789613"/>
            <a:ext cx="79930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/>
              <a:t>If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/>
              <a:t> is not a root, then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rank(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)&lt;rank(p[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-0.10007 " pathEditMode="relative" ptsTypes="AA">
                                      <p:cBhvr>
                                        <p:cTn id="10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-0.10007 " pathEditMode="relative" ptsTypes="AA">
                                      <p:cBhvr>
                                        <p:cTn id="12" dur="2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 animBg="1"/>
      <p:bldP spid="53258" grpId="0" animBg="1"/>
      <p:bldP spid="53264" grpId="0"/>
      <p:bldP spid="53266" grpId="0"/>
      <p:bldP spid="53267" grpId="0" animBg="1"/>
      <p:bldP spid="53269" grpId="0"/>
      <p:bldP spid="53270" grpId="0"/>
      <p:bldP spid="532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5029200" cy="1143000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Path Compression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 rot="-80795">
            <a:off x="5305425" y="2168525"/>
            <a:ext cx="1066800" cy="16002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5716" name="Oval 4"/>
          <p:cNvSpPr>
            <a:spLocks noChangeArrowheads="1"/>
          </p:cNvSpPr>
          <p:nvPr/>
        </p:nvSpPr>
        <p:spPr bwMode="auto">
          <a:xfrm rot="-2217507">
            <a:off x="5700713" y="2046288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 rot="-80795">
            <a:off x="3513138" y="3506788"/>
            <a:ext cx="1066800" cy="16002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 rot="-80795">
            <a:off x="4400550" y="2820988"/>
            <a:ext cx="1066800" cy="16002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5719" name="AutoShape 7"/>
          <p:cNvSpPr>
            <a:spLocks noChangeArrowheads="1"/>
          </p:cNvSpPr>
          <p:nvPr/>
        </p:nvSpPr>
        <p:spPr bwMode="auto">
          <a:xfrm rot="-80795">
            <a:off x="2605088" y="4184650"/>
            <a:ext cx="1066800" cy="16002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5720" name="Oval 8"/>
          <p:cNvSpPr>
            <a:spLocks noChangeArrowheads="1"/>
          </p:cNvSpPr>
          <p:nvPr/>
        </p:nvSpPr>
        <p:spPr bwMode="auto">
          <a:xfrm rot="-2217507">
            <a:off x="4803775" y="27209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115723" name="AutoShape 11"/>
          <p:cNvCxnSpPr>
            <a:cxnSpLocks noChangeShapeType="1"/>
            <a:stCxn id="115722" idx="6"/>
            <a:endCxn id="115721" idx="2"/>
          </p:cNvCxnSpPr>
          <p:nvPr/>
        </p:nvCxnSpPr>
        <p:spPr bwMode="auto">
          <a:xfrm flipV="1">
            <a:off x="3209925" y="3581400"/>
            <a:ext cx="717550" cy="536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24" name="AutoShape 12"/>
          <p:cNvCxnSpPr>
            <a:cxnSpLocks noChangeShapeType="1"/>
            <a:stCxn id="115721" idx="6"/>
            <a:endCxn id="115720" idx="2"/>
          </p:cNvCxnSpPr>
          <p:nvPr/>
        </p:nvCxnSpPr>
        <p:spPr bwMode="auto">
          <a:xfrm flipV="1">
            <a:off x="4110038" y="2903538"/>
            <a:ext cx="715962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25" name="AutoShape 13"/>
          <p:cNvCxnSpPr>
            <a:cxnSpLocks noChangeShapeType="1"/>
            <a:stCxn id="115720" idx="6"/>
            <a:endCxn id="115716" idx="2"/>
          </p:cNvCxnSpPr>
          <p:nvPr/>
        </p:nvCxnSpPr>
        <p:spPr bwMode="auto">
          <a:xfrm flipV="1">
            <a:off x="5008563" y="2228850"/>
            <a:ext cx="714375" cy="536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5733" name="Freeform 21"/>
          <p:cNvSpPr>
            <a:spLocks/>
          </p:cNvSpPr>
          <p:nvPr/>
        </p:nvSpPr>
        <p:spPr bwMode="auto">
          <a:xfrm>
            <a:off x="3998913" y="2168525"/>
            <a:ext cx="1709737" cy="1279525"/>
          </a:xfrm>
          <a:custGeom>
            <a:avLst/>
            <a:gdLst/>
            <a:ahLst/>
            <a:cxnLst>
              <a:cxn ang="0">
                <a:pos x="0" y="794"/>
              </a:cxn>
              <a:cxn ang="0">
                <a:pos x="397" y="227"/>
              </a:cxn>
              <a:cxn ang="0">
                <a:pos x="1077" y="0"/>
              </a:cxn>
            </a:cxnLst>
            <a:rect l="0" t="0" r="r" b="b"/>
            <a:pathLst>
              <a:path w="1077" h="794">
                <a:moveTo>
                  <a:pt x="0" y="794"/>
                </a:moveTo>
                <a:cubicBezTo>
                  <a:pt x="109" y="576"/>
                  <a:pt x="218" y="359"/>
                  <a:pt x="397" y="227"/>
                </a:cubicBezTo>
                <a:cubicBezTo>
                  <a:pt x="576" y="95"/>
                  <a:pt x="826" y="47"/>
                  <a:pt x="1077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 type="stealth" w="lg" len="lg"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15734" name="Freeform 22"/>
          <p:cNvSpPr>
            <a:spLocks/>
          </p:cNvSpPr>
          <p:nvPr/>
        </p:nvSpPr>
        <p:spPr bwMode="auto">
          <a:xfrm>
            <a:off x="3098800" y="2078038"/>
            <a:ext cx="2609850" cy="2071687"/>
          </a:xfrm>
          <a:custGeom>
            <a:avLst/>
            <a:gdLst/>
            <a:ahLst/>
            <a:cxnLst>
              <a:cxn ang="0">
                <a:pos x="0" y="1248"/>
              </a:cxn>
              <a:cxn ang="0">
                <a:pos x="453" y="284"/>
              </a:cxn>
              <a:cxn ang="0">
                <a:pos x="1644" y="0"/>
              </a:cxn>
            </a:cxnLst>
            <a:rect l="0" t="0" r="r" b="b"/>
            <a:pathLst>
              <a:path w="1644" h="1248">
                <a:moveTo>
                  <a:pt x="0" y="1248"/>
                </a:moveTo>
                <a:cubicBezTo>
                  <a:pt x="89" y="870"/>
                  <a:pt x="179" y="492"/>
                  <a:pt x="453" y="284"/>
                </a:cubicBezTo>
                <a:cubicBezTo>
                  <a:pt x="727" y="76"/>
                  <a:pt x="1185" y="38"/>
                  <a:pt x="164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 type="stealth" w="lg" len="lg"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15721" name="Oval 9"/>
          <p:cNvSpPr>
            <a:spLocks noChangeArrowheads="1"/>
          </p:cNvSpPr>
          <p:nvPr/>
        </p:nvSpPr>
        <p:spPr bwMode="auto">
          <a:xfrm rot="-2217507">
            <a:off x="3905250" y="3398838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5722" name="Oval 10"/>
          <p:cNvSpPr>
            <a:spLocks noChangeArrowheads="1"/>
          </p:cNvSpPr>
          <p:nvPr/>
        </p:nvSpPr>
        <p:spPr bwMode="auto">
          <a:xfrm rot="-2217507">
            <a:off x="3005138" y="407352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3" grpId="0" animBg="1"/>
      <p:bldP spid="1157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Union Find - pseudocode</a:t>
            </a:r>
          </a:p>
        </p:txBody>
      </p:sp>
      <p:pic>
        <p:nvPicPr>
          <p:cNvPr id="104460" name="Picture 12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62488" y="3589338"/>
            <a:ext cx="4064000" cy="254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4462" name="Picture 14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800" y="4110038"/>
            <a:ext cx="4064000" cy="149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4463" name="Picture 15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3388" y="1808163"/>
            <a:ext cx="40640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4464" name="Picture 16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64075" y="1947863"/>
            <a:ext cx="40640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782638"/>
          </a:xfrm>
        </p:spPr>
        <p:txBody>
          <a:bodyPr/>
          <a:lstStyle/>
          <a:p>
            <a:r>
              <a:rPr lang="da-DK">
                <a:solidFill>
                  <a:srgbClr val="008000"/>
                </a:solidFill>
              </a:rPr>
              <a:t>Union-Find</a:t>
            </a:r>
            <a:endParaRPr lang="en-US">
              <a:solidFill>
                <a:srgbClr val="008000"/>
              </a:solidFill>
            </a:endParaRPr>
          </a:p>
        </p:txBody>
      </p:sp>
      <p:graphicFrame>
        <p:nvGraphicFramePr>
          <p:cNvPr id="112643" name="Group 3"/>
          <p:cNvGraphicFramePr>
            <a:graphicFrameLocks noGrp="1"/>
          </p:cNvGraphicFramePr>
          <p:nvPr/>
        </p:nvGraphicFramePr>
        <p:xfrm>
          <a:off x="1331913" y="2117725"/>
          <a:ext cx="6300787" cy="1177925"/>
        </p:xfrm>
        <a:graphic>
          <a:graphicData uri="http://schemas.openxmlformats.org/drawingml/2006/table">
            <a:tbl>
              <a:tblPr/>
              <a:tblGrid>
                <a:gridCol w="1979612"/>
                <a:gridCol w="1981200"/>
                <a:gridCol w="2339975"/>
              </a:tblGrid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</a:rPr>
                        <a:t>make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</a:rPr>
                        <a:t>link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</a:rPr>
                        <a:t>find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O(log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657" name="Group 17"/>
          <p:cNvGraphicFramePr>
            <a:graphicFrameLocks noGrp="1"/>
          </p:cNvGraphicFramePr>
          <p:nvPr/>
        </p:nvGraphicFramePr>
        <p:xfrm>
          <a:off x="1331913" y="4330700"/>
          <a:ext cx="6300787" cy="1174750"/>
        </p:xfrm>
        <a:graphic>
          <a:graphicData uri="http://schemas.openxmlformats.org/drawingml/2006/table">
            <a:tbl>
              <a:tblPr/>
              <a:tblGrid>
                <a:gridCol w="1979612"/>
                <a:gridCol w="1981200"/>
                <a:gridCol w="2339975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</a:rPr>
                        <a:t>make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</a:rPr>
                        <a:t>link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</a:rPr>
                        <a:t>find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el-GR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el-GR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2592388" y="1538288"/>
            <a:ext cx="387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Worst case</a:t>
            </a: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592388" y="3698875"/>
            <a:ext cx="387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Amortized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425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Nesting / Repeated application</a:t>
            </a:r>
          </a:p>
        </p:txBody>
      </p:sp>
      <p:pic>
        <p:nvPicPr>
          <p:cNvPr id="105480" name="Picture 8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41538" y="1268413"/>
            <a:ext cx="4679950" cy="105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486" name="Picture 14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65275" y="4094163"/>
            <a:ext cx="2160588" cy="388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492" name="Picture 20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758950" y="4692650"/>
            <a:ext cx="1771650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493" name="Picture 21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778000" y="5335588"/>
            <a:ext cx="1735138" cy="388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494" name="Picture 22" descr="TP_tmp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600200" y="5907088"/>
            <a:ext cx="2089150" cy="388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01" name="Picture 29" descr="TP_tmp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592638" y="4059238"/>
            <a:ext cx="1557337" cy="460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02" name="Picture 30" descr="TP_tmp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786313" y="4657725"/>
            <a:ext cx="1558925" cy="460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03" name="Picture 31" descr="TP_tmp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805363" y="5300663"/>
            <a:ext cx="1557337" cy="460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04" name="Picture 32" descr="TP_tmp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627563" y="5872163"/>
            <a:ext cx="1557337" cy="460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06" name="Picture 34" descr="TP_tmp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378575" y="4148138"/>
            <a:ext cx="814388" cy="28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10" name="Picture 38" descr="TP_tmp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573838" y="4711700"/>
            <a:ext cx="566737" cy="354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11" name="Picture 39" descr="TP_tmp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573838" y="5318125"/>
            <a:ext cx="601662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13" name="Picture 41" descr="TP_tmp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781175" y="2528888"/>
            <a:ext cx="5400675" cy="1079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5512" name="Picture 40" descr="TP_tmp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483350" y="5926138"/>
            <a:ext cx="1239838" cy="354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425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Ackermann</a:t>
            </a:r>
            <a:r>
              <a:rPr lang="en-US">
                <a:solidFill>
                  <a:srgbClr val="0066FF"/>
                </a:solidFill>
              </a:rPr>
              <a:t>’s function</a:t>
            </a:r>
          </a:p>
        </p:txBody>
      </p:sp>
      <p:pic>
        <p:nvPicPr>
          <p:cNvPr id="106513" name="Picture 17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9113" y="1538288"/>
            <a:ext cx="5564187" cy="1214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6515" name="Picture 19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59138" y="3373438"/>
            <a:ext cx="2625725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6517" name="Picture 21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41663" y="4086225"/>
            <a:ext cx="2860675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6521" name="Picture 25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49663" y="5589588"/>
            <a:ext cx="1843087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6522" name="Picture 26" descr="TP_tmp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55850" y="4800600"/>
            <a:ext cx="4432300" cy="509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P_t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 bwMode="auto">
          <a:xfrm>
            <a:off x="1793214" y="5229225"/>
            <a:ext cx="5765534" cy="1018971"/>
          </a:xfrm>
          <a:prstGeom prst="rect">
            <a:avLst/>
          </a:prstGeom>
          <a:noFill/>
          <a:ln/>
          <a:effectLst/>
        </p:spPr>
      </p:pic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425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Ackermann</a:t>
            </a:r>
            <a:r>
              <a:rPr lang="en-US">
                <a:solidFill>
                  <a:srgbClr val="0066FF"/>
                </a:solidFill>
              </a:rPr>
              <a:t>’s function (modified)</a:t>
            </a:r>
          </a:p>
        </p:txBody>
      </p:sp>
      <p:pic>
        <p:nvPicPr>
          <p:cNvPr id="107523" name="Picture 3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89113" y="1358900"/>
            <a:ext cx="5564187" cy="1214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7529" name="Picture 9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12925" y="2916238"/>
            <a:ext cx="5249863" cy="1214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7530" name="Picture 10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71663" y="4508500"/>
            <a:ext cx="2195512" cy="469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7531" name="Picture 11" descr="TP_tmp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871663" y="5138738"/>
            <a:ext cx="2157412" cy="471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7536" name="Picture 16" descr="TP_tmp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79625" y="2495550"/>
            <a:ext cx="541338" cy="541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07537" name="Freeform 17"/>
          <p:cNvSpPr>
            <a:spLocks/>
          </p:cNvSpPr>
          <p:nvPr/>
        </p:nvSpPr>
        <p:spPr bwMode="auto">
          <a:xfrm>
            <a:off x="5111750" y="2528888"/>
            <a:ext cx="300038" cy="1079500"/>
          </a:xfrm>
          <a:custGeom>
            <a:avLst/>
            <a:gdLst/>
            <a:ahLst/>
            <a:cxnLst>
              <a:cxn ang="0">
                <a:pos x="114" y="0"/>
              </a:cxn>
              <a:cxn ang="0">
                <a:pos x="170" y="340"/>
              </a:cxn>
              <a:cxn ang="0">
                <a:pos x="0" y="680"/>
              </a:cxn>
            </a:cxnLst>
            <a:rect l="0" t="0" r="r" b="b"/>
            <a:pathLst>
              <a:path w="189" h="680">
                <a:moveTo>
                  <a:pt x="114" y="0"/>
                </a:moveTo>
                <a:cubicBezTo>
                  <a:pt x="151" y="113"/>
                  <a:pt x="189" y="227"/>
                  <a:pt x="170" y="340"/>
                </a:cubicBezTo>
                <a:cubicBezTo>
                  <a:pt x="151" y="453"/>
                  <a:pt x="75" y="566"/>
                  <a:pt x="0" y="680"/>
                </a:cubicBezTo>
              </a:path>
            </a:pathLst>
          </a:custGeom>
          <a:noFill/>
          <a:ln w="38100" cap="flat" cmpd="sng">
            <a:solidFill>
              <a:srgbClr val="9933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7538" name="Freeform 18"/>
          <p:cNvSpPr>
            <a:spLocks/>
          </p:cNvSpPr>
          <p:nvPr/>
        </p:nvSpPr>
        <p:spPr bwMode="auto">
          <a:xfrm>
            <a:off x="4572000" y="2249488"/>
            <a:ext cx="390525" cy="1260475"/>
          </a:xfrm>
          <a:custGeom>
            <a:avLst/>
            <a:gdLst/>
            <a:ahLst/>
            <a:cxnLst>
              <a:cxn ang="0">
                <a:pos x="114" y="0"/>
              </a:cxn>
              <a:cxn ang="0">
                <a:pos x="170" y="340"/>
              </a:cxn>
              <a:cxn ang="0">
                <a:pos x="0" y="680"/>
              </a:cxn>
            </a:cxnLst>
            <a:rect l="0" t="0" r="r" b="b"/>
            <a:pathLst>
              <a:path w="189" h="680">
                <a:moveTo>
                  <a:pt x="114" y="0"/>
                </a:moveTo>
                <a:cubicBezTo>
                  <a:pt x="151" y="113"/>
                  <a:pt x="189" y="227"/>
                  <a:pt x="170" y="340"/>
                </a:cubicBezTo>
                <a:cubicBezTo>
                  <a:pt x="151" y="453"/>
                  <a:pt x="75" y="566"/>
                  <a:pt x="0" y="680"/>
                </a:cubicBezTo>
              </a:path>
            </a:pathLst>
          </a:custGeom>
          <a:noFill/>
          <a:ln w="38100" cap="flat" cmpd="sng">
            <a:solidFill>
              <a:srgbClr val="FF66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7" grpId="0" animBg="1"/>
      <p:bldP spid="1075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669925"/>
          </a:xfrm>
        </p:spPr>
        <p:txBody>
          <a:bodyPr/>
          <a:lstStyle/>
          <a:p>
            <a:r>
              <a:rPr lang="da-DK" dirty="0">
                <a:solidFill>
                  <a:srgbClr val="008000"/>
                </a:solidFill>
              </a:rPr>
              <a:t>Union-Find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01763"/>
            <a:ext cx="8524875" cy="2279650"/>
          </a:xfrm>
        </p:spPr>
        <p:txBody>
          <a:bodyPr/>
          <a:lstStyle/>
          <a:p>
            <a:r>
              <a:rPr lang="da-DK" sz="3100" dirty="0">
                <a:solidFill>
                  <a:srgbClr val="0066FF"/>
                </a:solidFill>
              </a:rPr>
              <a:t>Make(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3100" dirty="0">
                <a:solidFill>
                  <a:srgbClr val="0066FF"/>
                </a:solidFill>
              </a:rPr>
              <a:t>):</a:t>
            </a:r>
            <a:r>
              <a:rPr lang="da-DK" sz="3100" dirty="0"/>
              <a:t>     Create a set containing 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3100" dirty="0"/>
              <a:t> </a:t>
            </a:r>
          </a:p>
          <a:p>
            <a:r>
              <a:rPr lang="da-DK" sz="3100" dirty="0">
                <a:solidFill>
                  <a:srgbClr val="0066FF"/>
                </a:solidFill>
              </a:rPr>
              <a:t>Union(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3100" dirty="0">
                <a:solidFill>
                  <a:srgbClr val="0066FF"/>
                </a:solidFill>
              </a:rPr>
              <a:t>,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3100" dirty="0">
                <a:solidFill>
                  <a:srgbClr val="0066FF"/>
                </a:solidFill>
              </a:rPr>
              <a:t>):</a:t>
            </a:r>
            <a:r>
              <a:rPr lang="da-DK" sz="3100" dirty="0"/>
              <a:t>  Unite the sets containing 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3100" dirty="0"/>
              <a:t> and 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3100" dirty="0"/>
              <a:t>	</a:t>
            </a:r>
          </a:p>
          <a:p>
            <a:r>
              <a:rPr lang="da-DK" sz="3100" dirty="0">
                <a:solidFill>
                  <a:srgbClr val="0066FF"/>
                </a:solidFill>
              </a:rPr>
              <a:t>Find(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3100" dirty="0">
                <a:solidFill>
                  <a:srgbClr val="0066FF"/>
                </a:solidFill>
              </a:rPr>
              <a:t>):       </a:t>
            </a:r>
            <a:r>
              <a:rPr lang="da-DK" sz="3100" dirty="0"/>
              <a:t>Return a </a:t>
            </a:r>
            <a:r>
              <a:rPr lang="da-DK" sz="3100" dirty="0">
                <a:solidFill>
                  <a:srgbClr val="FF0000"/>
                </a:solidFill>
              </a:rPr>
              <a:t>representative</a:t>
            </a:r>
            <a:r>
              <a:rPr lang="da-DK" sz="3100" dirty="0"/>
              <a:t> of the</a:t>
            </a:r>
            <a:br>
              <a:rPr lang="da-DK" sz="3100" dirty="0"/>
            </a:br>
            <a:r>
              <a:rPr lang="da-DK" sz="3100" dirty="0"/>
              <a:t>                   set containing </a:t>
            </a:r>
            <a:r>
              <a:rPr lang="da-DK" sz="3100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100" i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9900" y="4614863"/>
            <a:ext cx="8524875" cy="184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a-DK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Variation: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da-DK" sz="3100" dirty="0" smtClean="0">
                <a:solidFill>
                  <a:srgbClr val="0066FF"/>
                </a:solidFill>
              </a:rPr>
              <a:t>Make </a:t>
            </a:r>
            <a:r>
              <a:rPr lang="da-DK" sz="3100" kern="0" dirty="0" smtClean="0">
                <a:latin typeface="+mn-lt"/>
              </a:rPr>
              <a:t>and</a:t>
            </a:r>
            <a:r>
              <a:rPr lang="da-DK" sz="3100" dirty="0" smtClean="0">
                <a:solidFill>
                  <a:srgbClr val="0066FF"/>
                </a:solidFill>
              </a:rPr>
              <a:t> </a:t>
            </a:r>
            <a:r>
              <a:rPr kumimoji="0" lang="da-DK" sz="31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Union</a:t>
            </a:r>
            <a:r>
              <a:rPr kumimoji="0" lang="da-DK" sz="3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specify a</a:t>
            </a:r>
            <a:r>
              <a:rPr kumimoji="0" lang="da-DK" sz="31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31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  <a:r>
              <a:rPr kumimoji="0" lang="da-DK" sz="31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new set</a:t>
            </a:r>
            <a:endParaRPr kumimoji="0" lang="da-DK" sz="3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31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Find(</a:t>
            </a:r>
            <a:r>
              <a:rPr kumimoji="0" lang="da-DK" sz="3100" b="0" i="1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da-DK" sz="31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da-DK" sz="3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returns </a:t>
            </a:r>
            <a:r>
              <a:rPr kumimoji="0" lang="da-DK" sz="31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 </a:t>
            </a:r>
            <a:r>
              <a:rPr kumimoji="0" lang="da-DK" sz="3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set containing </a:t>
            </a:r>
            <a:r>
              <a:rPr kumimoji="0" lang="da-DK" sz="3100" b="0" i="1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endParaRPr kumimoji="0" lang="en-US" sz="3100" b="0" i="1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759200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da-DK" dirty="0" smtClean="0">
                <a:solidFill>
                  <a:srgbClr val="0066FF"/>
                </a:solidFill>
              </a:rPr>
              <a:t>Find(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>
                <a:solidFill>
                  <a:srgbClr val="0066FF"/>
                </a:solidFill>
              </a:rPr>
              <a:t>)=Find(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dirty="0" smtClean="0">
                <a:solidFill>
                  <a:srgbClr val="0066FF"/>
                </a:solidFill>
              </a:rPr>
              <a:t>) </a:t>
            </a:r>
            <a:r>
              <a:rPr lang="da-DK" dirty="0" smtClean="0"/>
              <a:t>iff 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/>
              <a:t> and 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dirty="0" smtClean="0"/>
              <a:t> are currently in same set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4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8425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Inverse</a:t>
            </a:r>
            <a:r>
              <a:rPr lang="en-US">
                <a:solidFill>
                  <a:srgbClr val="0066FF"/>
                </a:solidFill>
              </a:rPr>
              <a:t> functions</a:t>
            </a:r>
          </a:p>
        </p:txBody>
      </p:sp>
      <p:pic>
        <p:nvPicPr>
          <p:cNvPr id="109593" name="Picture 25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828800" y="2546350"/>
            <a:ext cx="2232025" cy="388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594" name="Picture 26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024063" y="3390900"/>
            <a:ext cx="1843087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595" name="Picture 27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41525" y="4300538"/>
            <a:ext cx="1806575" cy="388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596" name="Picture 28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932363" y="2546350"/>
            <a:ext cx="1168400" cy="388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597" name="Picture 29" descr="TP_tmp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932363" y="3390900"/>
            <a:ext cx="1169987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598" name="Picture 30" descr="TP_tmp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932363" y="4300538"/>
            <a:ext cx="1168400" cy="388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599" name="Picture 31" descr="TP_tmp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932363" y="5110163"/>
            <a:ext cx="1168400" cy="388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600" name="Picture 32" descr="TP_tmp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378575" y="2617788"/>
            <a:ext cx="814388" cy="247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601" name="Picture 33" descr="TP_tmp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378575" y="3249613"/>
            <a:ext cx="531813" cy="673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602" name="Picture 34" descr="TP_tmp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378575" y="4300538"/>
            <a:ext cx="1096963" cy="388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604" name="Picture 36" descr="TP_tmp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378575" y="5127625"/>
            <a:ext cx="885825" cy="354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9605" name="Picture 37" descr="TP_tmp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01675" y="1468438"/>
            <a:ext cx="7875588" cy="430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6" name="Picture 15" descr="TP_tmp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4" cstate="print"/>
          <a:stretch>
            <a:fillRect/>
          </a:stretch>
        </p:blipFill>
        <p:spPr bwMode="auto">
          <a:xfrm>
            <a:off x="1512314" y="5110162"/>
            <a:ext cx="2936433" cy="388551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425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Inverse</a:t>
            </a:r>
            <a:r>
              <a:rPr lang="en-US">
                <a:solidFill>
                  <a:srgbClr val="0066FF"/>
                </a:solidFill>
              </a:rPr>
              <a:t> Ackermann function</a:t>
            </a:r>
          </a:p>
        </p:txBody>
      </p:sp>
      <p:pic>
        <p:nvPicPr>
          <p:cNvPr id="110608" name="Picture 16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04975" y="1468438"/>
            <a:ext cx="5837238" cy="430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0610" name="Picture 18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550" y="2187575"/>
            <a:ext cx="7405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110616" name="Group 24"/>
          <p:cNvGrpSpPr>
            <a:grpSpLocks/>
          </p:cNvGrpSpPr>
          <p:nvPr/>
        </p:nvGrpSpPr>
        <p:grpSpPr bwMode="auto">
          <a:xfrm>
            <a:off x="1336675" y="3000375"/>
            <a:ext cx="6475413" cy="519113"/>
            <a:chOff x="529" y="1877"/>
            <a:chExt cx="4079" cy="327"/>
          </a:xfrm>
        </p:grpSpPr>
        <p:pic>
          <p:nvPicPr>
            <p:cNvPr id="110612" name="Picture 20" descr="TP_tmp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29" y="1905"/>
              <a:ext cx="494" cy="2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110613" name="Text Box 21"/>
            <p:cNvSpPr txBox="1">
              <a:spLocks noChangeArrowheads="1"/>
            </p:cNvSpPr>
            <p:nvPr/>
          </p:nvSpPr>
          <p:spPr bwMode="auto">
            <a:xfrm>
              <a:off x="948" y="1877"/>
              <a:ext cx="31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is the inverse of the function </a:t>
              </a:r>
            </a:p>
          </p:txBody>
        </p:sp>
        <p:pic>
          <p:nvPicPr>
            <p:cNvPr id="110615" name="Picture 23" descr="TP_tmp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990" y="1905"/>
              <a:ext cx="618" cy="2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10619" name="Picture 27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1188" y="3879850"/>
            <a:ext cx="8281987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0620" name="AutoShape 28"/>
          <p:cNvSpPr>
            <a:spLocks noChangeArrowheads="1"/>
          </p:cNvSpPr>
          <p:nvPr/>
        </p:nvSpPr>
        <p:spPr bwMode="auto">
          <a:xfrm>
            <a:off x="520700" y="4868863"/>
            <a:ext cx="1981200" cy="1081087"/>
          </a:xfrm>
          <a:prstGeom prst="wedgeRoundRectCallout">
            <a:avLst>
              <a:gd name="adj1" fmla="val -20671"/>
              <a:gd name="adj2" fmla="val -93468"/>
              <a:gd name="adj3" fmla="val 16667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/>
              <a:t>The first  “column”</a:t>
            </a:r>
          </a:p>
        </p:txBody>
      </p:sp>
      <p:sp>
        <p:nvSpPr>
          <p:cNvPr id="110621" name="AutoShape 29"/>
          <p:cNvSpPr>
            <a:spLocks noChangeArrowheads="1"/>
          </p:cNvSpPr>
          <p:nvPr/>
        </p:nvSpPr>
        <p:spPr bwMode="auto">
          <a:xfrm>
            <a:off x="6462713" y="4689475"/>
            <a:ext cx="2520950" cy="1081088"/>
          </a:xfrm>
          <a:prstGeom prst="wedgeRoundRectCallout">
            <a:avLst>
              <a:gd name="adj1" fmla="val 14926"/>
              <a:gd name="adj2" fmla="val -71588"/>
              <a:gd name="adj3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/>
              <a:t>A  “diagonal”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20" grpId="0" animBg="1"/>
      <p:bldP spid="1106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Amortized analysis</a:t>
            </a:r>
          </a:p>
        </p:txBody>
      </p:sp>
      <p:pic>
        <p:nvPicPr>
          <p:cNvPr id="125961" name="Picture 9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0675" y="1501775"/>
            <a:ext cx="5778500" cy="515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25962" name="Picture 10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3775" y="3975100"/>
            <a:ext cx="4770438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25963" name="AutoShape 11"/>
          <p:cNvSpPr>
            <a:spLocks noChangeArrowheads="1"/>
          </p:cNvSpPr>
          <p:nvPr/>
        </p:nvSpPr>
        <p:spPr bwMode="auto">
          <a:xfrm>
            <a:off x="508000" y="5054600"/>
            <a:ext cx="3225800" cy="1181100"/>
          </a:xfrm>
          <a:prstGeom prst="wedgeRoundRectCallout">
            <a:avLst>
              <a:gd name="adj1" fmla="val 11417"/>
              <a:gd name="adj2" fmla="val -91264"/>
              <a:gd name="adj3" fmla="val 16667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FF3300"/>
                </a:solidFill>
              </a:rPr>
              <a:t>Amortized</a:t>
            </a:r>
            <a:r>
              <a:rPr lang="en-US"/>
              <a:t> cost of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/>
              <a:t>-th operation</a:t>
            </a:r>
          </a:p>
        </p:txBody>
      </p:sp>
      <p:sp>
        <p:nvSpPr>
          <p:cNvPr id="125964" name="AutoShape 12"/>
          <p:cNvSpPr>
            <a:spLocks noChangeArrowheads="1"/>
          </p:cNvSpPr>
          <p:nvPr/>
        </p:nvSpPr>
        <p:spPr bwMode="auto">
          <a:xfrm>
            <a:off x="3252788" y="2401888"/>
            <a:ext cx="3225800" cy="1181100"/>
          </a:xfrm>
          <a:prstGeom prst="wedgeRoundRectCallout">
            <a:avLst>
              <a:gd name="adj1" fmla="val -28347"/>
              <a:gd name="adj2" fmla="val 87231"/>
              <a:gd name="adj3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0033CC"/>
                </a:solidFill>
              </a:rPr>
              <a:t>Actual </a:t>
            </a:r>
            <a:r>
              <a:rPr lang="en-US"/>
              <a:t>cost of</a:t>
            </a:r>
            <a:br>
              <a:rPr lang="en-US"/>
            </a:br>
            <a:r>
              <a:rPr lang="en-US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/>
              <a:t>-th operation</a:t>
            </a:r>
          </a:p>
        </p:txBody>
      </p:sp>
      <p:sp>
        <p:nvSpPr>
          <p:cNvPr id="125968" name="AutoShape 16"/>
          <p:cNvSpPr>
            <a:spLocks noChangeArrowheads="1"/>
          </p:cNvSpPr>
          <p:nvPr/>
        </p:nvSpPr>
        <p:spPr bwMode="auto">
          <a:xfrm>
            <a:off x="4867275" y="5070475"/>
            <a:ext cx="3225800" cy="1181100"/>
          </a:xfrm>
          <a:prstGeom prst="wedgeRoundRectCallout">
            <a:avLst>
              <a:gd name="adj1" fmla="val -43699"/>
              <a:gd name="adj2" fmla="val -95565"/>
              <a:gd name="adj3" fmla="val 16667"/>
            </a:avLst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996600"/>
                </a:solidFill>
              </a:rPr>
              <a:t>Potential</a:t>
            </a:r>
            <a:r>
              <a:rPr lang="en-US" b="1">
                <a:solidFill>
                  <a:srgbClr val="0033CC"/>
                </a:solidFill>
              </a:rPr>
              <a:t> </a:t>
            </a:r>
            <a:r>
              <a:rPr lang="en-US"/>
              <a:t>after</a:t>
            </a:r>
            <a:br>
              <a:rPr lang="en-US"/>
            </a:br>
            <a:r>
              <a:rPr lang="en-US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/>
              <a:t>-th operation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3" grpId="0" animBg="1"/>
      <p:bldP spid="125964" grpId="0" animBg="1"/>
      <p:bldP spid="12596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Amortized analysis (cont.)</a:t>
            </a:r>
          </a:p>
        </p:txBody>
      </p:sp>
      <p:pic>
        <p:nvPicPr>
          <p:cNvPr id="126980" name="Picture 4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90775" y="1498600"/>
            <a:ext cx="4770438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26985" name="Picture 9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81163" y="2287588"/>
            <a:ext cx="5989637" cy="159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26987" name="Picture 11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7750" y="3914775"/>
            <a:ext cx="7367588" cy="159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26988" name="AutoShape 12"/>
          <p:cNvSpPr>
            <a:spLocks noChangeArrowheads="1"/>
          </p:cNvSpPr>
          <p:nvPr/>
        </p:nvSpPr>
        <p:spPr bwMode="auto">
          <a:xfrm>
            <a:off x="5156200" y="5905500"/>
            <a:ext cx="3225800" cy="482600"/>
          </a:xfrm>
          <a:prstGeom prst="wedgeRoundRectCallout">
            <a:avLst>
              <a:gd name="adj1" fmla="val 23722"/>
              <a:gd name="adj2" fmla="val -103620"/>
              <a:gd name="adj3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/>
              <a:t>Total </a:t>
            </a:r>
            <a:r>
              <a:rPr lang="en-US" b="1">
                <a:solidFill>
                  <a:srgbClr val="0033CC"/>
                </a:solidFill>
              </a:rPr>
              <a:t>actual</a:t>
            </a:r>
            <a:r>
              <a:rPr lang="en-US"/>
              <a:t> cost</a:t>
            </a:r>
          </a:p>
        </p:txBody>
      </p:sp>
      <p:pic>
        <p:nvPicPr>
          <p:cNvPr id="126993" name="Picture 17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6438" y="5897563"/>
            <a:ext cx="3875087" cy="501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425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Level </a:t>
            </a:r>
            <a:r>
              <a:rPr lang="en-US">
                <a:solidFill>
                  <a:schemeClr val="tx1"/>
                </a:solidFill>
              </a:rPr>
              <a:t>and</a:t>
            </a:r>
            <a:r>
              <a:rPr lang="en-US">
                <a:solidFill>
                  <a:srgbClr val="33CC33"/>
                </a:solidFill>
              </a:rPr>
              <a:t> </a:t>
            </a:r>
            <a:r>
              <a:rPr lang="en-US">
                <a:solidFill>
                  <a:srgbClr val="0066FF"/>
                </a:solidFill>
              </a:rPr>
              <a:t>Index</a:t>
            </a:r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503238" y="1358900"/>
            <a:ext cx="44291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Back to union-find…</a:t>
            </a:r>
          </a:p>
        </p:txBody>
      </p:sp>
      <p:sp>
        <p:nvSpPr>
          <p:cNvPr id="111629" name="Oval 13"/>
          <p:cNvSpPr>
            <a:spLocks noChangeArrowheads="1"/>
          </p:cNvSpPr>
          <p:nvPr/>
        </p:nvSpPr>
        <p:spPr bwMode="auto">
          <a:xfrm>
            <a:off x="5662613" y="190658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1630" name="Oval 14"/>
          <p:cNvSpPr>
            <a:spLocks noChangeArrowheads="1"/>
          </p:cNvSpPr>
          <p:nvPr/>
        </p:nvSpPr>
        <p:spPr bwMode="auto">
          <a:xfrm>
            <a:off x="6967538" y="144938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111631" name="AutoShape 15"/>
          <p:cNvCxnSpPr>
            <a:cxnSpLocks noChangeShapeType="1"/>
            <a:stCxn id="111629" idx="7"/>
            <a:endCxn id="111630" idx="2"/>
          </p:cNvCxnSpPr>
          <p:nvPr/>
        </p:nvCxnSpPr>
        <p:spPr bwMode="auto">
          <a:xfrm flipV="1">
            <a:off x="5922963" y="1601788"/>
            <a:ext cx="1044575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pic>
        <p:nvPicPr>
          <p:cNvPr id="111632" name="Picture 16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3400" y="1468438"/>
            <a:ext cx="309563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1634" name="Picture 18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32588" y="892175"/>
            <a:ext cx="719137" cy="493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1637" name="Picture 21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87888" y="2357438"/>
            <a:ext cx="2854325" cy="352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1659" name="Picture 43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62225" y="5086350"/>
            <a:ext cx="3719513" cy="979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1660" name="Picture 44" descr="TP_tmp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1800" y="3068638"/>
            <a:ext cx="8515350" cy="1598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1661" name="Rectangle 45"/>
          <p:cNvSpPr>
            <a:spLocks noChangeArrowheads="1"/>
          </p:cNvSpPr>
          <p:nvPr/>
        </p:nvSpPr>
        <p:spPr bwMode="auto">
          <a:xfrm>
            <a:off x="203200" y="3543300"/>
            <a:ext cx="8788400" cy="12319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6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Potentials</a:t>
            </a:r>
          </a:p>
        </p:txBody>
      </p:sp>
      <p:pic>
        <p:nvPicPr>
          <p:cNvPr id="114703" name="Picture 15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5975" y="1628775"/>
            <a:ext cx="7513638" cy="415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4708" name="Picture 20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475" y="2349500"/>
            <a:ext cx="2303463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4709" name="AutoShape 21"/>
          <p:cNvSpPr>
            <a:spLocks noChangeArrowheads="1"/>
          </p:cNvSpPr>
          <p:nvPr/>
        </p:nvSpPr>
        <p:spPr bwMode="auto">
          <a:xfrm>
            <a:off x="4392613" y="5230813"/>
            <a:ext cx="360362" cy="449262"/>
          </a:xfrm>
          <a:prstGeom prst="downArrow">
            <a:avLst>
              <a:gd name="adj1" fmla="val 50000"/>
              <a:gd name="adj2" fmla="val 31167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pic>
        <p:nvPicPr>
          <p:cNvPr id="114711" name="Picture 23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59200" y="5859463"/>
            <a:ext cx="1624013" cy="415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4715" name="Picture 27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28850" y="3338513"/>
            <a:ext cx="4686300" cy="1601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66" name="Picture 30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93963" y="2798763"/>
            <a:ext cx="4040187" cy="841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0" y="2159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400"/>
              <a:t>Bounds on</a:t>
            </a:r>
            <a:r>
              <a:rPr lang="en-US" sz="4400">
                <a:solidFill>
                  <a:srgbClr val="33CC33"/>
                </a:solidFill>
              </a:rPr>
              <a:t> level</a:t>
            </a:r>
            <a:endParaRPr lang="en-US" sz="4400">
              <a:solidFill>
                <a:srgbClr val="0066FF"/>
              </a:solidFill>
            </a:endParaRPr>
          </a:p>
        </p:txBody>
      </p:sp>
      <p:pic>
        <p:nvPicPr>
          <p:cNvPr id="116746" name="Picture 10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97138" y="4508500"/>
            <a:ext cx="4151312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6751" name="Picture 15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76413" y="5229225"/>
            <a:ext cx="5591175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6761" name="AutoShape 25"/>
          <p:cNvSpPr>
            <a:spLocks noChangeArrowheads="1"/>
          </p:cNvSpPr>
          <p:nvPr/>
        </p:nvSpPr>
        <p:spPr bwMode="auto">
          <a:xfrm>
            <a:off x="161925" y="3429000"/>
            <a:ext cx="1981200" cy="989013"/>
          </a:xfrm>
          <a:prstGeom prst="wedgeRoundRectCallout">
            <a:avLst>
              <a:gd name="adj1" fmla="val 87579"/>
              <a:gd name="adj2" fmla="val -51926"/>
              <a:gd name="adj3" fmla="val 16667"/>
            </a:avLst>
          </a:prstGeom>
          <a:solidFill>
            <a:srgbClr val="993366">
              <a:alpha val="82001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/>
              <a:t>Claim</a:t>
            </a:r>
          </a:p>
        </p:txBody>
      </p:sp>
      <p:pic>
        <p:nvPicPr>
          <p:cNvPr id="116762" name="Picture 26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2400" y="5759450"/>
            <a:ext cx="6300788" cy="401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6763" name="AutoShape 27"/>
          <p:cNvSpPr>
            <a:spLocks noChangeArrowheads="1"/>
          </p:cNvSpPr>
          <p:nvPr/>
        </p:nvSpPr>
        <p:spPr bwMode="auto">
          <a:xfrm>
            <a:off x="7002463" y="3249613"/>
            <a:ext cx="1981200" cy="989012"/>
          </a:xfrm>
          <a:prstGeom prst="wedgeRoundRectCallout">
            <a:avLst>
              <a:gd name="adj1" fmla="val 27722"/>
              <a:gd name="adj2" fmla="val 158347"/>
              <a:gd name="adj3" fmla="val 16667"/>
            </a:avLst>
          </a:prstGeom>
          <a:solidFill>
            <a:srgbClr val="808000">
              <a:alpha val="82001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/>
              <a:t>Proof</a:t>
            </a:r>
          </a:p>
        </p:txBody>
      </p:sp>
      <p:sp>
        <p:nvSpPr>
          <p:cNvPr id="116764" name="AutoShape 28"/>
          <p:cNvSpPr>
            <a:spLocks/>
          </p:cNvSpPr>
          <p:nvPr/>
        </p:nvSpPr>
        <p:spPr bwMode="auto">
          <a:xfrm>
            <a:off x="8081963" y="4598988"/>
            <a:ext cx="360362" cy="1620837"/>
          </a:xfrm>
          <a:prstGeom prst="rightBrace">
            <a:avLst>
              <a:gd name="adj1" fmla="val 37482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  <p:pic>
        <p:nvPicPr>
          <p:cNvPr id="116765" name="Picture 29" descr="TP_tmp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6250" y="1449388"/>
            <a:ext cx="8191500" cy="922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6760" name="AutoShape 24"/>
          <p:cNvSpPr>
            <a:spLocks noChangeArrowheads="1"/>
          </p:cNvSpPr>
          <p:nvPr/>
        </p:nvSpPr>
        <p:spPr bwMode="auto">
          <a:xfrm>
            <a:off x="206375" y="368300"/>
            <a:ext cx="1981200" cy="989013"/>
          </a:xfrm>
          <a:prstGeom prst="wedgeRoundRectCallout">
            <a:avLst>
              <a:gd name="adj1" fmla="val 49681"/>
              <a:gd name="adj2" fmla="val 114528"/>
              <a:gd name="adj3" fmla="val 16667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/>
              <a:t>Definition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1" grpId="0" animBg="1"/>
      <p:bldP spid="116763" grpId="0" animBg="1"/>
      <p:bldP spid="116764" grpId="0" animBg="1"/>
      <p:bldP spid="11676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80" name="Picture 20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2850" y="2798763"/>
            <a:ext cx="4040188" cy="841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0" y="2159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400"/>
              <a:t>Bounds on</a:t>
            </a:r>
            <a:r>
              <a:rPr lang="en-US" sz="4400">
                <a:solidFill>
                  <a:srgbClr val="33CC33"/>
                </a:solidFill>
              </a:rPr>
              <a:t> index</a:t>
            </a:r>
            <a:endParaRPr lang="en-US" sz="4400">
              <a:solidFill>
                <a:srgbClr val="0066FF"/>
              </a:solidFill>
            </a:endParaRPr>
          </a:p>
        </p:txBody>
      </p:sp>
      <p:pic>
        <p:nvPicPr>
          <p:cNvPr id="117776" name="Picture 16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9788" y="4238625"/>
            <a:ext cx="7466012" cy="603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7779" name="Picture 19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875" y="1449388"/>
            <a:ext cx="8351838" cy="1044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7778" name="Picture 18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5925" y="5049838"/>
            <a:ext cx="8312150" cy="669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0" y="2159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400"/>
              <a:t>Amortized cost of </a:t>
            </a:r>
            <a:r>
              <a:rPr lang="en-US" sz="4400">
                <a:solidFill>
                  <a:srgbClr val="33CC33"/>
                </a:solidFill>
              </a:rPr>
              <a:t>make</a:t>
            </a:r>
            <a:endParaRPr lang="en-US" sz="4400">
              <a:solidFill>
                <a:srgbClr val="0066FF"/>
              </a:solidFill>
            </a:endParaRP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1782763" y="1719263"/>
            <a:ext cx="55800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Actual cost:        O(1)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1782763" y="2370138"/>
            <a:ext cx="55800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ym typeface="Symbol" pitchFamily="18" charset="2"/>
              </a:rPr>
              <a:t></a:t>
            </a:r>
            <a:r>
              <a:rPr 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</a:t>
            </a:r>
            <a:r>
              <a:rPr lang="en-US" sz="3200"/>
              <a:t>:                  0</a:t>
            </a:r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4302125" y="3519488"/>
            <a:ext cx="539750" cy="630237"/>
          </a:xfrm>
          <a:prstGeom prst="downArrow">
            <a:avLst>
              <a:gd name="adj1" fmla="val 50000"/>
              <a:gd name="adj2" fmla="val 29191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1781175" y="4649788"/>
            <a:ext cx="5580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Amortized cost:    O(1)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1" grpId="0"/>
      <p:bldP spid="118792" grpId="0"/>
      <p:bldP spid="118793" grpId="0" animBg="1"/>
      <p:bldP spid="11879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20" name="AutoShape 16"/>
          <p:cNvSpPr>
            <a:spLocks noChangeArrowheads="1"/>
          </p:cNvSpPr>
          <p:nvPr/>
        </p:nvSpPr>
        <p:spPr bwMode="auto">
          <a:xfrm>
            <a:off x="2465388" y="2589213"/>
            <a:ext cx="330200" cy="8890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09" name="AutoShape 5"/>
          <p:cNvSpPr>
            <a:spLocks noChangeArrowheads="1"/>
          </p:cNvSpPr>
          <p:nvPr/>
        </p:nvSpPr>
        <p:spPr bwMode="auto">
          <a:xfrm>
            <a:off x="1917700" y="2600325"/>
            <a:ext cx="596900" cy="1828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19" name="AutoShape 15"/>
          <p:cNvSpPr>
            <a:spLocks noChangeArrowheads="1"/>
          </p:cNvSpPr>
          <p:nvPr/>
        </p:nvSpPr>
        <p:spPr bwMode="auto">
          <a:xfrm>
            <a:off x="2986088" y="2600325"/>
            <a:ext cx="596900" cy="1828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2159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400"/>
              <a:t>Amortized cost of </a:t>
            </a:r>
            <a:r>
              <a:rPr lang="en-US" sz="4400">
                <a:solidFill>
                  <a:srgbClr val="33CC33"/>
                </a:solidFill>
              </a:rPr>
              <a:t>link</a:t>
            </a:r>
            <a:endParaRPr lang="en-US" sz="4400">
              <a:solidFill>
                <a:srgbClr val="0066FF"/>
              </a:solidFill>
            </a:endParaRP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3735388" y="2506663"/>
            <a:ext cx="5186362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The potentials of </a:t>
            </a:r>
            <a:r>
              <a:rPr lang="en-US" sz="3200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/>
              <a:t> and </a:t>
            </a:r>
            <a:r>
              <a:rPr lang="en-US" sz="3200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baseline="-25000">
                <a:solidFill>
                  <a:srgbClr val="0033CC"/>
                </a:solidFill>
              </a:rPr>
              <a:t>1</a:t>
            </a:r>
            <a:r>
              <a:rPr lang="en-US" sz="3200">
                <a:solidFill>
                  <a:srgbClr val="0033CC"/>
                </a:solidFill>
              </a:rPr>
              <a:t>,…,</a:t>
            </a:r>
            <a:r>
              <a:rPr lang="en-US" sz="3200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i="1" baseline="-25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/>
              <a:t> can only decrease</a:t>
            </a: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3862388" y="1779588"/>
            <a:ext cx="49323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Actual cost: O(1)</a:t>
            </a:r>
          </a:p>
        </p:txBody>
      </p:sp>
      <p:sp>
        <p:nvSpPr>
          <p:cNvPr id="123910" name="AutoShape 6"/>
          <p:cNvSpPr>
            <a:spLocks noChangeArrowheads="1"/>
          </p:cNvSpPr>
          <p:nvPr/>
        </p:nvSpPr>
        <p:spPr bwMode="auto">
          <a:xfrm>
            <a:off x="876300" y="2446338"/>
            <a:ext cx="990600" cy="13716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11" name="Oval 7"/>
          <p:cNvSpPr>
            <a:spLocks noChangeArrowheads="1"/>
          </p:cNvSpPr>
          <p:nvPr/>
        </p:nvSpPr>
        <p:spPr bwMode="auto">
          <a:xfrm>
            <a:off x="1219200" y="229393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12" name="Oval 8"/>
          <p:cNvSpPr>
            <a:spLocks noChangeArrowheads="1"/>
          </p:cNvSpPr>
          <p:nvPr/>
        </p:nvSpPr>
        <p:spPr bwMode="auto">
          <a:xfrm>
            <a:off x="2524125" y="1836738"/>
            <a:ext cx="304800" cy="304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1158875" y="1739900"/>
            <a:ext cx="45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y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2425700" y="1358900"/>
            <a:ext cx="495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3915" name="AutoShape 11"/>
          <p:cNvCxnSpPr>
            <a:cxnSpLocks noChangeShapeType="1"/>
            <a:stCxn id="123911" idx="7"/>
            <a:endCxn id="123912" idx="2"/>
          </p:cNvCxnSpPr>
          <p:nvPr/>
        </p:nvCxnSpPr>
        <p:spPr bwMode="auto">
          <a:xfrm flipV="1">
            <a:off x="1479550" y="1989138"/>
            <a:ext cx="1044575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3916" name="Oval 12"/>
          <p:cNvSpPr>
            <a:spLocks noChangeAspect="1" noChangeArrowheads="1"/>
          </p:cNvSpPr>
          <p:nvPr/>
        </p:nvSpPr>
        <p:spPr bwMode="auto">
          <a:xfrm>
            <a:off x="2132013" y="2520950"/>
            <a:ext cx="177800" cy="177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17" name="Oval 13"/>
          <p:cNvSpPr>
            <a:spLocks noChangeAspect="1" noChangeArrowheads="1"/>
          </p:cNvSpPr>
          <p:nvPr/>
        </p:nvSpPr>
        <p:spPr bwMode="auto">
          <a:xfrm>
            <a:off x="2540000" y="2520950"/>
            <a:ext cx="177800" cy="177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18" name="Oval 14"/>
          <p:cNvSpPr>
            <a:spLocks noChangeAspect="1" noChangeArrowheads="1"/>
          </p:cNvSpPr>
          <p:nvPr/>
        </p:nvSpPr>
        <p:spPr bwMode="auto">
          <a:xfrm>
            <a:off x="3201988" y="2519363"/>
            <a:ext cx="177800" cy="1778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921" name="Text Box 17"/>
          <p:cNvSpPr txBox="1">
            <a:spLocks noChangeArrowheads="1"/>
          </p:cNvSpPr>
          <p:nvPr/>
        </p:nvSpPr>
        <p:spPr bwMode="auto">
          <a:xfrm>
            <a:off x="2730500" y="2273300"/>
            <a:ext cx="495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123922" name="AutoShape 18"/>
          <p:cNvCxnSpPr>
            <a:cxnSpLocks noChangeShapeType="1"/>
            <a:stCxn id="123916" idx="0"/>
            <a:endCxn id="123912" idx="3"/>
          </p:cNvCxnSpPr>
          <p:nvPr/>
        </p:nvCxnSpPr>
        <p:spPr bwMode="auto">
          <a:xfrm flipV="1">
            <a:off x="2220913" y="2097088"/>
            <a:ext cx="347662" cy="423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23" name="AutoShape 19"/>
          <p:cNvCxnSpPr>
            <a:cxnSpLocks noChangeShapeType="1"/>
            <a:stCxn id="123917" idx="0"/>
            <a:endCxn id="123912" idx="4"/>
          </p:cNvCxnSpPr>
          <p:nvPr/>
        </p:nvCxnSpPr>
        <p:spPr bwMode="auto">
          <a:xfrm flipV="1">
            <a:off x="2628900" y="2141538"/>
            <a:ext cx="47625" cy="379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24" name="AutoShape 20"/>
          <p:cNvCxnSpPr>
            <a:cxnSpLocks noChangeShapeType="1"/>
            <a:stCxn id="123918" idx="0"/>
            <a:endCxn id="123912" idx="5"/>
          </p:cNvCxnSpPr>
          <p:nvPr/>
        </p:nvCxnSpPr>
        <p:spPr bwMode="auto">
          <a:xfrm flipH="1" flipV="1">
            <a:off x="2784475" y="2097088"/>
            <a:ext cx="506413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3925" name="Text Box 21"/>
          <p:cNvSpPr txBox="1">
            <a:spLocks noChangeArrowheads="1"/>
          </p:cNvSpPr>
          <p:nvPr/>
        </p:nvSpPr>
        <p:spPr bwMode="auto">
          <a:xfrm>
            <a:off x="1716088" y="2312988"/>
            <a:ext cx="4953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926" name="Text Box 22"/>
          <p:cNvSpPr txBox="1">
            <a:spLocks noChangeArrowheads="1"/>
          </p:cNvSpPr>
          <p:nvPr/>
        </p:nvSpPr>
        <p:spPr bwMode="auto">
          <a:xfrm>
            <a:off x="3355975" y="2301875"/>
            <a:ext cx="495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k</a:t>
            </a:r>
            <a:endParaRPr lang="en-US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3735388" y="3702050"/>
            <a:ext cx="5186362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The potentials of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/>
              <a:t> is increased by at most </a:t>
            </a:r>
            <a:r>
              <a:rPr lang="el-GR" i="1">
                <a:solidFill>
                  <a:srgbClr val="FF3300"/>
                </a:solidFill>
                <a:sym typeface="Symbol" pitchFamily="18" charset="2"/>
              </a:rPr>
              <a:t></a:t>
            </a:r>
            <a:r>
              <a:rPr lang="en-US" i="1">
                <a:solidFill>
                  <a:srgbClr val="FF3300"/>
                </a:solidFill>
                <a:sym typeface="Symbol" pitchFamily="18" charset="2"/>
              </a:rPr>
              <a:t>(n)</a:t>
            </a:r>
          </a:p>
        </p:txBody>
      </p:sp>
      <p:sp>
        <p:nvSpPr>
          <p:cNvPr id="123928" name="Text Box 24"/>
          <p:cNvSpPr txBox="1">
            <a:spLocks noChangeArrowheads="1"/>
          </p:cNvSpPr>
          <p:nvPr/>
        </p:nvSpPr>
        <p:spPr bwMode="auto">
          <a:xfrm>
            <a:off x="5005388" y="4910138"/>
            <a:ext cx="26463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</a:t>
            </a:r>
            <a:r>
              <a:rPr lang="en-US" sz="3200"/>
              <a:t>  </a:t>
            </a:r>
            <a:r>
              <a:rPr lang="en-US" sz="3200">
                <a:sym typeface="Symbol" pitchFamily="18" charset="2"/>
              </a:rPr>
              <a:t></a:t>
            </a:r>
            <a:r>
              <a:rPr lang="en-US" sz="3200"/>
              <a:t>  </a:t>
            </a:r>
            <a:r>
              <a:rPr lang="el-GR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(n)</a:t>
            </a:r>
            <a:endParaRPr lang="el-GR" sz="3200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3929" name="Text Box 25"/>
          <p:cNvSpPr txBox="1">
            <a:spLocks noChangeArrowheads="1"/>
          </p:cNvSpPr>
          <p:nvPr/>
        </p:nvSpPr>
        <p:spPr bwMode="auto">
          <a:xfrm>
            <a:off x="4014788" y="5680075"/>
            <a:ext cx="46275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Amortized cost: O(</a:t>
            </a:r>
            <a:r>
              <a:rPr lang="el-GR" i="1">
                <a:solidFill>
                  <a:srgbClr val="FF3300"/>
                </a:solidFill>
                <a:sym typeface="Symbol" pitchFamily="18" charset="2"/>
              </a:rPr>
              <a:t></a:t>
            </a:r>
            <a:r>
              <a:rPr lang="en-US" i="1">
                <a:solidFill>
                  <a:srgbClr val="FF3300"/>
                </a:solidFill>
                <a:sym typeface="Symbol" pitchFamily="18" charset="2"/>
              </a:rPr>
              <a:t>(n)</a:t>
            </a:r>
            <a:r>
              <a:rPr lang="en-US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  <p:bldP spid="123908" grpId="0"/>
      <p:bldP spid="123927" grpId="0"/>
      <p:bldP spid="123927" grpId="1"/>
      <p:bldP spid="123928" grpId="0"/>
      <p:bldP spid="1239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50292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Union Find</a:t>
            </a:r>
          </a:p>
        </p:txBody>
      </p:sp>
      <p:sp>
        <p:nvSpPr>
          <p:cNvPr id="91140" name="Oval 4"/>
          <p:cNvSpPr>
            <a:spLocks noChangeArrowheads="1"/>
          </p:cNvSpPr>
          <p:nvPr/>
        </p:nvSpPr>
        <p:spPr bwMode="auto">
          <a:xfrm>
            <a:off x="3829050" y="2155825"/>
            <a:ext cx="457200" cy="457200"/>
          </a:xfrm>
          <a:prstGeom prst="ellipse">
            <a:avLst/>
          </a:prstGeom>
          <a:noFill/>
          <a:ln w="25400" algn="ctr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cs typeface="Arial" pitchFamily="34" charset="0"/>
              </a:rPr>
              <a:t>a</a:t>
            </a:r>
          </a:p>
        </p:txBody>
      </p:sp>
      <p:sp>
        <p:nvSpPr>
          <p:cNvPr id="91141" name="Oval 5"/>
          <p:cNvSpPr>
            <a:spLocks noChangeArrowheads="1"/>
          </p:cNvSpPr>
          <p:nvPr/>
        </p:nvSpPr>
        <p:spPr bwMode="auto">
          <a:xfrm>
            <a:off x="4114800" y="3365500"/>
            <a:ext cx="457200" cy="457200"/>
          </a:xfrm>
          <a:prstGeom prst="ellipse">
            <a:avLst/>
          </a:prstGeom>
          <a:noFill/>
          <a:ln w="25400" algn="ctr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cs typeface="Arial" pitchFamily="34" charset="0"/>
              </a:rPr>
              <a:t>c</a:t>
            </a:r>
          </a:p>
        </p:txBody>
      </p:sp>
      <p:sp>
        <p:nvSpPr>
          <p:cNvPr id="91142" name="Oval 6"/>
          <p:cNvSpPr>
            <a:spLocks noChangeArrowheads="1"/>
          </p:cNvSpPr>
          <p:nvPr/>
        </p:nvSpPr>
        <p:spPr bwMode="auto">
          <a:xfrm>
            <a:off x="4362450" y="2155825"/>
            <a:ext cx="457200" cy="457200"/>
          </a:xfrm>
          <a:prstGeom prst="ellipse">
            <a:avLst/>
          </a:prstGeom>
          <a:noFill/>
          <a:ln w="25400" algn="ctr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cs typeface="Arial" pitchFamily="34" charset="0"/>
              </a:rPr>
              <a:t>b</a:t>
            </a:r>
          </a:p>
        </p:txBody>
      </p:sp>
      <p:sp>
        <p:nvSpPr>
          <p:cNvPr id="91143" name="Oval 7"/>
          <p:cNvSpPr>
            <a:spLocks noChangeArrowheads="1"/>
          </p:cNvSpPr>
          <p:nvPr/>
        </p:nvSpPr>
        <p:spPr bwMode="auto">
          <a:xfrm>
            <a:off x="3657600" y="3898900"/>
            <a:ext cx="457200" cy="457200"/>
          </a:xfrm>
          <a:prstGeom prst="ellipse">
            <a:avLst/>
          </a:prstGeom>
          <a:noFill/>
          <a:ln w="25400" algn="ctr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cs typeface="Arial" pitchFamily="34" charset="0"/>
              </a:rPr>
              <a:t>d</a:t>
            </a:r>
          </a:p>
        </p:txBody>
      </p:sp>
      <p:sp>
        <p:nvSpPr>
          <p:cNvPr id="91144" name="Oval 8"/>
          <p:cNvSpPr>
            <a:spLocks noChangeArrowheads="1"/>
          </p:cNvSpPr>
          <p:nvPr/>
        </p:nvSpPr>
        <p:spPr bwMode="auto">
          <a:xfrm>
            <a:off x="4572000" y="3898900"/>
            <a:ext cx="457200" cy="457200"/>
          </a:xfrm>
          <a:prstGeom prst="ellipse">
            <a:avLst/>
          </a:prstGeom>
          <a:noFill/>
          <a:ln w="25400" algn="ctr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cs typeface="Arial" pitchFamily="34" charset="0"/>
              </a:rPr>
              <a:t>e</a:t>
            </a:r>
          </a:p>
        </p:txBody>
      </p:sp>
      <p:sp>
        <p:nvSpPr>
          <p:cNvPr id="91147" name="Oval 11"/>
          <p:cNvSpPr>
            <a:spLocks noChangeArrowheads="1"/>
          </p:cNvSpPr>
          <p:nvPr/>
        </p:nvSpPr>
        <p:spPr bwMode="auto">
          <a:xfrm>
            <a:off x="3505200" y="1860550"/>
            <a:ext cx="1600200" cy="1066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91148" name="Oval 12"/>
          <p:cNvSpPr>
            <a:spLocks noChangeArrowheads="1"/>
          </p:cNvSpPr>
          <p:nvPr/>
        </p:nvSpPr>
        <p:spPr bwMode="auto">
          <a:xfrm rot="2369196">
            <a:off x="3705225" y="3076575"/>
            <a:ext cx="762000" cy="1600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91149" name="Oval 13"/>
          <p:cNvSpPr>
            <a:spLocks noChangeArrowheads="1"/>
          </p:cNvSpPr>
          <p:nvPr/>
        </p:nvSpPr>
        <p:spPr bwMode="auto">
          <a:xfrm>
            <a:off x="3330575" y="3121025"/>
            <a:ext cx="2057400" cy="1752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nimBg="1"/>
      <p:bldP spid="91141" grpId="0" animBg="1"/>
      <p:bldP spid="91142" grpId="0" animBg="1"/>
      <p:bldP spid="91143" grpId="0" animBg="1"/>
      <p:bldP spid="91144" grpId="0" animBg="1"/>
      <p:bldP spid="91147" grpId="0" animBg="1"/>
      <p:bldP spid="91148" grpId="0" animBg="1"/>
      <p:bldP spid="91148" grpId="1" animBg="1"/>
      <p:bldP spid="9114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0" y="79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400"/>
              <a:t>Amortized cost of </a:t>
            </a:r>
            <a:r>
              <a:rPr lang="en-US" sz="4400">
                <a:solidFill>
                  <a:srgbClr val="33CC33"/>
                </a:solidFill>
              </a:rPr>
              <a:t>find</a:t>
            </a:r>
            <a:endParaRPr lang="en-US" sz="4400">
              <a:solidFill>
                <a:srgbClr val="0066FF"/>
              </a:solidFill>
            </a:endParaRPr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 rot="-2217507">
            <a:off x="3400425" y="1798638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120845" name="AutoShape 13"/>
          <p:cNvCxnSpPr>
            <a:cxnSpLocks noChangeShapeType="1"/>
            <a:stCxn id="120851" idx="6"/>
            <a:endCxn id="120850" idx="2"/>
          </p:cNvCxnSpPr>
          <p:nvPr/>
        </p:nvCxnSpPr>
        <p:spPr bwMode="auto">
          <a:xfrm flipV="1">
            <a:off x="909638" y="3333750"/>
            <a:ext cx="717550" cy="536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46" name="AutoShape 14"/>
          <p:cNvCxnSpPr>
            <a:cxnSpLocks noChangeShapeType="1"/>
            <a:stCxn id="120850" idx="6"/>
            <a:endCxn id="120840" idx="2"/>
          </p:cNvCxnSpPr>
          <p:nvPr/>
        </p:nvCxnSpPr>
        <p:spPr bwMode="auto">
          <a:xfrm flipV="1">
            <a:off x="1809750" y="1981200"/>
            <a:ext cx="1612900" cy="12144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20849" name="Freeform 17"/>
          <p:cNvSpPr>
            <a:spLocks/>
          </p:cNvSpPr>
          <p:nvPr/>
        </p:nvSpPr>
        <p:spPr bwMode="auto">
          <a:xfrm>
            <a:off x="798513" y="1830388"/>
            <a:ext cx="2609850" cy="2071687"/>
          </a:xfrm>
          <a:custGeom>
            <a:avLst/>
            <a:gdLst/>
            <a:ahLst/>
            <a:cxnLst>
              <a:cxn ang="0">
                <a:pos x="0" y="1248"/>
              </a:cxn>
              <a:cxn ang="0">
                <a:pos x="453" y="284"/>
              </a:cxn>
              <a:cxn ang="0">
                <a:pos x="1644" y="0"/>
              </a:cxn>
            </a:cxnLst>
            <a:rect l="0" t="0" r="r" b="b"/>
            <a:pathLst>
              <a:path w="1644" h="1248">
                <a:moveTo>
                  <a:pt x="0" y="1248"/>
                </a:moveTo>
                <a:cubicBezTo>
                  <a:pt x="89" y="870"/>
                  <a:pt x="179" y="492"/>
                  <a:pt x="453" y="284"/>
                </a:cubicBezTo>
                <a:cubicBezTo>
                  <a:pt x="727" y="76"/>
                  <a:pt x="1185" y="38"/>
                  <a:pt x="164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 type="stealth" w="lg" len="lg"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20850" name="Oval 18"/>
          <p:cNvSpPr>
            <a:spLocks noChangeArrowheads="1"/>
          </p:cNvSpPr>
          <p:nvPr/>
        </p:nvSpPr>
        <p:spPr bwMode="auto">
          <a:xfrm rot="-2217507">
            <a:off x="1604963" y="3151188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0851" name="Oval 19"/>
          <p:cNvSpPr>
            <a:spLocks noChangeArrowheads="1"/>
          </p:cNvSpPr>
          <p:nvPr/>
        </p:nvSpPr>
        <p:spPr bwMode="auto">
          <a:xfrm rot="-2217507">
            <a:off x="704850" y="38258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0852" name="Text Box 20"/>
          <p:cNvSpPr txBox="1">
            <a:spLocks noChangeArrowheads="1"/>
          </p:cNvSpPr>
          <p:nvPr/>
        </p:nvSpPr>
        <p:spPr bwMode="auto">
          <a:xfrm>
            <a:off x="600075" y="3968750"/>
            <a:ext cx="4508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1550988" y="3360738"/>
            <a:ext cx="90011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2811463" y="1201738"/>
            <a:ext cx="135096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y=p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’[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20855" name="Text Box 23"/>
          <p:cNvSpPr txBox="1">
            <a:spLocks noChangeArrowheads="1"/>
          </p:cNvSpPr>
          <p:nvPr/>
        </p:nvSpPr>
        <p:spPr bwMode="auto">
          <a:xfrm>
            <a:off x="4487863" y="1268413"/>
            <a:ext cx="396081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rank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/>
              <a:t> is unchanged</a:t>
            </a:r>
          </a:p>
        </p:txBody>
      </p:sp>
      <p:sp>
        <p:nvSpPr>
          <p:cNvPr id="120856" name="Text Box 24"/>
          <p:cNvSpPr txBox="1">
            <a:spLocks noChangeArrowheads="1"/>
          </p:cNvSpPr>
          <p:nvPr/>
        </p:nvSpPr>
        <p:spPr bwMode="auto">
          <a:xfrm>
            <a:off x="4487863" y="1719263"/>
            <a:ext cx="396081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rank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]]</a:t>
            </a:r>
            <a:r>
              <a:rPr lang="en-US"/>
              <a:t> is increased</a:t>
            </a:r>
          </a:p>
        </p:txBody>
      </p:sp>
      <p:sp>
        <p:nvSpPr>
          <p:cNvPr id="120857" name="Text Box 25"/>
          <p:cNvSpPr txBox="1">
            <a:spLocks noChangeArrowheads="1"/>
          </p:cNvSpPr>
          <p:nvPr/>
        </p:nvSpPr>
        <p:spPr bwMode="auto">
          <a:xfrm>
            <a:off x="3743325" y="2349500"/>
            <a:ext cx="467995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is either </a:t>
            </a:r>
            <a:br>
              <a:rPr lang="en-US"/>
            </a:br>
            <a:r>
              <a:rPr lang="en-US"/>
              <a:t>unchanged or is increased</a:t>
            </a:r>
          </a:p>
        </p:txBody>
      </p:sp>
      <p:sp>
        <p:nvSpPr>
          <p:cNvPr id="120858" name="Text Box 26"/>
          <p:cNvSpPr txBox="1">
            <a:spLocks noChangeArrowheads="1"/>
          </p:cNvSpPr>
          <p:nvPr/>
        </p:nvSpPr>
        <p:spPr bwMode="auto">
          <a:xfrm>
            <a:off x="2517775" y="3429000"/>
            <a:ext cx="648017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ea typeface="Arial Unicode MS" pitchFamily="34" charset="-128"/>
                <a:cs typeface="Arial Unicode MS" pitchFamily="34" charset="-128"/>
              </a:rPr>
              <a:t>If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is unchanged, then 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is either unchanged or is increased</a:t>
            </a:r>
          </a:p>
        </p:txBody>
      </p: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2133600" y="4419600"/>
            <a:ext cx="701992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ea typeface="Arial Unicode MS" pitchFamily="34" charset="-128"/>
                <a:cs typeface="Arial Unicode MS" pitchFamily="34" charset="-128"/>
              </a:rPr>
              <a:t>If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is increased, then 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is decreased by at most 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rank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]–1</a:t>
            </a:r>
            <a:r>
              <a:rPr lang="en-US"/>
              <a:t> </a:t>
            </a:r>
          </a:p>
        </p:txBody>
      </p:sp>
      <p:sp>
        <p:nvSpPr>
          <p:cNvPr id="120861" name="Text Box 29"/>
          <p:cNvSpPr txBox="1">
            <a:spLocks noChangeArrowheads="1"/>
          </p:cNvSpPr>
          <p:nvPr/>
        </p:nvSpPr>
        <p:spPr bwMode="auto">
          <a:xfrm>
            <a:off x="1601788" y="6038850"/>
            <a:ext cx="6030912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is either unchanged or is </a:t>
            </a:r>
            <a:r>
              <a:rPr lang="en-US" b="1">
                <a:solidFill>
                  <a:srgbClr val="008000"/>
                </a:solidFill>
              </a:rPr>
              <a:t>decreased</a:t>
            </a:r>
          </a:p>
        </p:txBody>
      </p:sp>
      <p:pic>
        <p:nvPicPr>
          <p:cNvPr id="120863" name="Picture 31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5680075"/>
            <a:ext cx="7513637" cy="415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9" grpId="0" animBg="1"/>
      <p:bldP spid="120855" grpId="0"/>
      <p:bldP spid="120856" grpId="0"/>
      <p:bldP spid="120857" grpId="0"/>
      <p:bldP spid="120858" grpId="0"/>
      <p:bldP spid="120859" grpId="0"/>
      <p:bldP spid="12086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0" y="79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400"/>
              <a:t>Amortized cost of </a:t>
            </a:r>
            <a:r>
              <a:rPr lang="en-US" sz="4400">
                <a:solidFill>
                  <a:srgbClr val="33CC33"/>
                </a:solidFill>
              </a:rPr>
              <a:t>find</a:t>
            </a:r>
            <a:endParaRPr lang="en-US" sz="4400">
              <a:solidFill>
                <a:srgbClr val="0066FF"/>
              </a:solidFill>
            </a:endParaRPr>
          </a:p>
        </p:txBody>
      </p:sp>
      <p:sp>
        <p:nvSpPr>
          <p:cNvPr id="121859" name="Oval 3"/>
          <p:cNvSpPr>
            <a:spLocks noChangeArrowheads="1"/>
          </p:cNvSpPr>
          <p:nvPr/>
        </p:nvSpPr>
        <p:spPr bwMode="auto">
          <a:xfrm rot="-2217507">
            <a:off x="3502025" y="2179638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cxnSp>
        <p:nvCxnSpPr>
          <p:cNvPr id="121860" name="AutoShape 4"/>
          <p:cNvCxnSpPr>
            <a:cxnSpLocks noChangeShapeType="1"/>
            <a:stCxn id="121864" idx="6"/>
            <a:endCxn id="121863" idx="2"/>
          </p:cNvCxnSpPr>
          <p:nvPr/>
        </p:nvCxnSpPr>
        <p:spPr bwMode="auto">
          <a:xfrm flipV="1">
            <a:off x="1011238" y="3714750"/>
            <a:ext cx="717550" cy="5365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121861" name="AutoShape 5"/>
          <p:cNvCxnSpPr>
            <a:cxnSpLocks noChangeShapeType="1"/>
            <a:stCxn id="121863" idx="6"/>
            <a:endCxn id="121859" idx="2"/>
          </p:cNvCxnSpPr>
          <p:nvPr/>
        </p:nvCxnSpPr>
        <p:spPr bwMode="auto">
          <a:xfrm flipV="1">
            <a:off x="1911350" y="2362200"/>
            <a:ext cx="1612900" cy="12144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21862" name="Freeform 6"/>
          <p:cNvSpPr>
            <a:spLocks/>
          </p:cNvSpPr>
          <p:nvPr/>
        </p:nvSpPr>
        <p:spPr bwMode="auto">
          <a:xfrm>
            <a:off x="1781175" y="1527175"/>
            <a:ext cx="2644775" cy="2171700"/>
          </a:xfrm>
          <a:custGeom>
            <a:avLst/>
            <a:gdLst/>
            <a:ahLst/>
            <a:cxnLst>
              <a:cxn ang="0">
                <a:pos x="0" y="1248"/>
              </a:cxn>
              <a:cxn ang="0">
                <a:pos x="453" y="284"/>
              </a:cxn>
              <a:cxn ang="0">
                <a:pos x="1644" y="0"/>
              </a:cxn>
            </a:cxnLst>
            <a:rect l="0" t="0" r="r" b="b"/>
            <a:pathLst>
              <a:path w="1644" h="1248">
                <a:moveTo>
                  <a:pt x="0" y="1248"/>
                </a:moveTo>
                <a:cubicBezTo>
                  <a:pt x="89" y="870"/>
                  <a:pt x="179" y="492"/>
                  <a:pt x="453" y="284"/>
                </a:cubicBezTo>
                <a:cubicBezTo>
                  <a:pt x="727" y="76"/>
                  <a:pt x="1185" y="38"/>
                  <a:pt x="164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 type="stealth" w="lg" len="lg"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21863" name="Oval 7"/>
          <p:cNvSpPr>
            <a:spLocks noChangeArrowheads="1"/>
          </p:cNvSpPr>
          <p:nvPr/>
        </p:nvSpPr>
        <p:spPr bwMode="auto">
          <a:xfrm rot="-2217507">
            <a:off x="1706563" y="3532188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1864" name="Oval 8"/>
          <p:cNvSpPr>
            <a:spLocks noChangeArrowheads="1"/>
          </p:cNvSpPr>
          <p:nvPr/>
        </p:nvSpPr>
        <p:spPr bwMode="auto">
          <a:xfrm rot="-2217507">
            <a:off x="806450" y="4206875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447675" y="4349750"/>
            <a:ext cx="9461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0</a:t>
            </a:r>
            <a:endParaRPr lang="en-US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1423988" y="3665538"/>
            <a:ext cx="90011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i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7" name="Text Box 11"/>
          <p:cNvSpPr txBox="1">
            <a:spLocks noChangeArrowheads="1"/>
          </p:cNvSpPr>
          <p:nvPr/>
        </p:nvSpPr>
        <p:spPr bwMode="auto">
          <a:xfrm>
            <a:off x="4348163" y="1570038"/>
            <a:ext cx="47466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l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1875" name="AutoShape 19"/>
          <p:cNvCxnSpPr>
            <a:cxnSpLocks noChangeShapeType="1"/>
            <a:stCxn id="121859" idx="6"/>
            <a:endCxn id="121876" idx="2"/>
          </p:cNvCxnSpPr>
          <p:nvPr/>
        </p:nvCxnSpPr>
        <p:spPr bwMode="auto">
          <a:xfrm flipV="1">
            <a:off x="3706813" y="1631950"/>
            <a:ext cx="749300" cy="5921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21876" name="Oval 20"/>
          <p:cNvSpPr>
            <a:spLocks noChangeArrowheads="1"/>
          </p:cNvSpPr>
          <p:nvPr/>
        </p:nvSpPr>
        <p:spPr bwMode="auto">
          <a:xfrm rot="-2217507">
            <a:off x="4433888" y="1449388"/>
            <a:ext cx="228600" cy="228600"/>
          </a:xfrm>
          <a:prstGeom prst="ellipse">
            <a:avLst/>
          </a:prstGeom>
          <a:solidFill>
            <a:srgbClr val="800080"/>
          </a:solidFill>
          <a:ln w="9525" algn="ctr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1877" name="Text Box 21"/>
          <p:cNvSpPr txBox="1">
            <a:spLocks noChangeArrowheads="1"/>
          </p:cNvSpPr>
          <p:nvPr/>
        </p:nvSpPr>
        <p:spPr bwMode="auto">
          <a:xfrm>
            <a:off x="3216275" y="2308225"/>
            <a:ext cx="9001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j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1881" name="Picture 25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52788" y="2936875"/>
            <a:ext cx="5776912" cy="2982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21882" name="Text Box 26"/>
          <p:cNvSpPr txBox="1">
            <a:spLocks noChangeArrowheads="1"/>
          </p:cNvSpPr>
          <p:nvPr/>
        </p:nvSpPr>
        <p:spPr bwMode="auto">
          <a:xfrm>
            <a:off x="5729288" y="1181100"/>
            <a:ext cx="27051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Suppose that:</a:t>
            </a:r>
          </a:p>
        </p:txBody>
      </p:sp>
      <p:pic>
        <p:nvPicPr>
          <p:cNvPr id="121884" name="Picture 28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27750" y="1792288"/>
            <a:ext cx="1908175" cy="334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21887" name="AutoShape 31"/>
          <p:cNvSpPr>
            <a:spLocks noChangeArrowheads="1"/>
          </p:cNvSpPr>
          <p:nvPr/>
        </p:nvSpPr>
        <p:spPr bwMode="auto">
          <a:xfrm>
            <a:off x="2730500" y="6223000"/>
            <a:ext cx="571500" cy="292100"/>
          </a:xfrm>
          <a:prstGeom prst="rightArrow">
            <a:avLst>
              <a:gd name="adj1" fmla="val 50000"/>
              <a:gd name="adj2" fmla="val 48913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2819400" y="6070600"/>
            <a:ext cx="45339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is decreased !</a:t>
            </a:r>
          </a:p>
        </p:txBody>
      </p:sp>
      <p:pic>
        <p:nvPicPr>
          <p:cNvPr id="121889" name="Picture 33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32450" y="2220913"/>
            <a:ext cx="2913063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/>
      <p:bldP spid="121887" grpId="0" animBg="1"/>
      <p:bldP spid="12188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79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400"/>
              <a:t>Amortized cost of </a:t>
            </a:r>
            <a:r>
              <a:rPr lang="en-US" sz="4400">
                <a:solidFill>
                  <a:srgbClr val="33CC33"/>
                </a:solidFill>
              </a:rPr>
              <a:t>find</a:t>
            </a:r>
            <a:endParaRPr lang="en-US" sz="4400">
              <a:solidFill>
                <a:srgbClr val="0066FF"/>
              </a:solidFill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254000" y="2889250"/>
            <a:ext cx="9461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0</a:t>
            </a:r>
            <a:endParaRPr lang="en-US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347788" y="2535238"/>
            <a:ext cx="90011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i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4830763" y="1468438"/>
            <a:ext cx="47466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l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2901" name="Group 21"/>
          <p:cNvGrpSpPr>
            <a:grpSpLocks/>
          </p:cNvGrpSpPr>
          <p:nvPr/>
        </p:nvGrpSpPr>
        <p:grpSpPr bwMode="auto">
          <a:xfrm rot="1148997">
            <a:off x="971550" y="636588"/>
            <a:ext cx="3856038" cy="2986087"/>
            <a:chOff x="508" y="913"/>
            <a:chExt cx="2429" cy="1881"/>
          </a:xfrm>
        </p:grpSpPr>
        <p:sp>
          <p:nvSpPr>
            <p:cNvPr id="122883" name="Oval 3"/>
            <p:cNvSpPr>
              <a:spLocks noChangeArrowheads="1"/>
            </p:cNvSpPr>
            <p:nvPr/>
          </p:nvSpPr>
          <p:spPr bwMode="auto">
            <a:xfrm rot="-2217507">
              <a:off x="2206" y="1373"/>
              <a:ext cx="144" cy="144"/>
            </a:xfrm>
            <a:prstGeom prst="ellipse">
              <a:avLst/>
            </a:prstGeom>
            <a:solidFill>
              <a:srgbClr val="800080"/>
            </a:solidFill>
            <a:ln w="952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122884" name="AutoShape 4"/>
            <p:cNvCxnSpPr>
              <a:cxnSpLocks noChangeShapeType="1"/>
              <a:stCxn id="122888" idx="6"/>
              <a:endCxn id="122887" idx="2"/>
            </p:cNvCxnSpPr>
            <p:nvPr/>
          </p:nvCxnSpPr>
          <p:spPr bwMode="auto">
            <a:xfrm flipV="1">
              <a:off x="637" y="2340"/>
              <a:ext cx="452" cy="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122885" name="AutoShape 5"/>
            <p:cNvCxnSpPr>
              <a:cxnSpLocks noChangeShapeType="1"/>
              <a:stCxn id="122887" idx="6"/>
              <a:endCxn id="122883" idx="2"/>
            </p:cNvCxnSpPr>
            <p:nvPr/>
          </p:nvCxnSpPr>
          <p:spPr bwMode="auto">
            <a:xfrm flipV="1">
              <a:off x="1204" y="1488"/>
              <a:ext cx="1016" cy="7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122887" name="Oval 7"/>
            <p:cNvSpPr>
              <a:spLocks noChangeArrowheads="1"/>
            </p:cNvSpPr>
            <p:nvPr/>
          </p:nvSpPr>
          <p:spPr bwMode="auto">
            <a:xfrm rot="-2217507">
              <a:off x="1075" y="2225"/>
              <a:ext cx="144" cy="144"/>
            </a:xfrm>
            <a:prstGeom prst="ellipse">
              <a:avLst/>
            </a:prstGeom>
            <a:solidFill>
              <a:srgbClr val="800080"/>
            </a:solidFill>
            <a:ln w="952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22888" name="Oval 8"/>
            <p:cNvSpPr>
              <a:spLocks noChangeArrowheads="1"/>
            </p:cNvSpPr>
            <p:nvPr/>
          </p:nvSpPr>
          <p:spPr bwMode="auto">
            <a:xfrm rot="-2217507">
              <a:off x="508" y="2650"/>
              <a:ext cx="144" cy="144"/>
            </a:xfrm>
            <a:prstGeom prst="ellipse">
              <a:avLst/>
            </a:prstGeom>
            <a:solidFill>
              <a:srgbClr val="800080"/>
            </a:solidFill>
            <a:ln w="952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122892" name="AutoShape 12"/>
            <p:cNvCxnSpPr>
              <a:cxnSpLocks noChangeShapeType="1"/>
              <a:stCxn id="122883" idx="6"/>
              <a:endCxn id="122893" idx="2"/>
            </p:cNvCxnSpPr>
            <p:nvPr/>
          </p:nvCxnSpPr>
          <p:spPr bwMode="auto">
            <a:xfrm flipV="1">
              <a:off x="2335" y="1028"/>
              <a:ext cx="472" cy="3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122893" name="Oval 13"/>
            <p:cNvSpPr>
              <a:spLocks noChangeArrowheads="1"/>
            </p:cNvSpPr>
            <p:nvPr/>
          </p:nvSpPr>
          <p:spPr bwMode="auto">
            <a:xfrm rot="-2217507">
              <a:off x="2793" y="913"/>
              <a:ext cx="144" cy="144"/>
            </a:xfrm>
            <a:prstGeom prst="ellipse">
              <a:avLst/>
            </a:prstGeom>
            <a:solidFill>
              <a:srgbClr val="800080"/>
            </a:solidFill>
            <a:ln w="9525" algn="ctr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122894" name="Text Box 14"/>
          <p:cNvSpPr txBox="1">
            <a:spLocks noChangeArrowheads="1"/>
          </p:cNvSpPr>
          <p:nvPr/>
        </p:nvSpPr>
        <p:spPr bwMode="auto">
          <a:xfrm>
            <a:off x="3495675" y="1838325"/>
            <a:ext cx="9001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j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6" name="Text Box 16"/>
          <p:cNvSpPr txBox="1">
            <a:spLocks noChangeArrowheads="1"/>
          </p:cNvSpPr>
          <p:nvPr/>
        </p:nvSpPr>
        <p:spPr bwMode="auto">
          <a:xfrm>
            <a:off x="3494088" y="2590800"/>
            <a:ext cx="5041900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only nodes that can </a:t>
            </a:r>
            <a:br>
              <a:rPr lang="en-US"/>
            </a:br>
            <a:r>
              <a:rPr lang="en-US"/>
              <a:t>retain their potential are:</a:t>
            </a:r>
            <a:br>
              <a:rPr lang="en-US"/>
            </a:br>
            <a:r>
              <a:rPr lang="en-US"/>
              <a:t>the </a:t>
            </a:r>
            <a:r>
              <a:rPr lang="en-US">
                <a:solidFill>
                  <a:srgbClr val="008000"/>
                </a:solidFill>
              </a:rPr>
              <a:t>first</a:t>
            </a:r>
            <a:r>
              <a:rPr lang="en-US"/>
              <a:t>, the </a:t>
            </a:r>
            <a:r>
              <a:rPr lang="en-US">
                <a:solidFill>
                  <a:srgbClr val="FF0000"/>
                </a:solidFill>
              </a:rPr>
              <a:t>last</a:t>
            </a:r>
            <a:r>
              <a:rPr lang="en-US"/>
              <a:t> and the </a:t>
            </a:r>
            <a:br>
              <a:rPr lang="en-US"/>
            </a:br>
            <a:r>
              <a:rPr lang="en-US">
                <a:solidFill>
                  <a:srgbClr val="996600"/>
                </a:solidFill>
              </a:rPr>
              <a:t>last node of each level</a:t>
            </a:r>
          </a:p>
        </p:txBody>
      </p:sp>
      <p:sp>
        <p:nvSpPr>
          <p:cNvPr id="122902" name="Text Box 22"/>
          <p:cNvSpPr txBox="1">
            <a:spLocks noChangeArrowheads="1"/>
          </p:cNvSpPr>
          <p:nvPr/>
        </p:nvSpPr>
        <p:spPr bwMode="auto">
          <a:xfrm>
            <a:off x="842963" y="4576763"/>
            <a:ext cx="55800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Actual cost:       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+1</a:t>
            </a:r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728663" y="5075238"/>
            <a:ext cx="64817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ym typeface="Symbol" pitchFamily="18" charset="2"/>
              </a:rPr>
              <a:t>         </a:t>
            </a:r>
            <a:r>
              <a:rPr 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</a:t>
            </a:r>
            <a:r>
              <a:rPr lang="en-US" sz="3200"/>
              <a:t>  </a:t>
            </a:r>
            <a:r>
              <a:rPr lang="en-US" sz="3200">
                <a:sym typeface="Symbol" pitchFamily="18" charset="2"/>
              </a:rPr>
              <a:t></a:t>
            </a:r>
            <a:r>
              <a:rPr lang="en-US" sz="3200"/>
              <a:t>   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(n)+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1) – (</a:t>
            </a:r>
            <a:r>
              <a:rPr lang="en-US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6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1)</a:t>
            </a:r>
            <a:endParaRPr lang="el-GR" sz="3200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2904" name="Text Box 24"/>
          <p:cNvSpPr txBox="1">
            <a:spLocks noChangeArrowheads="1"/>
          </p:cNvSpPr>
          <p:nvPr/>
        </p:nvSpPr>
        <p:spPr bwMode="auto">
          <a:xfrm>
            <a:off x="892175" y="5856288"/>
            <a:ext cx="5580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Amortized cost:     </a:t>
            </a:r>
            <a:r>
              <a:rPr lang="el-GR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32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(n)+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</a:p>
        </p:txBody>
      </p:sp>
      <p:sp>
        <p:nvSpPr>
          <p:cNvPr id="122905" name="Line 25"/>
          <p:cNvSpPr>
            <a:spLocks noChangeShapeType="1"/>
          </p:cNvSpPr>
          <p:nvPr/>
        </p:nvSpPr>
        <p:spPr bwMode="auto">
          <a:xfrm>
            <a:off x="1016000" y="5753100"/>
            <a:ext cx="614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6" grpId="0"/>
      <p:bldP spid="122902" grpId="0"/>
      <p:bldP spid="122903" grpId="0"/>
      <p:bldP spid="122904" grpId="0"/>
      <p:bldP spid="1229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175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Union-Find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73200"/>
            <a:ext cx="2971800" cy="1828800"/>
          </a:xfrm>
        </p:spPr>
        <p:txBody>
          <a:bodyPr/>
          <a:lstStyle/>
          <a:p>
            <a:pPr>
              <a:buFontTx/>
              <a:buNone/>
            </a:pPr>
            <a:r>
              <a:rPr lang="en-US" kern="1200" dirty="0" smtClean="0">
                <a:solidFill>
                  <a:srgbClr val="0066FF"/>
                </a:solidFill>
                <a:latin typeface="Arial" pitchFamily="34" charset="0"/>
              </a:rPr>
              <a:t>Make</a:t>
            </a:r>
            <a:endParaRPr lang="he-IL" kern="1200" dirty="0">
              <a:solidFill>
                <a:srgbClr val="0066FF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kern="1200" dirty="0" smtClean="0">
                <a:solidFill>
                  <a:srgbClr val="0066FF"/>
                </a:solidFill>
                <a:latin typeface="Arial" pitchFamily="34" charset="0"/>
              </a:rPr>
              <a:t>Link</a:t>
            </a:r>
            <a:endParaRPr lang="en-US" kern="1200" dirty="0">
              <a:solidFill>
                <a:srgbClr val="0066FF"/>
              </a:solidFill>
              <a:latin typeface="Arial" pitchFamily="34" charset="0"/>
            </a:endParaRPr>
          </a:p>
          <a:p>
            <a:pPr>
              <a:buNone/>
            </a:pPr>
            <a:r>
              <a:rPr lang="en-US" kern="1200" dirty="0" smtClean="0">
                <a:solidFill>
                  <a:srgbClr val="0066FF"/>
                </a:solidFill>
                <a:latin typeface="Arial" pitchFamily="34" charset="0"/>
              </a:rPr>
              <a:t>Find</a:t>
            </a:r>
            <a:endParaRPr lang="en-US" kern="1200" dirty="0">
              <a:solidFill>
                <a:srgbClr val="0066FF"/>
              </a:solidFill>
              <a:latin typeface="Arial" pitchFamily="34" charset="0"/>
            </a:endParaRPr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2794000" y="1473200"/>
            <a:ext cx="2057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i="1" dirty="0"/>
              <a:t>O</a:t>
            </a:r>
            <a:r>
              <a:rPr lang="en-US" sz="3200" dirty="0"/>
              <a:t>(1)</a:t>
            </a:r>
            <a:endParaRPr lang="he-IL" sz="3200" dirty="0"/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/>
              <a:t>O</a:t>
            </a:r>
            <a:r>
              <a:rPr lang="en-US" sz="3200" dirty="0" smtClean="0"/>
              <a:t>(log</a:t>
            </a:r>
            <a:r>
              <a:rPr lang="en-US" sz="3200" i="1" dirty="0" smtClean="0"/>
              <a:t> n</a:t>
            </a:r>
            <a:r>
              <a:rPr lang="en-US" sz="3200" dirty="0" smtClean="0"/>
              <a:t>)</a:t>
            </a:r>
            <a:endParaRPr lang="en-US" sz="3200" dirty="0"/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/>
              <a:t>O</a:t>
            </a:r>
            <a:r>
              <a:rPr lang="en-US" sz="3200" dirty="0" smtClean="0"/>
              <a:t>(1)</a:t>
            </a:r>
            <a:endParaRPr lang="en-US" sz="3200" dirty="0"/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2566988" y="3475038"/>
            <a:ext cx="2438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66FF33"/>
                </a:solidFill>
                <a:cs typeface="Arial" pitchFamily="34" charset="0"/>
              </a:rPr>
              <a:t>Amortized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648200" y="1473200"/>
            <a:ext cx="2057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i="1" dirty="0"/>
              <a:t>O</a:t>
            </a:r>
            <a:r>
              <a:rPr lang="en-US" sz="3200" dirty="0"/>
              <a:t>(1)</a:t>
            </a:r>
            <a:endParaRPr lang="he-IL" sz="3200" dirty="0"/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/>
              <a:t>O</a:t>
            </a:r>
            <a:r>
              <a:rPr lang="en-US" sz="3200" dirty="0" smtClean="0"/>
              <a:t>(1)</a:t>
            </a:r>
            <a:endParaRPr lang="en-US" sz="3200" dirty="0"/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/>
              <a:t>O</a:t>
            </a:r>
            <a:r>
              <a:rPr lang="en-US" sz="3200" dirty="0" smtClean="0"/>
              <a:t>(log</a:t>
            </a:r>
            <a:r>
              <a:rPr lang="en-US" sz="3200" i="1" dirty="0" smtClean="0"/>
              <a:t> n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451600" y="1473200"/>
            <a:ext cx="2057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i="1" dirty="0"/>
              <a:t>O</a:t>
            </a:r>
            <a:r>
              <a:rPr lang="en-US" sz="3200" dirty="0"/>
              <a:t>(1)</a:t>
            </a:r>
            <a:endParaRPr lang="he-IL" sz="3200" dirty="0"/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/>
              <a:t>O</a:t>
            </a:r>
            <a:r>
              <a:rPr lang="en-US" sz="3200" dirty="0" smtClean="0"/>
              <a:t>(1)</a:t>
            </a:r>
            <a:endParaRPr lang="he-IL" sz="3200" dirty="0" smtClean="0"/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/>
              <a:t>O(</a:t>
            </a:r>
            <a:r>
              <a:rPr lang="el-GR" sz="3200" i="1" dirty="0"/>
              <a:t>α</a:t>
            </a:r>
            <a:r>
              <a:rPr lang="en-US" sz="3200" i="1" dirty="0"/>
              <a:t>(n))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211888" y="3475038"/>
            <a:ext cx="2438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66FF33"/>
                </a:solidFill>
                <a:cs typeface="Arial" pitchFamily="34" charset="0"/>
              </a:rPr>
              <a:t>Amortized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776788" y="3475038"/>
            <a:ext cx="1789112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800080"/>
                </a:solidFill>
                <a:cs typeface="Arial" pitchFamily="34" charset="0"/>
              </a:rPr>
              <a:t>Worst</a:t>
            </a:r>
            <a:br>
              <a:rPr lang="en-US" sz="3200" dirty="0" smtClean="0">
                <a:solidFill>
                  <a:srgbClr val="800080"/>
                </a:solidFill>
                <a:cs typeface="Arial" pitchFamily="34" charset="0"/>
              </a:rPr>
            </a:br>
            <a:r>
              <a:rPr lang="en-US" sz="3200" dirty="0" smtClean="0">
                <a:solidFill>
                  <a:srgbClr val="800080"/>
                </a:solidFill>
                <a:cs typeface="Arial" pitchFamily="34" charset="0"/>
              </a:rPr>
              <a:t>Case</a:t>
            </a:r>
            <a:endParaRPr lang="en-US" sz="3200" dirty="0">
              <a:solidFill>
                <a:srgbClr val="800080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65200" y="4610100"/>
            <a:ext cx="72009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da-DK" dirty="0" smtClean="0">
                <a:solidFill>
                  <a:srgbClr val="0066FF"/>
                </a:solidFill>
              </a:rPr>
              <a:t>Link(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>
                <a:solidFill>
                  <a:srgbClr val="0066FF"/>
                </a:solidFill>
              </a:rPr>
              <a:t>,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dirty="0" smtClean="0">
                <a:solidFill>
                  <a:srgbClr val="0066FF"/>
                </a:solidFill>
              </a:rPr>
              <a:t>):</a:t>
            </a:r>
            <a:r>
              <a:rPr lang="da-DK" dirty="0" smtClean="0"/>
              <a:t>  Unite the sets containing </a:t>
            </a:r>
            <a:r>
              <a:rPr lang="da-DK" dirty="0" smtClean="0"/>
              <a:t>the representatibe elements 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/>
              <a:t> </a:t>
            </a:r>
            <a:r>
              <a:rPr lang="da-DK" dirty="0" smtClean="0"/>
              <a:t>and 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689600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da-DK" dirty="0" smtClean="0">
                <a:solidFill>
                  <a:srgbClr val="0066FF"/>
                </a:solidFill>
              </a:rPr>
              <a:t>Union(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>
                <a:solidFill>
                  <a:srgbClr val="0066FF"/>
                </a:solidFill>
              </a:rPr>
              <a:t>,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dirty="0" smtClean="0">
                <a:solidFill>
                  <a:srgbClr val="0066FF"/>
                </a:solidFill>
              </a:rPr>
              <a:t>) </a:t>
            </a:r>
            <a:r>
              <a:rPr lang="da-DK" dirty="0" smtClean="0"/>
              <a:t>→</a:t>
            </a:r>
            <a:r>
              <a:rPr lang="da-DK" dirty="0" smtClean="0">
                <a:solidFill>
                  <a:srgbClr val="0066FF"/>
                </a:solidFill>
              </a:rPr>
              <a:t>  Link(Find(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dirty="0" smtClean="0">
                <a:solidFill>
                  <a:srgbClr val="0066FF"/>
                </a:solidFill>
              </a:rPr>
              <a:t>,Find(</a:t>
            </a:r>
            <a:r>
              <a:rPr lang="da-DK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dirty="0" smtClean="0">
                <a:solidFill>
                  <a:srgbClr val="0066FF"/>
                </a:solidFill>
              </a:rPr>
              <a:t>)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5" grpId="0"/>
      <p:bldP spid="91150" grpId="0"/>
      <p:bldP spid="14" grpId="0"/>
      <p:bldP spid="15" grpId="0"/>
      <p:bldP spid="16" grpId="0"/>
      <p:bldP spid="17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9263"/>
            <a:ext cx="8229600" cy="1150937"/>
          </a:xfrm>
        </p:spPr>
        <p:txBody>
          <a:bodyPr/>
          <a:lstStyle/>
          <a:p>
            <a:r>
              <a:rPr lang="da-DK" sz="4000" dirty="0" smtClean="0">
                <a:solidFill>
                  <a:srgbClr val="008000"/>
                </a:solidFill>
              </a:rPr>
              <a:t>Important aplication:</a:t>
            </a:r>
            <a:br>
              <a:rPr lang="da-DK" sz="4000" dirty="0" smtClean="0">
                <a:solidFill>
                  <a:srgbClr val="008000"/>
                </a:solidFill>
              </a:rPr>
            </a:br>
            <a:r>
              <a:rPr lang="da-DK" sz="4000" dirty="0" smtClean="0">
                <a:solidFill>
                  <a:srgbClr val="0066FF"/>
                </a:solidFill>
              </a:rPr>
              <a:t>Incremental </a:t>
            </a:r>
            <a:r>
              <a:rPr lang="da-DK" sz="4000" dirty="0" smtClean="0">
                <a:solidFill>
                  <a:srgbClr val="0066FF"/>
                </a:solidFill>
              </a:rPr>
              <a:t>Connectivity</a:t>
            </a:r>
            <a:endParaRPr lang="en-US" sz="4000" dirty="0">
              <a:solidFill>
                <a:srgbClr val="0066F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98500" y="1892300"/>
            <a:ext cx="77089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A graph on </a:t>
            </a:r>
            <a:r>
              <a:rPr lang="en-US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vertices is build by adding edges</a:t>
            </a:r>
            <a:endParaRPr lang="he-IL" dirty="0"/>
          </a:p>
        </p:txBody>
      </p:sp>
      <p:sp>
        <p:nvSpPr>
          <p:cNvPr id="58" name="TextBox 57"/>
          <p:cNvSpPr txBox="1"/>
          <p:nvPr/>
        </p:nvSpPr>
        <p:spPr>
          <a:xfrm>
            <a:off x="711200" y="2476500"/>
            <a:ext cx="77089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At each stage we may want to know whether two given vertices are already </a:t>
            </a:r>
            <a:r>
              <a:rPr lang="en-US" dirty="0" smtClean="0">
                <a:solidFill>
                  <a:srgbClr val="FF0000"/>
                </a:solidFill>
              </a:rPr>
              <a:t>connected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155700" y="4711700"/>
            <a:ext cx="431800" cy="393700"/>
          </a:xfrm>
          <a:prstGeom prst="ellipse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2552700" y="5473700"/>
            <a:ext cx="431800" cy="393700"/>
          </a:xfrm>
          <a:prstGeom prst="ellipse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7048500" y="4597400"/>
            <a:ext cx="431800" cy="393700"/>
          </a:xfrm>
          <a:prstGeom prst="ellipse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7</a:t>
            </a:r>
            <a:endParaRPr kumimoji="0" 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5130800" y="3860800"/>
            <a:ext cx="431800" cy="393700"/>
          </a:xfrm>
          <a:prstGeom prst="ellipse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  <a:endParaRPr kumimoji="0" 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5816600" y="5461000"/>
            <a:ext cx="431800" cy="393700"/>
          </a:xfrm>
          <a:prstGeom prst="ellipse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  <a:endParaRPr kumimoji="0" 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3987800" y="4648200"/>
            <a:ext cx="431800" cy="393700"/>
          </a:xfrm>
          <a:prstGeom prst="ellipse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2603500" y="3975100"/>
            <a:ext cx="431800" cy="393700"/>
          </a:xfrm>
          <a:prstGeom prst="ellipse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81" name="Curved Connector 80"/>
          <p:cNvCxnSpPr>
            <a:stCxn id="59" idx="7"/>
            <a:endCxn id="79" idx="3"/>
          </p:cNvCxnSpPr>
          <p:nvPr/>
        </p:nvCxnSpPr>
        <p:spPr bwMode="auto">
          <a:xfrm rot="5400000" flipH="1" flipV="1">
            <a:off x="1866394" y="3969014"/>
            <a:ext cx="458212" cy="1142472"/>
          </a:xfrm>
          <a:prstGeom prst="curvedConnector3">
            <a:avLst>
              <a:gd name="adj1" fmla="val 50000"/>
            </a:avLst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Curved Connector 81"/>
          <p:cNvCxnSpPr>
            <a:stCxn id="75" idx="2"/>
            <a:endCxn id="79" idx="6"/>
          </p:cNvCxnSpPr>
          <p:nvPr/>
        </p:nvCxnSpPr>
        <p:spPr bwMode="auto">
          <a:xfrm rot="10800000">
            <a:off x="3035300" y="4171950"/>
            <a:ext cx="4013200" cy="622300"/>
          </a:xfrm>
          <a:prstGeom prst="curvedConnector3">
            <a:avLst>
              <a:gd name="adj1" fmla="val 50000"/>
            </a:avLst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Curved Connector 84"/>
          <p:cNvCxnSpPr>
            <a:stCxn id="76" idx="2"/>
            <a:endCxn id="74" idx="0"/>
          </p:cNvCxnSpPr>
          <p:nvPr/>
        </p:nvCxnSpPr>
        <p:spPr bwMode="auto">
          <a:xfrm rot="10800000" flipV="1">
            <a:off x="2768600" y="4057650"/>
            <a:ext cx="2362200" cy="1416050"/>
          </a:xfrm>
          <a:prstGeom prst="curvedConnector2">
            <a:avLst/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Curved Connector 88"/>
          <p:cNvCxnSpPr>
            <a:stCxn id="77" idx="0"/>
            <a:endCxn id="76" idx="4"/>
          </p:cNvCxnSpPr>
          <p:nvPr/>
        </p:nvCxnSpPr>
        <p:spPr bwMode="auto">
          <a:xfrm rot="16200000" flipV="1">
            <a:off x="5086350" y="4514850"/>
            <a:ext cx="1206500" cy="685800"/>
          </a:xfrm>
          <a:prstGeom prst="curvedConnector3">
            <a:avLst>
              <a:gd name="adj1" fmla="val 50000"/>
            </a:avLst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Curved Connector 92"/>
          <p:cNvCxnSpPr>
            <a:stCxn id="77" idx="2"/>
            <a:endCxn id="74" idx="6"/>
          </p:cNvCxnSpPr>
          <p:nvPr/>
        </p:nvCxnSpPr>
        <p:spPr bwMode="auto">
          <a:xfrm rot="10800000" flipV="1">
            <a:off x="2984500" y="5657850"/>
            <a:ext cx="2832100" cy="12700"/>
          </a:xfrm>
          <a:prstGeom prst="curvedConnector3">
            <a:avLst>
              <a:gd name="adj1" fmla="val 50000"/>
            </a:avLst>
          </a:prstGeom>
          <a:solidFill>
            <a:schemeClr val="fol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Text Box 149"/>
          <p:cNvSpPr txBox="1">
            <a:spLocks noChangeArrowheads="1"/>
          </p:cNvSpPr>
          <p:nvPr/>
        </p:nvSpPr>
        <p:spPr bwMode="auto">
          <a:xfrm>
            <a:off x="481013" y="6105525"/>
            <a:ext cx="1614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/>
              <a:t>union(1,2)</a:t>
            </a:r>
            <a:endParaRPr lang="en-US" sz="2400" dirty="0"/>
          </a:p>
        </p:txBody>
      </p:sp>
      <p:sp>
        <p:nvSpPr>
          <p:cNvPr id="97" name="Text Box 149"/>
          <p:cNvSpPr txBox="1">
            <a:spLocks noChangeArrowheads="1"/>
          </p:cNvSpPr>
          <p:nvPr/>
        </p:nvSpPr>
        <p:spPr bwMode="auto">
          <a:xfrm>
            <a:off x="2100263" y="6105525"/>
            <a:ext cx="1614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/>
              <a:t>union(2,7)</a:t>
            </a:r>
            <a:endParaRPr lang="en-US" sz="2400" dirty="0"/>
          </a:p>
        </p:txBody>
      </p:sp>
      <p:sp>
        <p:nvSpPr>
          <p:cNvPr id="98" name="Text Box 149"/>
          <p:cNvSpPr txBox="1">
            <a:spLocks noChangeArrowheads="1"/>
          </p:cNvSpPr>
          <p:nvPr/>
        </p:nvSpPr>
        <p:spPr bwMode="auto">
          <a:xfrm>
            <a:off x="3719513" y="6103293"/>
            <a:ext cx="252888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/>
              <a:t>Find(1)=Find(6)?</a:t>
            </a:r>
            <a:endParaRPr lang="en-US" sz="2400" dirty="0"/>
          </a:p>
        </p:txBody>
      </p:sp>
      <p:sp>
        <p:nvSpPr>
          <p:cNvPr id="99" name="Text Box 149"/>
          <p:cNvSpPr txBox="1">
            <a:spLocks noChangeArrowheads="1"/>
          </p:cNvSpPr>
          <p:nvPr/>
        </p:nvSpPr>
        <p:spPr bwMode="auto">
          <a:xfrm>
            <a:off x="6253163" y="6105525"/>
            <a:ext cx="1614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/>
              <a:t>union(3,5)</a:t>
            </a:r>
            <a:endParaRPr lang="en-US" sz="2400" dirty="0"/>
          </a:p>
        </p:txBody>
      </p:sp>
      <p:sp>
        <p:nvSpPr>
          <p:cNvPr id="100" name="Text Box 149"/>
          <p:cNvSpPr txBox="1">
            <a:spLocks noChangeArrowheads="1"/>
          </p:cNvSpPr>
          <p:nvPr/>
        </p:nvSpPr>
        <p:spPr bwMode="auto">
          <a:xfrm>
            <a:off x="7872413" y="6105525"/>
            <a:ext cx="6238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96" grpId="0"/>
      <p:bldP spid="97" grpId="0"/>
      <p:bldP spid="98" grpId="0"/>
      <p:bldP spid="99" grpId="0"/>
      <p:bldP spid="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782637"/>
          </a:xfrm>
        </p:spPr>
        <p:txBody>
          <a:bodyPr/>
          <a:lstStyle/>
          <a:p>
            <a:r>
              <a:rPr lang="da-DK" sz="4000" dirty="0">
                <a:solidFill>
                  <a:srgbClr val="008000"/>
                </a:solidFill>
              </a:rPr>
              <a:t>Fun </a:t>
            </a:r>
            <a:r>
              <a:rPr lang="da-DK" sz="4000" dirty="0" smtClean="0">
                <a:solidFill>
                  <a:srgbClr val="008000"/>
                </a:solidFill>
              </a:rPr>
              <a:t>aplication: </a:t>
            </a:r>
            <a:r>
              <a:rPr lang="da-DK" sz="4000" dirty="0">
                <a:solidFill>
                  <a:srgbClr val="008000"/>
                </a:solidFill>
              </a:rPr>
              <a:t>Generating mazes</a:t>
            </a:r>
            <a:endParaRPr lang="en-US" sz="4000" dirty="0">
              <a:solidFill>
                <a:srgbClr val="008000"/>
              </a:solidFill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3903663" y="15811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4822825" y="15811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5722938" y="15811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6623050" y="15811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3903663" y="3395663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4822825" y="3395663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5722938" y="3395663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6623050" y="3395663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3922713" y="24955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4841875" y="24955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5741988" y="24955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6642100" y="24955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3922713" y="4295775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4841875" y="4295775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5741988" y="4295775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>
            <a:off x="6642100" y="4295775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rot="-5400000">
            <a:off x="3472656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rot="-5400000">
            <a:off x="4372768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rot="-5400000">
            <a:off x="5272881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 rot="-5400000">
            <a:off x="6172993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rot="-5400000">
            <a:off x="3472657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 rot="-5400000">
            <a:off x="4372769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 rot="-5400000">
            <a:off x="5272882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rot="-5400000">
            <a:off x="6172994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rot="-5400000">
            <a:off x="3472656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 rot="-5400000">
            <a:off x="4372768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 rot="-5400000">
            <a:off x="5272881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 rot="-5400000">
            <a:off x="6172993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 rot="-5400000">
            <a:off x="3471068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 rot="-5400000">
            <a:off x="4372768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 rot="-5400000">
            <a:off x="5272881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 rot="-5400000">
            <a:off x="6172993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3903663" y="5195888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4822825" y="5195888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4" name="Line 42"/>
          <p:cNvSpPr>
            <a:spLocks noChangeShapeType="1"/>
          </p:cNvSpPr>
          <p:nvPr/>
        </p:nvSpPr>
        <p:spPr bwMode="auto">
          <a:xfrm>
            <a:off x="5722938" y="5195888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>
            <a:off x="6623050" y="5195888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6" name="Line 44"/>
          <p:cNvSpPr>
            <a:spLocks noChangeShapeType="1"/>
          </p:cNvSpPr>
          <p:nvPr/>
        </p:nvSpPr>
        <p:spPr bwMode="auto">
          <a:xfrm rot="-5400000">
            <a:off x="7073106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 rot="-5400000">
            <a:off x="7073107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8" name="Line 46"/>
          <p:cNvSpPr>
            <a:spLocks noChangeShapeType="1"/>
          </p:cNvSpPr>
          <p:nvPr/>
        </p:nvSpPr>
        <p:spPr bwMode="auto">
          <a:xfrm rot="-5400000">
            <a:off x="7073106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rot="-5400000">
            <a:off x="7073106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49290" name="Group 138"/>
          <p:cNvGraphicFramePr>
            <a:graphicFrameLocks noGrp="1"/>
          </p:cNvGraphicFramePr>
          <p:nvPr/>
        </p:nvGraphicFramePr>
        <p:xfrm>
          <a:off x="3937000" y="1595438"/>
          <a:ext cx="3600450" cy="3600452"/>
        </p:xfrm>
        <a:graphic>
          <a:graphicData uri="http://schemas.openxmlformats.org/drawingml/2006/table">
            <a:tbl>
              <a:tblPr/>
              <a:tblGrid>
                <a:gridCol w="900113"/>
                <a:gridCol w="900112"/>
                <a:gridCol w="900113"/>
                <a:gridCol w="900112"/>
              </a:tblGrid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9307" name="Group 155"/>
          <p:cNvGrpSpPr>
            <a:grpSpLocks/>
          </p:cNvGrpSpPr>
          <p:nvPr/>
        </p:nvGrpSpPr>
        <p:grpSpPr bwMode="auto">
          <a:xfrm>
            <a:off x="920750" y="1581150"/>
            <a:ext cx="2251075" cy="1530350"/>
            <a:chOff x="580" y="1083"/>
            <a:chExt cx="1418" cy="964"/>
          </a:xfrm>
        </p:grpSpPr>
        <p:sp>
          <p:nvSpPr>
            <p:cNvPr id="49291" name="Text Box 139"/>
            <p:cNvSpPr txBox="1">
              <a:spLocks noChangeArrowheads="1"/>
            </p:cNvSpPr>
            <p:nvPr/>
          </p:nvSpPr>
          <p:spPr bwMode="auto">
            <a:xfrm>
              <a:off x="580" y="1083"/>
              <a:ext cx="14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/>
                <a:t>make(1)</a:t>
              </a:r>
            </a:p>
          </p:txBody>
        </p:sp>
        <p:sp>
          <p:nvSpPr>
            <p:cNvPr id="49292" name="Text Box 140"/>
            <p:cNvSpPr txBox="1">
              <a:spLocks noChangeArrowheads="1"/>
            </p:cNvSpPr>
            <p:nvPr/>
          </p:nvSpPr>
          <p:spPr bwMode="auto">
            <a:xfrm>
              <a:off x="580" y="1305"/>
              <a:ext cx="14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/>
                <a:t>make(2)</a:t>
              </a:r>
            </a:p>
          </p:txBody>
        </p:sp>
        <p:sp>
          <p:nvSpPr>
            <p:cNvPr id="49293" name="Text Box 141"/>
            <p:cNvSpPr txBox="1">
              <a:spLocks noChangeArrowheads="1"/>
            </p:cNvSpPr>
            <p:nvPr/>
          </p:nvSpPr>
          <p:spPr bwMode="auto">
            <a:xfrm>
              <a:off x="580" y="1759"/>
              <a:ext cx="14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/>
                <a:t>make(16)</a:t>
              </a:r>
            </a:p>
          </p:txBody>
        </p:sp>
        <p:sp>
          <p:nvSpPr>
            <p:cNvPr id="49294" name="Text Box 142"/>
            <p:cNvSpPr txBox="1">
              <a:spLocks noChangeArrowheads="1"/>
            </p:cNvSpPr>
            <p:nvPr/>
          </p:nvSpPr>
          <p:spPr bwMode="auto">
            <a:xfrm rot="5400000">
              <a:off x="1165" y="1529"/>
              <a:ext cx="340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…</a:t>
              </a:r>
            </a:p>
          </p:txBody>
        </p:sp>
      </p:grpSp>
      <p:sp>
        <p:nvSpPr>
          <p:cNvPr id="49295" name="Text Box 143"/>
          <p:cNvSpPr txBox="1">
            <a:spLocks noChangeArrowheads="1"/>
          </p:cNvSpPr>
          <p:nvPr/>
        </p:nvSpPr>
        <p:spPr bwMode="auto">
          <a:xfrm>
            <a:off x="701675" y="5451475"/>
            <a:ext cx="747077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Choose edges in random order and remove them if they connect two different regions</a:t>
            </a:r>
          </a:p>
        </p:txBody>
      </p:sp>
      <p:sp>
        <p:nvSpPr>
          <p:cNvPr id="49300" name="Text Box 148"/>
          <p:cNvSpPr txBox="1">
            <a:spLocks noChangeArrowheads="1"/>
          </p:cNvSpPr>
          <p:nvPr/>
        </p:nvSpPr>
        <p:spPr bwMode="auto">
          <a:xfrm>
            <a:off x="695325" y="3200400"/>
            <a:ext cx="27003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find(6)=find(7) ?</a:t>
            </a:r>
          </a:p>
        </p:txBody>
      </p:sp>
      <p:sp>
        <p:nvSpPr>
          <p:cNvPr id="49301" name="Text Box 149"/>
          <p:cNvSpPr txBox="1">
            <a:spLocks noChangeArrowheads="1"/>
          </p:cNvSpPr>
          <p:nvPr/>
        </p:nvSpPr>
        <p:spPr bwMode="auto">
          <a:xfrm>
            <a:off x="696913" y="3597275"/>
            <a:ext cx="27003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union(6,7)</a:t>
            </a:r>
          </a:p>
        </p:txBody>
      </p:sp>
      <p:sp>
        <p:nvSpPr>
          <p:cNvPr id="49302" name="Text Box 150"/>
          <p:cNvSpPr txBox="1">
            <a:spLocks noChangeArrowheads="1"/>
          </p:cNvSpPr>
          <p:nvPr/>
        </p:nvSpPr>
        <p:spPr bwMode="auto">
          <a:xfrm>
            <a:off x="701675" y="4117975"/>
            <a:ext cx="27003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find(7)=find(11) ?</a:t>
            </a:r>
          </a:p>
        </p:txBody>
      </p:sp>
      <p:sp>
        <p:nvSpPr>
          <p:cNvPr id="49303" name="Text Box 151"/>
          <p:cNvSpPr txBox="1">
            <a:spLocks noChangeArrowheads="1"/>
          </p:cNvSpPr>
          <p:nvPr/>
        </p:nvSpPr>
        <p:spPr bwMode="auto">
          <a:xfrm>
            <a:off x="703263" y="4514850"/>
            <a:ext cx="27003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union(7,11)</a:t>
            </a:r>
          </a:p>
        </p:txBody>
      </p:sp>
      <p:sp>
        <p:nvSpPr>
          <p:cNvPr id="49306" name="Text Box 154"/>
          <p:cNvSpPr txBox="1">
            <a:spLocks noChangeArrowheads="1"/>
          </p:cNvSpPr>
          <p:nvPr/>
        </p:nvSpPr>
        <p:spPr bwMode="auto">
          <a:xfrm rot="5400000">
            <a:off x="1858169" y="4922044"/>
            <a:ext cx="5397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49308" name="Rectangle 156"/>
          <p:cNvSpPr>
            <a:spLocks noChangeArrowheads="1"/>
          </p:cNvSpPr>
          <p:nvPr/>
        </p:nvSpPr>
        <p:spPr bwMode="auto">
          <a:xfrm>
            <a:off x="3751263" y="1428750"/>
            <a:ext cx="360362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9309" name="Rectangle 157"/>
          <p:cNvSpPr>
            <a:spLocks noChangeArrowheads="1"/>
          </p:cNvSpPr>
          <p:nvPr/>
        </p:nvSpPr>
        <p:spPr bwMode="auto">
          <a:xfrm>
            <a:off x="7348538" y="4997450"/>
            <a:ext cx="360362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6" grpId="0" animBg="1"/>
      <p:bldP spid="49174" grpId="0" animBg="1"/>
      <p:bldP spid="49175" grpId="0" animBg="1"/>
      <p:bldP spid="49183" grpId="0" animBg="1"/>
      <p:bldP spid="49186" grpId="0" animBg="1"/>
      <p:bldP spid="49300" grpId="0"/>
      <p:bldP spid="49301" grpId="0"/>
      <p:bldP spid="49302" grpId="0"/>
      <p:bldP spid="49303" grpId="0"/>
      <p:bldP spid="493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782637"/>
          </a:xfrm>
        </p:spPr>
        <p:txBody>
          <a:bodyPr/>
          <a:lstStyle/>
          <a:p>
            <a:r>
              <a:rPr lang="da-DK" sz="4000" dirty="0">
                <a:solidFill>
                  <a:srgbClr val="008000"/>
                </a:solidFill>
              </a:rPr>
              <a:t>Fun </a:t>
            </a:r>
            <a:r>
              <a:rPr lang="da-DK" sz="4000" dirty="0" smtClean="0">
                <a:solidFill>
                  <a:srgbClr val="008000"/>
                </a:solidFill>
              </a:rPr>
              <a:t>aplication: </a:t>
            </a:r>
            <a:r>
              <a:rPr lang="da-DK" sz="4000" dirty="0">
                <a:solidFill>
                  <a:srgbClr val="008000"/>
                </a:solidFill>
              </a:rPr>
              <a:t>Generating mazes</a:t>
            </a:r>
            <a:endParaRPr lang="en-US" sz="4000" dirty="0">
              <a:solidFill>
                <a:srgbClr val="008000"/>
              </a:solidFill>
            </a:endParaRPr>
          </a:p>
        </p:txBody>
      </p:sp>
      <p:sp>
        <p:nvSpPr>
          <p:cNvPr id="103427" name="Line 3"/>
          <p:cNvSpPr>
            <a:spLocks noChangeShapeType="1"/>
          </p:cNvSpPr>
          <p:nvPr/>
        </p:nvSpPr>
        <p:spPr bwMode="auto">
          <a:xfrm>
            <a:off x="3903663" y="15811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4822825" y="15811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>
            <a:off x="5722938" y="15811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6623050" y="15811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>
            <a:off x="3903663" y="3395663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4822825" y="3395663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6623050" y="3395663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3922713" y="24955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4841875" y="24955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>
            <a:off x="5741988" y="2495550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>
            <a:off x="6642100" y="2495550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>
            <a:off x="3922713" y="4295775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>
            <a:off x="4841875" y="4295775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3" name="Line 19"/>
          <p:cNvSpPr>
            <a:spLocks noChangeShapeType="1"/>
          </p:cNvSpPr>
          <p:nvPr/>
        </p:nvSpPr>
        <p:spPr bwMode="auto">
          <a:xfrm rot="-5400000">
            <a:off x="3472656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4" name="Line 20"/>
          <p:cNvSpPr>
            <a:spLocks noChangeShapeType="1"/>
          </p:cNvSpPr>
          <p:nvPr/>
        </p:nvSpPr>
        <p:spPr bwMode="auto">
          <a:xfrm rot="-5400000">
            <a:off x="4372768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5" name="Line 21"/>
          <p:cNvSpPr>
            <a:spLocks noChangeShapeType="1"/>
          </p:cNvSpPr>
          <p:nvPr/>
        </p:nvSpPr>
        <p:spPr bwMode="auto">
          <a:xfrm rot="-5400000">
            <a:off x="5272881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6" name="Line 22"/>
          <p:cNvSpPr>
            <a:spLocks noChangeShapeType="1"/>
          </p:cNvSpPr>
          <p:nvPr/>
        </p:nvSpPr>
        <p:spPr bwMode="auto">
          <a:xfrm rot="-5400000">
            <a:off x="6172993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7" name="Line 23"/>
          <p:cNvSpPr>
            <a:spLocks noChangeShapeType="1"/>
          </p:cNvSpPr>
          <p:nvPr/>
        </p:nvSpPr>
        <p:spPr bwMode="auto">
          <a:xfrm rot="-5400000">
            <a:off x="3472657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 rot="-5400000">
            <a:off x="4372769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49" name="Line 25"/>
          <p:cNvSpPr>
            <a:spLocks noChangeShapeType="1"/>
          </p:cNvSpPr>
          <p:nvPr/>
        </p:nvSpPr>
        <p:spPr bwMode="auto">
          <a:xfrm rot="-5400000">
            <a:off x="5272882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1" name="Line 27"/>
          <p:cNvSpPr>
            <a:spLocks noChangeShapeType="1"/>
          </p:cNvSpPr>
          <p:nvPr/>
        </p:nvSpPr>
        <p:spPr bwMode="auto">
          <a:xfrm rot="-5400000">
            <a:off x="3472656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2" name="Line 28"/>
          <p:cNvSpPr>
            <a:spLocks noChangeShapeType="1"/>
          </p:cNvSpPr>
          <p:nvPr/>
        </p:nvSpPr>
        <p:spPr bwMode="auto">
          <a:xfrm rot="-5400000">
            <a:off x="4372768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4" name="Line 30"/>
          <p:cNvSpPr>
            <a:spLocks noChangeShapeType="1"/>
          </p:cNvSpPr>
          <p:nvPr/>
        </p:nvSpPr>
        <p:spPr bwMode="auto">
          <a:xfrm rot="-5400000">
            <a:off x="6172993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5" name="Line 31"/>
          <p:cNvSpPr>
            <a:spLocks noChangeShapeType="1"/>
          </p:cNvSpPr>
          <p:nvPr/>
        </p:nvSpPr>
        <p:spPr bwMode="auto">
          <a:xfrm rot="-5400000">
            <a:off x="3471068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6" name="Line 32"/>
          <p:cNvSpPr>
            <a:spLocks noChangeShapeType="1"/>
          </p:cNvSpPr>
          <p:nvPr/>
        </p:nvSpPr>
        <p:spPr bwMode="auto">
          <a:xfrm rot="-5400000">
            <a:off x="4372768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7" name="Line 33"/>
          <p:cNvSpPr>
            <a:spLocks noChangeShapeType="1"/>
          </p:cNvSpPr>
          <p:nvPr/>
        </p:nvSpPr>
        <p:spPr bwMode="auto">
          <a:xfrm rot="-5400000">
            <a:off x="5272881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8" name="Line 34"/>
          <p:cNvSpPr>
            <a:spLocks noChangeShapeType="1"/>
          </p:cNvSpPr>
          <p:nvPr/>
        </p:nvSpPr>
        <p:spPr bwMode="auto">
          <a:xfrm rot="-5400000">
            <a:off x="6172993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59" name="Line 35"/>
          <p:cNvSpPr>
            <a:spLocks noChangeShapeType="1"/>
          </p:cNvSpPr>
          <p:nvPr/>
        </p:nvSpPr>
        <p:spPr bwMode="auto">
          <a:xfrm>
            <a:off x="3903663" y="5195888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60" name="Line 36"/>
          <p:cNvSpPr>
            <a:spLocks noChangeShapeType="1"/>
          </p:cNvSpPr>
          <p:nvPr/>
        </p:nvSpPr>
        <p:spPr bwMode="auto">
          <a:xfrm>
            <a:off x="4822825" y="5195888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61" name="Line 37"/>
          <p:cNvSpPr>
            <a:spLocks noChangeShapeType="1"/>
          </p:cNvSpPr>
          <p:nvPr/>
        </p:nvSpPr>
        <p:spPr bwMode="auto">
          <a:xfrm>
            <a:off x="5722938" y="5195888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62" name="Line 38"/>
          <p:cNvSpPr>
            <a:spLocks noChangeShapeType="1"/>
          </p:cNvSpPr>
          <p:nvPr/>
        </p:nvSpPr>
        <p:spPr bwMode="auto">
          <a:xfrm>
            <a:off x="6623050" y="5195888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63" name="Line 39"/>
          <p:cNvSpPr>
            <a:spLocks noChangeShapeType="1"/>
          </p:cNvSpPr>
          <p:nvPr/>
        </p:nvSpPr>
        <p:spPr bwMode="auto">
          <a:xfrm rot="-5400000">
            <a:off x="7073106" y="20312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64" name="Line 40"/>
          <p:cNvSpPr>
            <a:spLocks noChangeShapeType="1"/>
          </p:cNvSpPr>
          <p:nvPr/>
        </p:nvSpPr>
        <p:spPr bwMode="auto">
          <a:xfrm rot="-5400000">
            <a:off x="7073107" y="3845719"/>
            <a:ext cx="9001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65" name="Line 41"/>
          <p:cNvSpPr>
            <a:spLocks noChangeShapeType="1"/>
          </p:cNvSpPr>
          <p:nvPr/>
        </p:nvSpPr>
        <p:spPr bwMode="auto">
          <a:xfrm rot="-5400000">
            <a:off x="7073106" y="2945607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466" name="Line 42"/>
          <p:cNvSpPr>
            <a:spLocks noChangeShapeType="1"/>
          </p:cNvSpPr>
          <p:nvPr/>
        </p:nvSpPr>
        <p:spPr bwMode="auto">
          <a:xfrm rot="-5400000">
            <a:off x="7073106" y="4745832"/>
            <a:ext cx="9001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103914" name="Group 490"/>
          <p:cNvGraphicFramePr>
            <a:graphicFrameLocks noGrp="1"/>
          </p:cNvGraphicFramePr>
          <p:nvPr/>
        </p:nvGraphicFramePr>
        <p:xfrm>
          <a:off x="3916363" y="1589088"/>
          <a:ext cx="3600450" cy="3600452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900112"/>
                <a:gridCol w="900113"/>
              </a:tblGrid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915" name="Rectangle 491"/>
          <p:cNvSpPr>
            <a:spLocks noChangeArrowheads="1"/>
          </p:cNvSpPr>
          <p:nvPr/>
        </p:nvSpPr>
        <p:spPr bwMode="auto">
          <a:xfrm>
            <a:off x="3751263" y="1428750"/>
            <a:ext cx="360362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916" name="Rectangle 492"/>
          <p:cNvSpPr>
            <a:spLocks noChangeArrowheads="1"/>
          </p:cNvSpPr>
          <p:nvPr/>
        </p:nvSpPr>
        <p:spPr bwMode="auto">
          <a:xfrm>
            <a:off x="7348538" y="4997450"/>
            <a:ext cx="360362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3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03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03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03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03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 animBg="1"/>
      <p:bldP spid="103434" grpId="0" animBg="1"/>
      <p:bldP spid="103435" grpId="0" animBg="1"/>
      <p:bldP spid="103436" grpId="0" animBg="1"/>
      <p:bldP spid="103438" grpId="0" animBg="1"/>
      <p:bldP spid="103439" grpId="0" animBg="1"/>
      <p:bldP spid="103446" grpId="0" animBg="1"/>
      <p:bldP spid="103448" grpId="0" animBg="1"/>
      <p:bldP spid="103456" grpId="0" animBg="1"/>
      <p:bldP spid="1034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8" name="Picture 4"/>
          <p:cNvPicPr>
            <a:picLocks noChangeAspect="1" noChangeArrowheads="1"/>
          </p:cNvPicPr>
          <p:nvPr/>
        </p:nvPicPr>
        <p:blipFill>
          <a:blip r:embed="rId2" cstate="print">
            <a:lum contrast="100000"/>
          </a:blip>
          <a:srcRect/>
          <a:stretch>
            <a:fillRect/>
          </a:stretch>
        </p:blipFill>
        <p:spPr bwMode="auto">
          <a:xfrm>
            <a:off x="2501900" y="1227138"/>
            <a:ext cx="4002088" cy="4002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3670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782637"/>
          </a:xfrm>
          <a:noFill/>
          <a:ln/>
        </p:spPr>
        <p:txBody>
          <a:bodyPr/>
          <a:lstStyle/>
          <a:p>
            <a:r>
              <a:rPr lang="da-DK" sz="3800">
                <a:solidFill>
                  <a:srgbClr val="008000"/>
                </a:solidFill>
              </a:rPr>
              <a:t>Generating mazes – a larger example</a:t>
            </a:r>
            <a:endParaRPr lang="en-US" sz="3800">
              <a:solidFill>
                <a:srgbClr val="008000"/>
              </a:solidFill>
            </a:endParaRP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1241425" y="5589588"/>
            <a:ext cx="675163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/>
              <a:t>Construction time -- </a:t>
            </a:r>
            <a:r>
              <a:rPr lang="en-US" sz="3600">
                <a:solidFill>
                  <a:srgbClr val="FF0000"/>
                </a:solidFill>
              </a:rPr>
              <a:t>O(</a:t>
            </a:r>
            <a:r>
              <a:rPr lang="en-US" sz="3600" i="1">
                <a:solidFill>
                  <a:srgbClr val="FF0000"/>
                </a:solidFill>
              </a:rPr>
              <a:t>n</a:t>
            </a:r>
            <a:r>
              <a:rPr lang="en-US" sz="3600" baseline="30000">
                <a:solidFill>
                  <a:srgbClr val="FF0000"/>
                </a:solidFill>
              </a:rPr>
              <a:t>2 </a:t>
            </a:r>
            <a:r>
              <a:rPr lang="el-GR" sz="3600" i="1">
                <a:solidFill>
                  <a:srgbClr val="FF0000"/>
                </a:solidFill>
              </a:rPr>
              <a:t>α</a:t>
            </a:r>
            <a:r>
              <a:rPr lang="en-US" sz="3600">
                <a:solidFill>
                  <a:srgbClr val="FF0000"/>
                </a:solidFill>
              </a:rPr>
              <a:t>(</a:t>
            </a:r>
            <a:r>
              <a:rPr lang="en-US" sz="3600" i="1">
                <a:solidFill>
                  <a:srgbClr val="FF0000"/>
                </a:solidFill>
              </a:rPr>
              <a:t>n</a:t>
            </a:r>
            <a:r>
              <a:rPr lang="en-US" sz="3600" i="1" baseline="30000">
                <a:solidFill>
                  <a:srgbClr val="FF0000"/>
                </a:solidFill>
              </a:rPr>
              <a:t>2</a:t>
            </a:r>
            <a:r>
              <a:rPr lang="en-US" sz="3600">
                <a:solidFill>
                  <a:srgbClr val="FF0000"/>
                </a:solidFill>
              </a:rPr>
              <a:t>))</a:t>
            </a:r>
          </a:p>
        </p:txBody>
      </p:sp>
      <p:sp>
        <p:nvSpPr>
          <p:cNvPr id="113672" name="AutoShape 8"/>
          <p:cNvSpPr>
            <a:spLocks/>
          </p:cNvSpPr>
          <p:nvPr/>
        </p:nvSpPr>
        <p:spPr bwMode="auto">
          <a:xfrm>
            <a:off x="1960563" y="1447800"/>
            <a:ext cx="450850" cy="3602038"/>
          </a:xfrm>
          <a:prstGeom prst="leftBrace">
            <a:avLst>
              <a:gd name="adj1" fmla="val 6657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13673" name="Text Box 9"/>
          <p:cNvSpPr txBox="1">
            <a:spLocks noChangeArrowheads="1"/>
          </p:cNvSpPr>
          <p:nvPr/>
        </p:nvSpPr>
        <p:spPr bwMode="auto">
          <a:xfrm>
            <a:off x="1430338" y="2908300"/>
            <a:ext cx="4508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0066FF"/>
                </a:solidFill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6138"/>
            <a:ext cx="8229600" cy="873125"/>
          </a:xfrm>
        </p:spPr>
        <p:txBody>
          <a:bodyPr/>
          <a:lstStyle/>
          <a:p>
            <a:r>
              <a:rPr lang="da-DK">
                <a:solidFill>
                  <a:srgbClr val="008000"/>
                </a:solidFill>
              </a:rPr>
              <a:t>More serious aplications:</a:t>
            </a:r>
            <a:endParaRPr lang="en-US">
              <a:solidFill>
                <a:srgbClr val="008000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319338"/>
            <a:ext cx="7354888" cy="2370137"/>
          </a:xfrm>
        </p:spPr>
        <p:txBody>
          <a:bodyPr/>
          <a:lstStyle/>
          <a:p>
            <a:r>
              <a:rPr lang="da-DK"/>
              <a:t>Maintaining an equivalence relation</a:t>
            </a:r>
          </a:p>
          <a:p>
            <a:r>
              <a:rPr lang="da-DK"/>
              <a:t>Incremental connectivity in graphs</a:t>
            </a:r>
          </a:p>
          <a:p>
            <a:r>
              <a:rPr lang="da-DK"/>
              <a:t>Computing minimum spanning trees</a:t>
            </a:r>
          </a:p>
          <a:p>
            <a:r>
              <a:rPr lang="en-US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pagestyle{empty}&#10;\usepackage[ruled,vlined]{algorithm2e}&#10;&#10;\newcommand{\MAKESET}{\mbox{{\tt make}-{\tt set}}}&#10;\newcommand{\UNION}{{\tt union}}&#10;\newcommand{\FIND}{{\tt find}}&#10;\newcommand{\LINK}{{\tt link}}&#10;&#10;\newcommand{\LEVEL}{\ensuremath{\textit{level\/}}}&#10;\newcommand{\INDEX}{\ensuremath{\textit{index\/}}}&#10;\newcommand{\RANK}{\ensuremath{\textit{rank\/}}}&#10;&#10;\begin{document}&#10;\parbox{2.2in}{&#10;\begin{function}[H]&#10;\SetVline \dontprintsemicolon \BlankLine&#10;%&#10;\eIf{$\RANK[x]&gt;\RANK[y]$}&#10;{$p[y]\gets x$}&#10;{$p[x]\gets y$ \;&#10; \If{$\RANK[x]=\RANK[y]$}{$\RANK[y]\gets \RANK[y]+1$}&#10;}&#10;\caption{\LINK($x,y$)}&#10;\end{function}&#10;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bmp256"/>
  <p:tag name="ORIGWIDTH" val="160"/>
  <p:tag name="PICTUREFILESIZE" val="444863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^{(5)}(n)\;=\; 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44"/>
  <p:tag name="PICTUREFILESIZE" val="197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^{(7)}(n)\;=\;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44"/>
  <p:tag name="PICTUREFILESIZE" val="191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^{(3)}(n)\;=\; 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44"/>
  <p:tag name="PICTUREFILESIZE" val="202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^{(2)}(n)\;=\; 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44"/>
  <p:tag name="PICTUREFILESIZE" val="200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n+5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3"/>
  <p:tag name="PICTUREFILESIZE" val="84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2^7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6"/>
  <p:tag name="PICTUREFILESIZE" val="98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2^{2^{2^n}}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7"/>
  <p:tag name="PICTUREFILESIZE" val="107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begin{array}{c}&#10;f^{(0)}(n)\;=\;n\\[4pt]&#10;f^{(i)}(n)\;=\;f(f^{(i-1)}(n))\;, \mbox{for } i&gt;0&#10;\end{array}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45"/>
  <p:tag name="PICTUREFILESIZE" val="957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log\log 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35"/>
  <p:tag name="PICTUREFILESIZE" val="173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begin{equation*}&#10;  A_k(n) \;=\;&#10;  \begin{cases}&#10;    n+1 &amp;  \textrm{if } k= 1, \\&#10;    A_{k-1}^{(n+1)}(n) &amp; \textrm{if } k&gt; 1.\\&#10;  \end{cases}&#10;\end{equation*}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42"/>
  <p:tag name="PICTUREFILESIZE" val="86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pagestyle{empty}&#10;\usepackage[ruled,vlined]{algorithm2e}&#10;&#10;\newcommand{\MAKESET}{\mbox{{\tt make}-{\tt set}}}&#10;\newcommand{\UNION}{{\tt union}}&#10;\newcommand{\FIND}{{\tt find}}&#10;\newcommand{\LINK}{{\tt link}}&#10;&#10;\newcommand{\LEVEL}{\ensuremath{\textit{level\/}}}&#10;\newcommand{\INDEX}{\ensuremath{\textit{index\/}}}&#10;\newcommand{\RANK}{\ensuremath{\textit{rank\/}}}&#10;&#10;\begin{document}&#10;\parbox{2.2in}{&#10;\begin{function}[H]&#10;\SetVline \dontprintsemicolon \BlankLine&#10;%&#10;\If{$p[x]\ne x$}&#10;{$p[x]\gets \FIND(p[x])$}&#10;\Return{$p[x]$}&#10;&#10;\caption{\FIND($x$)}&#10;\end{function}&#10;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bmp256"/>
  <p:tag name="ORIGWIDTH" val="160"/>
  <p:tag name="PICTUREFILESIZE" val="262372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$$A_1(n) \;=\; n+1$$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67"/>
  <p:tag name="PICTUREFILESIZE" val="212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$$A_2(n) \;=\; 2n+1$$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73"/>
  <p:tag name="PICTUREFILESIZE" val="255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$$A_4(n)\;=\;?$$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47"/>
  <p:tag name="PICTUREFILESIZE" val="186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$$A_3(n)\;=\;2^{n+1}(n+1)-1$$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13"/>
  <p:tag name="PICTUREFILESIZE" val="414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usepackage{latexsym,amssymb}&#10;\newcommand{\rdots}{\mathinner{%&#10;\mkern1mu\raise3pt\hbox{.}%&#10;\mkern2mu\raise6pt\hbox{.}%&#10;\mkern2mu\raise9pt\vbox{\kern7pt\hbox{.}}\mkern1mu}}&#10;\begin{document}&#10;\newcommand{\A}{\bar{A}}&#10;$$\lower8pt\hbox{$\A_4(n) \;=\; Tower(n) \;=\;$} \left.\lower8pt\hbox{$2^{2^{\rdots^{{}_2}}}$}\right\} n&#10;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7"/>
  <p:tag name="PICTUREFILESIZE" val="699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begin{equation*}&#10;  A_k(n) \;=\;&#10;  \begin{cases}&#10;    n+1 &amp;  \textrm{if } k= 1, \\&#10;    A_{k-1}^{(n+1)}(n) &amp; \textrm{if } k&gt; 1.\\&#10;  \end{cases}&#10;\end{equation*}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42"/>
  <p:tag name="PICTUREFILESIZE" val="861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newcommand{\A}{\bar{A}}&#10;\begin{equation*}&#10;  {\A}_k(n) \;=\;&#10;  \begin{cases}&#10;    2n &amp;  \textrm{if } k= 2, \\&#10;    \A_{k-1}^{(n)}(1) &amp; \textrm{if } k&gt;2.\\&#10;  \end{cases}&#10;\end{equation*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34"/>
  <p:tag name="PICTUREFILESIZE" val="895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newcommand{\A}{\bar{A}}&#10;$$\A_2(n) \;=\; 2n$$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56"/>
  <p:tag name="PICTUREFILESIZE" val="226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newcommand{\A}{\bar{A}}&#10;$$\A_3(n)\;=\;2^{n}$$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55"/>
  <p:tag name="PICTUREFILESIZE" val="230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\color[rgb]{1,0,0}&#10;$&gt;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256"/>
  <p:tag name="ORIGWIDTH" val="7"/>
  <p:tag name="PICTUREFILESIZE" val="130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pagestyle{empty}&#10;\usepackage[ruled,vlined]{algorithm2e}&#10;&#10;\newcommand{\MAKESET}{\mbox{{\tt make}-{\tt set}}}&#10;\newcommand{\UNION}{{\tt union}}&#10;\newcommand{\FIND}{{\tt find}}&#10;\newcommand{\LINK}{{\tt link}}&#10;&#10;\newcommand{\LEVEL}{\ensuremath{\textit{level\/}}}&#10;\newcommand{\INDEX}{\ensuremath{\textit{index\/}}}&#10;\newcommand{\RANK}{\ensuremath{\textit{rank\/}}}&#10;&#10;\begin{document}&#10;\parbox{2.2in}{&#10;% \makeatletter&#10;% \renewcommand{\@algocf@funcname}{Func}&#10;% \makeatother&#10;% \renewcommand{\algorithmcfname}{Func}&#10;\begin{function}[H]&#10;% \renewcommand{\algorithmcfname}{Func}&#10;%&#10;% \SetVline&#10;\dontprintsemicolon \BlankLine&#10;%&#10;$p[x]\gets x$\;&#10;$\RANK[x]\gets 0$\;&#10;\caption{\rm\mbox{\MAKESET}($x$)}&#10;\end{function}&#10;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bmp256"/>
  <p:tag name="ORIGWIDTH" val="160"/>
  <p:tag name="PICTUREFILESIZE" val="200207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n+1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63"/>
  <p:tag name="PICTUREFILESIZE" val="199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2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52"/>
  <p:tag name="PICTUREFILESIZE" val="205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2^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51"/>
  <p:tag name="PICTUREFILESIZE" val="198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33"/>
  <p:tag name="PICTUREFILESIZE" val="133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33"/>
  <p:tag name="PICTUREFILESIZE" val="133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33"/>
  <p:tag name="PICTUREFILESIZE" val="133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33"/>
  <p:tag name="PICTUREFILESIZE" val="133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n-1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3"/>
  <p:tag name="PICTUREFILESIZE" val="60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lceil\frac{n}{2}\rceil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5"/>
  <p:tag name="PICTUREFILESIZE" val="94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lceil \log_2 n \rceil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31"/>
  <p:tag name="PICTUREFILESIZE" val="143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pagestyle{empty}&#10;\usepackage[ruled,vlined]{algorithm2e}&#10;&#10;\newcommand{\MAKESET}{\mbox{{\tt make}-{\tt set}}}&#10;\newcommand{\UNION}{{\tt union}}&#10;\newcommand{\FIND}{{\tt find}}&#10;\newcommand{\LINK}{{\tt link}}&#10;&#10;\newcommand{\LEVEL}{\ensuremath{\textit{level\/}}}&#10;\newcommand{\INDEX}{\ensuremath{\textit{index\/}}}&#10;\newcommand{\RANK}{\ensuremath{\textit{rank\/}}}&#10;&#10;\begin{document}&#10;\parbox{2.2in}{&#10;\begin{function}[H]&#10;\SetVline \dontprintsemicolon \BlankLine&#10;%&#10;$\LINK(\FIND(x),\FIND(y))$\;&#10;\caption{\UNION($x,y$)}&#10;\end{function}&#10;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bmp256"/>
  <p:tag name="ORIGWIDTH" val="160"/>
  <p:tag name="PICTUREFILESIZE" val="151383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log^*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5"/>
  <p:tag name="PICTUREFILESIZE" val="130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$$F(n) \quad\Longrightarrow\quad  f(n) \;=\; \min\{k\ge 1 \mid F(k)\ge n\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01"/>
  <p:tag name="PICTUREFILESIZE" val="712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Tower(n)&#10;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3"/>
  <p:tag name="PICTUREFILESIZE" val="360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[\alpha_r(n) \;=\; \min\{\, k\geq1 \mid A_k(r)\ge n \,\}\]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49"/>
  <p:tag name="PICTUREFILESIZE" val="597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[\alpha(n) \;=\; \alpha_1(n) \;=\; \min\{\, k\geq1 \mid A_k(1)\ge n \,\}\]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89"/>
  <p:tag name="PICTUREFILESIZE" val="716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[A_n(1)\;=\; A_{n-1}^{(2)}(1) \;=\; A_{n-1}(A_{n-1}(1)) \;&gt;\; A_{n-1}(n)\]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21"/>
  <p:tag name="PICTUREFILESIZE" val="830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[\alpha(n)\]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0"/>
  <p:tag name="PICTUREFILESIZE" val="124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begin{document}&#10;\[A_n(1)\]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5"/>
  <p:tag name="PICTUREFILESIZE" val="125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$\Phi$ --- A potential function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12"/>
  <p:tag name="PICTUREFILESIZE" val="344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$$a_i \;=\; c_i + \Phi_i-\Phi_{i-1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90"/>
  <p:tag name="PICTUREFILESIZE" val="255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^{(i)}(n) =&#10;\underbrace{f(f(\ldots(f(n))\ldots))}_{\mbox{$i$ times}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24"/>
  <p:tag name="PICTUREFILESIZE" val="773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$$a_i \;=\; c_i + \Phi_i-\Phi_{i-1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90"/>
  <p:tag name="PICTUREFILESIZE" val="255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$$\sum_{i=1}^\ell a_i \;=\; \sum_{i=1}^\ell c_i + \Phi_\ell-\Phi_{0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13"/>
  <p:tag name="PICTUREFILESIZE" val="642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If $\Phi_\ell\ge \Phi_0$ then $\displaystyle\sum_{i=1}^\ell a_i \;\ge\; \sum_{i=1}^\ell c_i 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39"/>
  <p:tag name="PICTUREFILESIZE" val="791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(E.g., $\Phi_\ell\ge \Phi_0=0$)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85"/>
  <p:tag name="PICTUREFILESIZE" val="351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x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6"/>
  <p:tag name="PICTUREFILESIZE" val="44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p[x]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6"/>
  <p:tag name="PICTUREFILESIZE" val="849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rank[x]&lt; rank[p[x]]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89"/>
  <p:tag name="PICTUREFILESIZE" val="383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\begin{center}&#10;If $p[x]= x$ or $\RANK[x]=0$:\\[-15pt]&#10;$$\LEVEL(x)\;=\;\INDEX(x) \;=\; 0$$  &#10;\end{center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14"/>
  <p:tag name="PICTUREFILESIZE" val="884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\begin{center}&#10;If $p[x]\ne x$ and $\RANK[x]&gt;0$:&#10;\null\vspace*{-3pt}&#10;  \begin{eqnarray*}&#10;  \LEVEL(x) &amp;=&amp; \max \{\, k\ge 1 \mid A_k(\RANK[x])&#10;  \leq \RANK[p[x]] \,\}\; , \\&#10;  \INDEX(x) &amp;=&amp; \max \{\, i\ge 1 \mid A_{\LEVEL(x)}^{(i)}(\RANK[x]) \leq&#10;  \RANK[p[x]] \, \} \; .\end{eqnarray*}&#10;\end{center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61"/>
  <p:tag name="PICTUREFILESIZE" val="2975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$$\phi(x) \;=\; (\alpha(n)-\LEVEL(x))\cdot\RANK[x]-\INDEX(x)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99"/>
  <p:tag name="PICTUREFILESIZE" val="928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n+1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61"/>
  <p:tag name="PICTUREFILESIZE" val="191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$$\Phi \;=\; \sum_x \phi(x)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61"/>
  <p:tag name="PICTUREFILESIZE" val="333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$$\phi(x) \;\ge\; 0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43"/>
  <p:tag name="PICTUREFILESIZE" val="214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\begin{center}&#10;If $p[x]\ne x$ and $\RANK[x]&gt;0$:&#10;\end{center}&#10;\null\vspace*{-15pt}&#10;$$\begin{array}{c}1\le \LEVEL(x)&lt;\alpha(n)\;,\\[2pt]&#10;1\le \INDEX(x) \le \RANK[x]\;.\end{array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20"/>
  <p:tag name="PICTUREFILESIZE" val="1409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\begin{center}&#10;If $p[x]\ne x$ and $\RANK[x]&gt;0$:&#10;\end{center}&#10;\null\vspace*{-20pt}&#10;$$\begin{array}{c}1\le \LEVEL(x)&lt;\alpha(n)\end{array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20"/>
  <p:tag name="PICTUREFILESIZE" val="927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{\LEVEL}{\ensuremath{\textit{level\/}}}&#10;\newcommand{\INDEX}{\ensuremath{\textit{index\/}}}&#10;\newcommand{\RANK}{\ensuremath{\textit{rank\/}}}&#10;\begin{document}&#10;$$1\le\RANK[x]&lt;\RANK[p[x]]&lt;n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24"/>
  <p:tag name="PICTUREFILESIZE" val="514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{\LEVEL}{\ensuremath{\textit{level\/}}}&#10;\newcommand{\INDEX}{\ensuremath{\textit{index\/}}}&#10;\newcommand{\RANK}{\ensuremath{\textit{rank\/}}}&#10;\begin{document}&#10;$$A_1(\RANK[x]) = \RANK[x]+1 \le \RANK[p[x]]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67"/>
  <p:tag name="PICTUREFILESIZE" val="733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{\LEVEL}{\ensuremath{\textit{level\/}}}&#10;\newcommand{\INDEX}{\ensuremath{\textit{index\/}}}&#10;\newcommand{\RANK}{\ensuremath{\textit{rank\/}}}&#10;\begin{document}&#10;$$A_{\alpha(n)}(\RANK[x]) \ge A_{\alpha(n)}(1) \ge  n &gt;&#10;\RANK[p[x]]$$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88"/>
  <p:tag name="PICTUREFILESIZE" val="914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\begin{center}&#10;If $p[x]\ne x$ and $\RANK[x]&gt;0$:&#10;\null\vspace*{-7pt}&#10;  \begin{eqnarray*}&#10;  \LEVEL(x) &amp;=&amp; \max \{\, k\ge 1 \mid A_k(\RANK[x])&#10;  \leq \RANK[p[x]] \,\}  \end{eqnarray*}&#10;\end{center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31"/>
  <p:tag name="PICTUREFILESIZE" val="1578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\begin{center}&#10;If $p[x]\ne x$ and $\RANK[x]&gt;0$:&#10;\end{center}&#10;\null\vspace*{-20pt}&#10;$$\begin{array}{c}1\le \INDEX(x)\le \RANK[x]\end{array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20"/>
  <p:tag name="PICTUREFILESIZE" val="953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{\LEVEL}{\ensuremath{\textit{level\/}}}&#10;\newcommand{\INDEX}{\ensuremath{\textit{index\/}}}&#10;\newcommand{\RANK}{\ensuremath{\textit{rank\/}}}&#10;\begin{document}&#10;$$A_{\LEVEL(x)}^{(1)}(\RANK[x]) = A_{\LEVEL(x)}(\RANK[x]) \le&#10;\RANK[p[x]]$$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23"/>
  <p:tag name="PICTUREFILESIZE" val="1253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2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50"/>
  <p:tag name="PICTUREFILESIZE" val="189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newcommand{\LEVEL}{\ensuremath{\textit{level\/}}}&#10;\newcommand{\INDEX}{\ensuremath{\textit{index\/}}}&#10;\newcommand{\RANK}{\ensuremath{\textit{rank\/}}}&#10;\begin{document}&#10;\begin{center}&#10;If $p[x]\ne x$ and $\RANK[x]&gt;0$:&#10;\null\vspace*{-5pt}&#10;  \begin{eqnarray*}&#10;    \INDEX(x) &amp;=&amp; \max \{\, i\ge 1 \mid A_{\LEVEL(x)}^{(i)}(\RANK[x]) \leq&#10;  \RANK[p[x]] \, \} \end{eqnarray*}&#10;\end{center}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56"/>
  <p:tag name="PICTUREFILESIZE" val="18597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{\LEVEL}{\ensuremath{\textit{level\/}}}&#10;\newcommand{\INDEX}{\ensuremath{\textit{index\/}}}&#10;\newcommand{\RANK}{\ensuremath{\textit{rank\/}}}&#10;\begin{document}&#10;$$A_{\LEVEL(x)}^{(\RANK[x]+1)}(\RANK[x]) = A_{\LEVEL(x)+1}(\RANK[x]) &gt;&#10;\RANK[p[x]]$$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248"/>
  <p:tag name="PICTUREFILESIZE" val="1489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usepackage{color}&#10;\newcommand{\LEVEL}{\ensuremath{\textit{level\/}}}&#10;\newcommand{\INDEX}{\ensuremath{\textit{index\/}}}&#10;\newcommand{\RANK}{\ensuremath{\textit{rank\/}}}&#10;\begin{document}&#10;\color[rgb]{0,0,1}&#10;$$\phi(x) \;=\; (\alpha(n)-\LEVEL(x))\cdot\RANK[x]-\INDEX(x)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256"/>
  <p:tag name="ORIGWIDTH" val="199"/>
  <p:tag name="PICTUREFILESIZE" val="1404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,amsfonts}&#10;\usepackage{color}&#10;\newcommand{\LEVEL}{\ensuremath{\textit{level\/}}}&#10;\newcommand{\INDEX}{\ensuremath{\textit{index\/}}}&#10;\newcommand{\RANK}{\ensuremath{\textit{rank\/}}}&#10;\begin{document}&#10;\color[rgb]{0,0,1}&#10;$$\begin{array}{ccll}&#10;&amp;&amp; A_{\LEVEL(x_i)}^{(\INDEX(x_i)+1)}(\RANK[x_i]) \\&#10;&amp;=&amp; A_{\LEVEL(x_i)}(A_{\LEVEL(x_i)}^{(\INDEX(x_i))}(\RANK[x_i]))\\&#10;&amp;\le&amp; A_{\LEVEL(x_i)}(\RANK[p[x_i]]) &amp; \\&#10;&amp;\le&amp; A_{\LEVEL(x_j)}(\RANK[x_j]) &amp;\\&#10;&amp;\le&amp; \RANK[p[x_j]] &amp; \\&#10;&amp;\le&amp; \RANK[x_\ell] &#10;\end{array}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256"/>
  <p:tag name="ORIGWIDTH" val="153"/>
  <p:tag name="PICTUREFILESIZE" val="5212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{\LEVEL}{\ensuremath{\textit{level\/}}}&#10;\newcommand{\INDEX}{\ensuremath{\textit{index\/}}}&#10;\newcommand{\RANK}{\ensuremath{\textit{rank\/}}}&#10;\begin{document}&#10;$$0&lt;i&lt;j&lt;\ell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57"/>
  <p:tag name="PICTUREFILESIZE" val="223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{\LEVEL}{\ensuremath{\textit{level\/}}}&#10;\newcommand{\INDEX}{\ensuremath{\textit{index\/}}}&#10;\newcommand{\RANK}{\ensuremath{\textit{rank\/}}}&#10;\begin{document}&#10;$$\LEVEL(x_i)=\LEVEL(x_j)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87"/>
  <p:tag name="PICTUREFILESIZE" val="341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2^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49"/>
  <p:tag name="PICTUREFILESIZE" val="195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f(n)\;=\; \log n&#10;$$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59"/>
  <p:tag name="PICTUREFILESIZE" val="225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715</Words>
  <Application>Microsoft Office PowerPoint</Application>
  <PresentationFormat>On-screen Show (4:3)</PresentationFormat>
  <Paragraphs>234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Times New Roman</vt:lpstr>
      <vt:lpstr>Symbol</vt:lpstr>
      <vt:lpstr>Arial Unicode MS</vt:lpstr>
      <vt:lpstr>Default Design</vt:lpstr>
      <vt:lpstr>Union-Find  A data structure for  maintaining a collection  of disjoint sets</vt:lpstr>
      <vt:lpstr>Union-Find</vt:lpstr>
      <vt:lpstr>Union Find</vt:lpstr>
      <vt:lpstr>Union-Find</vt:lpstr>
      <vt:lpstr>Important aplication: Incremental Connectivity</vt:lpstr>
      <vt:lpstr>Fun aplication: Generating mazes</vt:lpstr>
      <vt:lpstr>Fun aplication: Generating mazes</vt:lpstr>
      <vt:lpstr>Generating mazes – a larger example</vt:lpstr>
      <vt:lpstr>More serious aplications:</vt:lpstr>
      <vt:lpstr>Implementation using linked lists</vt:lpstr>
      <vt:lpstr>Union using linked lists</vt:lpstr>
      <vt:lpstr>Union Find</vt:lpstr>
      <vt:lpstr>Union by rank</vt:lpstr>
      <vt:lpstr>Path Compression</vt:lpstr>
      <vt:lpstr>Union Find - pseudocode</vt:lpstr>
      <vt:lpstr>Union-Find</vt:lpstr>
      <vt:lpstr>Nesting / Repeated application</vt:lpstr>
      <vt:lpstr>Ackermann’s function</vt:lpstr>
      <vt:lpstr>Ackermann’s function (modified)</vt:lpstr>
      <vt:lpstr>Inverse functions</vt:lpstr>
      <vt:lpstr>Inverse Ackermann function</vt:lpstr>
      <vt:lpstr>Amortized analysis</vt:lpstr>
      <vt:lpstr>Amortized analysis (cont.)</vt:lpstr>
      <vt:lpstr>Level and Index</vt:lpstr>
      <vt:lpstr>Potentials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IT University of Copenhagen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Inge Li Gørtz</dc:creator>
  <cp:lastModifiedBy>Uri Zwick</cp:lastModifiedBy>
  <cp:revision>401</cp:revision>
  <dcterms:created xsi:type="dcterms:W3CDTF">2005-07-09T18:29:35Z</dcterms:created>
  <dcterms:modified xsi:type="dcterms:W3CDTF">2010-06-08T12:46:37Z</dcterms:modified>
</cp:coreProperties>
</file>