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113" d="100"/>
          <a:sy n="11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60DDD-5E56-485E-BBEC-880D5B03DCFA}" type="datetimeFigureOut">
              <a:rPr lang="he-IL" smtClean="0"/>
              <a:pPr/>
              <a:t>כ"ו/סיון/תש"ע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B887-024B-451B-B3B0-022083D7A36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07A9A3-127F-4E56-91D1-97CDAB424B1A}" type="slidenum">
              <a:rPr lang="he-IL" smtClean="0"/>
              <a:pPr/>
              <a:t>1</a:t>
            </a:fld>
            <a:endParaRPr lang="da-DK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Order statistics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a dynamic version</a:t>
            </a:r>
            <a:endParaRPr lang="da-DK" sz="4000" dirty="0" smtClean="0">
              <a:solidFill>
                <a:schemeClr val="tx1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rank and select</a:t>
            </a:r>
          </a:p>
        </p:txBody>
      </p:sp>
    </p:spTree>
  </p:cSld>
  <p:clrMapOvr>
    <a:masterClrMapping/>
  </p:clrMapOvr>
  <p:transition advTm="422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C66FDB-9B82-4A1D-934F-3F1C3614C7FB}" type="slidenum">
              <a:rPr lang="he-IL" smtClean="0"/>
              <a:pPr/>
              <a:t>10</a:t>
            </a:fld>
            <a:endParaRPr lang="da-DK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Select(7,T)</a:t>
            </a:r>
          </a:p>
        </p:txBody>
      </p:sp>
      <p:sp>
        <p:nvSpPr>
          <p:cNvPr id="48132" name="Oval 3" descr="‎25%‎"/>
          <p:cNvSpPr>
            <a:spLocks noChangeArrowheads="1"/>
          </p:cNvSpPr>
          <p:nvPr/>
        </p:nvSpPr>
        <p:spPr bwMode="auto">
          <a:xfrm>
            <a:off x="3367088" y="18430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Oval 4"/>
          <p:cNvSpPr>
            <a:spLocks noChangeArrowheads="1"/>
          </p:cNvSpPr>
          <p:nvPr/>
        </p:nvSpPr>
        <p:spPr bwMode="auto">
          <a:xfrm>
            <a:off x="1385888" y="26812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Oval 5"/>
          <p:cNvSpPr>
            <a:spLocks noChangeArrowheads="1"/>
          </p:cNvSpPr>
          <p:nvPr/>
        </p:nvSpPr>
        <p:spPr bwMode="auto">
          <a:xfrm>
            <a:off x="5729288" y="26812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Oval 6" descr="‎25%‎"/>
          <p:cNvSpPr>
            <a:spLocks noChangeArrowheads="1"/>
          </p:cNvSpPr>
          <p:nvPr/>
        </p:nvSpPr>
        <p:spPr bwMode="auto">
          <a:xfrm>
            <a:off x="4281488" y="35194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Oval 7"/>
          <p:cNvSpPr>
            <a:spLocks noChangeArrowheads="1"/>
          </p:cNvSpPr>
          <p:nvPr/>
        </p:nvSpPr>
        <p:spPr bwMode="auto">
          <a:xfrm>
            <a:off x="72532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Oval 8"/>
          <p:cNvSpPr>
            <a:spLocks noChangeArrowheads="1"/>
          </p:cNvSpPr>
          <p:nvPr/>
        </p:nvSpPr>
        <p:spPr bwMode="auto">
          <a:xfrm>
            <a:off x="3519488" y="43576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Oval 9"/>
          <p:cNvSpPr>
            <a:spLocks noChangeArrowheads="1"/>
          </p:cNvSpPr>
          <p:nvPr/>
        </p:nvSpPr>
        <p:spPr bwMode="auto">
          <a:xfrm>
            <a:off x="4967288" y="43576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Oval 10" descr="‎25%‎"/>
          <p:cNvSpPr>
            <a:spLocks noChangeArrowheads="1"/>
          </p:cNvSpPr>
          <p:nvPr/>
        </p:nvSpPr>
        <p:spPr bwMode="auto">
          <a:xfrm>
            <a:off x="6491288" y="43576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Oval 11" descr="‎25%‎"/>
          <p:cNvSpPr>
            <a:spLocks noChangeArrowheads="1"/>
          </p:cNvSpPr>
          <p:nvPr/>
        </p:nvSpPr>
        <p:spPr bwMode="auto">
          <a:xfrm>
            <a:off x="7939088" y="43576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Oval 12"/>
          <p:cNvSpPr>
            <a:spLocks noChangeArrowheads="1"/>
          </p:cNvSpPr>
          <p:nvPr/>
        </p:nvSpPr>
        <p:spPr bwMode="auto">
          <a:xfrm>
            <a:off x="6238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Oval 13"/>
          <p:cNvSpPr>
            <a:spLocks noChangeArrowheads="1"/>
          </p:cNvSpPr>
          <p:nvPr/>
        </p:nvSpPr>
        <p:spPr bwMode="auto">
          <a:xfrm>
            <a:off x="20716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4"/>
          <p:cNvSpPr>
            <a:spLocks noChangeArrowheads="1"/>
          </p:cNvSpPr>
          <p:nvPr/>
        </p:nvSpPr>
        <p:spPr bwMode="auto">
          <a:xfrm>
            <a:off x="83200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90</a:t>
            </a:r>
          </a:p>
        </p:txBody>
      </p:sp>
      <p:sp>
        <p:nvSpPr>
          <p:cNvPr id="48144" name="Rectangle 15"/>
          <p:cNvSpPr>
            <a:spLocks noChangeArrowheads="1"/>
          </p:cNvSpPr>
          <p:nvPr/>
        </p:nvSpPr>
        <p:spPr bwMode="auto">
          <a:xfrm>
            <a:off x="77104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89</a:t>
            </a:r>
          </a:p>
        </p:txBody>
      </p:sp>
      <p:sp>
        <p:nvSpPr>
          <p:cNvPr id="48145" name="Rectangle 16"/>
          <p:cNvSpPr>
            <a:spLocks noChangeArrowheads="1"/>
          </p:cNvSpPr>
          <p:nvPr/>
        </p:nvSpPr>
        <p:spPr bwMode="auto">
          <a:xfrm>
            <a:off x="68722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77</a:t>
            </a:r>
          </a:p>
        </p:txBody>
      </p:sp>
      <p:sp>
        <p:nvSpPr>
          <p:cNvPr id="48146" name="Rectangle 17"/>
          <p:cNvSpPr>
            <a:spLocks noChangeArrowheads="1"/>
          </p:cNvSpPr>
          <p:nvPr/>
        </p:nvSpPr>
        <p:spPr bwMode="auto">
          <a:xfrm>
            <a:off x="62626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73</a:t>
            </a:r>
          </a:p>
        </p:txBody>
      </p:sp>
      <p:sp>
        <p:nvSpPr>
          <p:cNvPr id="48147" name="Rectangle 18"/>
          <p:cNvSpPr>
            <a:spLocks noChangeArrowheads="1"/>
          </p:cNvSpPr>
          <p:nvPr/>
        </p:nvSpPr>
        <p:spPr bwMode="auto">
          <a:xfrm>
            <a:off x="53482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48148" name="Rectangle 19"/>
          <p:cNvSpPr>
            <a:spLocks noChangeArrowheads="1"/>
          </p:cNvSpPr>
          <p:nvPr/>
        </p:nvSpPr>
        <p:spPr bwMode="auto">
          <a:xfrm>
            <a:off x="47386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67</a:t>
            </a:r>
          </a:p>
        </p:txBody>
      </p:sp>
      <p:sp>
        <p:nvSpPr>
          <p:cNvPr id="48149" name="Rectangle 20"/>
          <p:cNvSpPr>
            <a:spLocks noChangeArrowheads="1"/>
          </p:cNvSpPr>
          <p:nvPr/>
        </p:nvSpPr>
        <p:spPr bwMode="auto">
          <a:xfrm>
            <a:off x="39004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34</a:t>
            </a:r>
          </a:p>
        </p:txBody>
      </p:sp>
      <p:sp>
        <p:nvSpPr>
          <p:cNvPr id="48150" name="Rectangle 21"/>
          <p:cNvSpPr>
            <a:spLocks noChangeArrowheads="1"/>
          </p:cNvSpPr>
          <p:nvPr/>
        </p:nvSpPr>
        <p:spPr bwMode="auto">
          <a:xfrm>
            <a:off x="32908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26</a:t>
            </a:r>
          </a:p>
        </p:txBody>
      </p:sp>
      <p:sp>
        <p:nvSpPr>
          <p:cNvPr id="48151" name="Rectangle 22"/>
          <p:cNvSpPr>
            <a:spLocks noChangeArrowheads="1"/>
          </p:cNvSpPr>
          <p:nvPr/>
        </p:nvSpPr>
        <p:spPr bwMode="auto">
          <a:xfrm>
            <a:off x="24526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21</a:t>
            </a:r>
          </a:p>
        </p:txBody>
      </p:sp>
      <p:sp>
        <p:nvSpPr>
          <p:cNvPr id="48152" name="Rectangle 23"/>
          <p:cNvSpPr>
            <a:spLocks noChangeArrowheads="1"/>
          </p:cNvSpPr>
          <p:nvPr/>
        </p:nvSpPr>
        <p:spPr bwMode="auto">
          <a:xfrm>
            <a:off x="18430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48153" name="Rectangle 24"/>
          <p:cNvSpPr>
            <a:spLocks noChangeArrowheads="1"/>
          </p:cNvSpPr>
          <p:nvPr/>
        </p:nvSpPr>
        <p:spPr bwMode="auto">
          <a:xfrm>
            <a:off x="9286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19</a:t>
            </a:r>
          </a:p>
        </p:txBody>
      </p:sp>
      <p:sp>
        <p:nvSpPr>
          <p:cNvPr id="48154" name="Rectangle 25"/>
          <p:cNvSpPr>
            <a:spLocks noChangeArrowheads="1"/>
          </p:cNvSpPr>
          <p:nvPr/>
        </p:nvSpPr>
        <p:spPr bwMode="auto">
          <a:xfrm>
            <a:off x="3190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48155" name="Line 26"/>
          <p:cNvSpPr>
            <a:spLocks noChangeShapeType="1"/>
          </p:cNvSpPr>
          <p:nvPr/>
        </p:nvSpPr>
        <p:spPr bwMode="auto">
          <a:xfrm flipH="1">
            <a:off x="1690688" y="1995488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56" name="Line 27"/>
          <p:cNvSpPr>
            <a:spLocks noChangeShapeType="1"/>
          </p:cNvSpPr>
          <p:nvPr/>
        </p:nvSpPr>
        <p:spPr bwMode="auto">
          <a:xfrm>
            <a:off x="3671888" y="1995488"/>
            <a:ext cx="20574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57" name="Line 28"/>
          <p:cNvSpPr>
            <a:spLocks noChangeShapeType="1"/>
          </p:cNvSpPr>
          <p:nvPr/>
        </p:nvSpPr>
        <p:spPr bwMode="auto">
          <a:xfrm flipH="1">
            <a:off x="4510088" y="2909888"/>
            <a:ext cx="12192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58" name="Line 29"/>
          <p:cNvSpPr>
            <a:spLocks noChangeShapeType="1"/>
          </p:cNvSpPr>
          <p:nvPr/>
        </p:nvSpPr>
        <p:spPr bwMode="auto">
          <a:xfrm>
            <a:off x="6034088" y="2924175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59" name="Line 30"/>
          <p:cNvSpPr>
            <a:spLocks noChangeShapeType="1"/>
          </p:cNvSpPr>
          <p:nvPr/>
        </p:nvSpPr>
        <p:spPr bwMode="auto">
          <a:xfrm>
            <a:off x="7558088" y="3748088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60" name="Line 31"/>
          <p:cNvSpPr>
            <a:spLocks noChangeShapeType="1"/>
          </p:cNvSpPr>
          <p:nvPr/>
        </p:nvSpPr>
        <p:spPr bwMode="auto">
          <a:xfrm flipH="1">
            <a:off x="6719888" y="3748088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61" name="Line 32"/>
          <p:cNvSpPr>
            <a:spLocks noChangeShapeType="1"/>
          </p:cNvSpPr>
          <p:nvPr/>
        </p:nvSpPr>
        <p:spPr bwMode="auto">
          <a:xfrm>
            <a:off x="4586288" y="3748088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62" name="Line 33"/>
          <p:cNvSpPr>
            <a:spLocks noChangeShapeType="1"/>
          </p:cNvSpPr>
          <p:nvPr/>
        </p:nvSpPr>
        <p:spPr bwMode="auto">
          <a:xfrm flipH="1">
            <a:off x="3748088" y="3748088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63" name="Line 34"/>
          <p:cNvSpPr>
            <a:spLocks noChangeShapeType="1"/>
          </p:cNvSpPr>
          <p:nvPr/>
        </p:nvSpPr>
        <p:spPr bwMode="auto">
          <a:xfrm flipH="1">
            <a:off x="77866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64" name="Line 35"/>
          <p:cNvSpPr>
            <a:spLocks noChangeShapeType="1"/>
          </p:cNvSpPr>
          <p:nvPr/>
        </p:nvSpPr>
        <p:spPr bwMode="auto">
          <a:xfrm>
            <a:off x="81676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65" name="Line 36"/>
          <p:cNvSpPr>
            <a:spLocks noChangeShapeType="1"/>
          </p:cNvSpPr>
          <p:nvPr/>
        </p:nvSpPr>
        <p:spPr bwMode="auto">
          <a:xfrm flipH="1">
            <a:off x="6338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66" name="Line 37"/>
          <p:cNvSpPr>
            <a:spLocks noChangeShapeType="1"/>
          </p:cNvSpPr>
          <p:nvPr/>
        </p:nvSpPr>
        <p:spPr bwMode="auto">
          <a:xfrm>
            <a:off x="6719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67" name="Line 38"/>
          <p:cNvSpPr>
            <a:spLocks noChangeShapeType="1"/>
          </p:cNvSpPr>
          <p:nvPr/>
        </p:nvSpPr>
        <p:spPr bwMode="auto">
          <a:xfrm flipH="1">
            <a:off x="4814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68" name="Line 39"/>
          <p:cNvSpPr>
            <a:spLocks noChangeShapeType="1"/>
          </p:cNvSpPr>
          <p:nvPr/>
        </p:nvSpPr>
        <p:spPr bwMode="auto">
          <a:xfrm>
            <a:off x="5195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69" name="Line 40"/>
          <p:cNvSpPr>
            <a:spLocks noChangeShapeType="1"/>
          </p:cNvSpPr>
          <p:nvPr/>
        </p:nvSpPr>
        <p:spPr bwMode="auto">
          <a:xfrm flipH="1">
            <a:off x="33670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70" name="Line 41"/>
          <p:cNvSpPr>
            <a:spLocks noChangeShapeType="1"/>
          </p:cNvSpPr>
          <p:nvPr/>
        </p:nvSpPr>
        <p:spPr bwMode="auto">
          <a:xfrm>
            <a:off x="37480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71" name="Line 42"/>
          <p:cNvSpPr>
            <a:spLocks noChangeShapeType="1"/>
          </p:cNvSpPr>
          <p:nvPr/>
        </p:nvSpPr>
        <p:spPr bwMode="auto">
          <a:xfrm>
            <a:off x="1614488" y="2986088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72" name="Line 43"/>
          <p:cNvSpPr>
            <a:spLocks noChangeShapeType="1"/>
          </p:cNvSpPr>
          <p:nvPr/>
        </p:nvSpPr>
        <p:spPr bwMode="auto">
          <a:xfrm flipH="1">
            <a:off x="852488" y="2986088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73" name="Line 44"/>
          <p:cNvSpPr>
            <a:spLocks noChangeShapeType="1"/>
          </p:cNvSpPr>
          <p:nvPr/>
        </p:nvSpPr>
        <p:spPr bwMode="auto">
          <a:xfrm flipH="1">
            <a:off x="1919288" y="3824288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74" name="Line 45"/>
          <p:cNvSpPr>
            <a:spLocks noChangeShapeType="1"/>
          </p:cNvSpPr>
          <p:nvPr/>
        </p:nvSpPr>
        <p:spPr bwMode="auto">
          <a:xfrm>
            <a:off x="2300288" y="3824288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75" name="Line 46"/>
          <p:cNvSpPr>
            <a:spLocks noChangeShapeType="1"/>
          </p:cNvSpPr>
          <p:nvPr/>
        </p:nvSpPr>
        <p:spPr bwMode="auto">
          <a:xfrm>
            <a:off x="852488" y="3824288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76" name="Line 47"/>
          <p:cNvSpPr>
            <a:spLocks noChangeShapeType="1"/>
          </p:cNvSpPr>
          <p:nvPr/>
        </p:nvSpPr>
        <p:spPr bwMode="auto">
          <a:xfrm flipH="1">
            <a:off x="395288" y="374808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77" name="Text Box 48"/>
          <p:cNvSpPr txBox="1">
            <a:spLocks noChangeArrowheads="1"/>
          </p:cNvSpPr>
          <p:nvPr/>
        </p:nvSpPr>
        <p:spPr bwMode="auto">
          <a:xfrm>
            <a:off x="2352675" y="34528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8178" name="Text Box 49"/>
          <p:cNvSpPr txBox="1">
            <a:spLocks noChangeArrowheads="1"/>
          </p:cNvSpPr>
          <p:nvPr/>
        </p:nvSpPr>
        <p:spPr bwMode="auto">
          <a:xfrm>
            <a:off x="862013" y="3448050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8179" name="Text Box 50"/>
          <p:cNvSpPr txBox="1">
            <a:spLocks noChangeArrowheads="1"/>
          </p:cNvSpPr>
          <p:nvPr/>
        </p:nvSpPr>
        <p:spPr bwMode="auto">
          <a:xfrm>
            <a:off x="1028700" y="2514600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8180" name="Text Box 51"/>
          <p:cNvSpPr txBox="1">
            <a:spLocks noChangeArrowheads="1"/>
          </p:cNvSpPr>
          <p:nvPr/>
        </p:nvSpPr>
        <p:spPr bwMode="auto">
          <a:xfrm>
            <a:off x="3776663" y="4276725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8181" name="Text Box 52"/>
          <p:cNvSpPr txBox="1">
            <a:spLocks noChangeArrowheads="1"/>
          </p:cNvSpPr>
          <p:nvPr/>
        </p:nvSpPr>
        <p:spPr bwMode="auto">
          <a:xfrm>
            <a:off x="5257800" y="4257675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8182" name="Text Box 53"/>
          <p:cNvSpPr txBox="1">
            <a:spLocks noChangeArrowheads="1"/>
          </p:cNvSpPr>
          <p:nvPr/>
        </p:nvSpPr>
        <p:spPr bwMode="auto">
          <a:xfrm>
            <a:off x="4552950" y="34528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8183" name="Text Box 54"/>
          <p:cNvSpPr txBox="1">
            <a:spLocks noChangeArrowheads="1"/>
          </p:cNvSpPr>
          <p:nvPr/>
        </p:nvSpPr>
        <p:spPr bwMode="auto">
          <a:xfrm>
            <a:off x="7577138" y="3430588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8184" name="Text Box 55"/>
          <p:cNvSpPr txBox="1">
            <a:spLocks noChangeArrowheads="1"/>
          </p:cNvSpPr>
          <p:nvPr/>
        </p:nvSpPr>
        <p:spPr bwMode="auto">
          <a:xfrm>
            <a:off x="6761163" y="4271963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8185" name="Text Box 56"/>
          <p:cNvSpPr txBox="1">
            <a:spLocks noChangeArrowheads="1"/>
          </p:cNvSpPr>
          <p:nvPr/>
        </p:nvSpPr>
        <p:spPr bwMode="auto">
          <a:xfrm>
            <a:off x="8242300" y="42529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8186" name="Text Box 57"/>
          <p:cNvSpPr txBox="1">
            <a:spLocks noChangeArrowheads="1"/>
          </p:cNvSpPr>
          <p:nvPr/>
        </p:nvSpPr>
        <p:spPr bwMode="auto">
          <a:xfrm>
            <a:off x="6015038" y="2579688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48187" name="Text Box 58"/>
          <p:cNvSpPr txBox="1">
            <a:spLocks noChangeArrowheads="1"/>
          </p:cNvSpPr>
          <p:nvPr/>
        </p:nvSpPr>
        <p:spPr bwMode="auto">
          <a:xfrm>
            <a:off x="3624263" y="1631950"/>
            <a:ext cx="70961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48188" name="Line 59"/>
          <p:cNvSpPr>
            <a:spLocks noChangeShapeType="1"/>
          </p:cNvSpPr>
          <p:nvPr/>
        </p:nvSpPr>
        <p:spPr bwMode="auto">
          <a:xfrm>
            <a:off x="4419600" y="3122613"/>
            <a:ext cx="0" cy="3492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8189" name="Text Box 60"/>
          <p:cNvSpPr txBox="1">
            <a:spLocks noChangeArrowheads="1"/>
          </p:cNvSpPr>
          <p:nvPr/>
        </p:nvSpPr>
        <p:spPr bwMode="auto">
          <a:xfrm>
            <a:off x="2976563" y="2828925"/>
            <a:ext cx="201771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Select(3,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FD2B73-F062-4A8C-8555-F37C256C3AA1}" type="slidenum">
              <a:rPr lang="he-IL" smtClean="0"/>
              <a:pPr/>
              <a:t>11</a:t>
            </a:fld>
            <a:endParaRPr lang="da-DK" smtClean="0"/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4257675" y="3895725"/>
            <a:ext cx="201771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Select(1,)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Select(7,T)</a:t>
            </a:r>
          </a:p>
        </p:txBody>
      </p:sp>
      <p:sp>
        <p:nvSpPr>
          <p:cNvPr id="49157" name="Oval 4" descr="‎25%‎"/>
          <p:cNvSpPr>
            <a:spLocks noChangeArrowheads="1"/>
          </p:cNvSpPr>
          <p:nvPr/>
        </p:nvSpPr>
        <p:spPr bwMode="auto">
          <a:xfrm>
            <a:off x="3367088" y="18430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Oval 5"/>
          <p:cNvSpPr>
            <a:spLocks noChangeArrowheads="1"/>
          </p:cNvSpPr>
          <p:nvPr/>
        </p:nvSpPr>
        <p:spPr bwMode="auto">
          <a:xfrm>
            <a:off x="1385888" y="26812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Oval 6"/>
          <p:cNvSpPr>
            <a:spLocks noChangeArrowheads="1"/>
          </p:cNvSpPr>
          <p:nvPr/>
        </p:nvSpPr>
        <p:spPr bwMode="auto">
          <a:xfrm>
            <a:off x="5729288" y="26812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Oval 7" descr="‎25%‎"/>
          <p:cNvSpPr>
            <a:spLocks noChangeArrowheads="1"/>
          </p:cNvSpPr>
          <p:nvPr/>
        </p:nvSpPr>
        <p:spPr bwMode="auto">
          <a:xfrm>
            <a:off x="4281488" y="35194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Oval 8"/>
          <p:cNvSpPr>
            <a:spLocks noChangeArrowheads="1"/>
          </p:cNvSpPr>
          <p:nvPr/>
        </p:nvSpPr>
        <p:spPr bwMode="auto">
          <a:xfrm>
            <a:off x="72532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Oval 9"/>
          <p:cNvSpPr>
            <a:spLocks noChangeArrowheads="1"/>
          </p:cNvSpPr>
          <p:nvPr/>
        </p:nvSpPr>
        <p:spPr bwMode="auto">
          <a:xfrm>
            <a:off x="3519488" y="43576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Oval 10"/>
          <p:cNvSpPr>
            <a:spLocks noChangeArrowheads="1"/>
          </p:cNvSpPr>
          <p:nvPr/>
        </p:nvSpPr>
        <p:spPr bwMode="auto">
          <a:xfrm>
            <a:off x="4967288" y="43576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Oval 11" descr="‎25%‎"/>
          <p:cNvSpPr>
            <a:spLocks noChangeArrowheads="1"/>
          </p:cNvSpPr>
          <p:nvPr/>
        </p:nvSpPr>
        <p:spPr bwMode="auto">
          <a:xfrm>
            <a:off x="6491288" y="43576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Oval 12" descr="‎25%‎"/>
          <p:cNvSpPr>
            <a:spLocks noChangeArrowheads="1"/>
          </p:cNvSpPr>
          <p:nvPr/>
        </p:nvSpPr>
        <p:spPr bwMode="auto">
          <a:xfrm>
            <a:off x="7939088" y="43576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Oval 13"/>
          <p:cNvSpPr>
            <a:spLocks noChangeArrowheads="1"/>
          </p:cNvSpPr>
          <p:nvPr/>
        </p:nvSpPr>
        <p:spPr bwMode="auto">
          <a:xfrm>
            <a:off x="6238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Oval 14"/>
          <p:cNvSpPr>
            <a:spLocks noChangeArrowheads="1"/>
          </p:cNvSpPr>
          <p:nvPr/>
        </p:nvSpPr>
        <p:spPr bwMode="auto">
          <a:xfrm>
            <a:off x="20716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5"/>
          <p:cNvSpPr>
            <a:spLocks noChangeArrowheads="1"/>
          </p:cNvSpPr>
          <p:nvPr/>
        </p:nvSpPr>
        <p:spPr bwMode="auto">
          <a:xfrm>
            <a:off x="83200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90</a:t>
            </a:r>
          </a:p>
        </p:txBody>
      </p:sp>
      <p:sp>
        <p:nvSpPr>
          <p:cNvPr id="49169" name="Rectangle 16"/>
          <p:cNvSpPr>
            <a:spLocks noChangeArrowheads="1"/>
          </p:cNvSpPr>
          <p:nvPr/>
        </p:nvSpPr>
        <p:spPr bwMode="auto">
          <a:xfrm>
            <a:off x="77104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89</a:t>
            </a:r>
          </a:p>
        </p:txBody>
      </p:sp>
      <p:sp>
        <p:nvSpPr>
          <p:cNvPr id="49170" name="Rectangle 17"/>
          <p:cNvSpPr>
            <a:spLocks noChangeArrowheads="1"/>
          </p:cNvSpPr>
          <p:nvPr/>
        </p:nvSpPr>
        <p:spPr bwMode="auto">
          <a:xfrm>
            <a:off x="68722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77</a:t>
            </a:r>
          </a:p>
        </p:txBody>
      </p:sp>
      <p:sp>
        <p:nvSpPr>
          <p:cNvPr id="49171" name="Rectangle 18"/>
          <p:cNvSpPr>
            <a:spLocks noChangeArrowheads="1"/>
          </p:cNvSpPr>
          <p:nvPr/>
        </p:nvSpPr>
        <p:spPr bwMode="auto">
          <a:xfrm>
            <a:off x="62626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73</a:t>
            </a:r>
          </a:p>
        </p:txBody>
      </p:sp>
      <p:sp>
        <p:nvSpPr>
          <p:cNvPr id="49172" name="Rectangle 19"/>
          <p:cNvSpPr>
            <a:spLocks noChangeArrowheads="1"/>
          </p:cNvSpPr>
          <p:nvPr/>
        </p:nvSpPr>
        <p:spPr bwMode="auto">
          <a:xfrm>
            <a:off x="53482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49173" name="Rectangle 20"/>
          <p:cNvSpPr>
            <a:spLocks noChangeArrowheads="1"/>
          </p:cNvSpPr>
          <p:nvPr/>
        </p:nvSpPr>
        <p:spPr bwMode="auto">
          <a:xfrm>
            <a:off x="47386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67</a:t>
            </a:r>
          </a:p>
        </p:txBody>
      </p:sp>
      <p:sp>
        <p:nvSpPr>
          <p:cNvPr id="49174" name="Rectangle 21"/>
          <p:cNvSpPr>
            <a:spLocks noChangeArrowheads="1"/>
          </p:cNvSpPr>
          <p:nvPr/>
        </p:nvSpPr>
        <p:spPr bwMode="auto">
          <a:xfrm>
            <a:off x="39004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34</a:t>
            </a:r>
          </a:p>
        </p:txBody>
      </p:sp>
      <p:sp>
        <p:nvSpPr>
          <p:cNvPr id="49175" name="Rectangle 22"/>
          <p:cNvSpPr>
            <a:spLocks noChangeArrowheads="1"/>
          </p:cNvSpPr>
          <p:nvPr/>
        </p:nvSpPr>
        <p:spPr bwMode="auto">
          <a:xfrm>
            <a:off x="32908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26</a:t>
            </a:r>
          </a:p>
        </p:txBody>
      </p:sp>
      <p:sp>
        <p:nvSpPr>
          <p:cNvPr id="49176" name="Rectangle 23"/>
          <p:cNvSpPr>
            <a:spLocks noChangeArrowheads="1"/>
          </p:cNvSpPr>
          <p:nvPr/>
        </p:nvSpPr>
        <p:spPr bwMode="auto">
          <a:xfrm>
            <a:off x="24526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21</a:t>
            </a:r>
          </a:p>
        </p:txBody>
      </p:sp>
      <p:sp>
        <p:nvSpPr>
          <p:cNvPr id="49177" name="Rectangle 24"/>
          <p:cNvSpPr>
            <a:spLocks noChangeArrowheads="1"/>
          </p:cNvSpPr>
          <p:nvPr/>
        </p:nvSpPr>
        <p:spPr bwMode="auto">
          <a:xfrm>
            <a:off x="18430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49178" name="Rectangle 25"/>
          <p:cNvSpPr>
            <a:spLocks noChangeArrowheads="1"/>
          </p:cNvSpPr>
          <p:nvPr/>
        </p:nvSpPr>
        <p:spPr bwMode="auto">
          <a:xfrm>
            <a:off x="9286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19</a:t>
            </a:r>
          </a:p>
        </p:txBody>
      </p:sp>
      <p:sp>
        <p:nvSpPr>
          <p:cNvPr id="49179" name="Rectangle 26"/>
          <p:cNvSpPr>
            <a:spLocks noChangeArrowheads="1"/>
          </p:cNvSpPr>
          <p:nvPr/>
        </p:nvSpPr>
        <p:spPr bwMode="auto">
          <a:xfrm>
            <a:off x="3190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49180" name="Line 27"/>
          <p:cNvSpPr>
            <a:spLocks noChangeShapeType="1"/>
          </p:cNvSpPr>
          <p:nvPr/>
        </p:nvSpPr>
        <p:spPr bwMode="auto">
          <a:xfrm flipH="1">
            <a:off x="1690688" y="1995488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81" name="Line 28"/>
          <p:cNvSpPr>
            <a:spLocks noChangeShapeType="1"/>
          </p:cNvSpPr>
          <p:nvPr/>
        </p:nvSpPr>
        <p:spPr bwMode="auto">
          <a:xfrm>
            <a:off x="3671888" y="1995488"/>
            <a:ext cx="20574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82" name="Line 29"/>
          <p:cNvSpPr>
            <a:spLocks noChangeShapeType="1"/>
          </p:cNvSpPr>
          <p:nvPr/>
        </p:nvSpPr>
        <p:spPr bwMode="auto">
          <a:xfrm flipH="1">
            <a:off x="4510088" y="2909888"/>
            <a:ext cx="12192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83" name="Line 30"/>
          <p:cNvSpPr>
            <a:spLocks noChangeShapeType="1"/>
          </p:cNvSpPr>
          <p:nvPr/>
        </p:nvSpPr>
        <p:spPr bwMode="auto">
          <a:xfrm>
            <a:off x="6034088" y="2924175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84" name="Line 31"/>
          <p:cNvSpPr>
            <a:spLocks noChangeShapeType="1"/>
          </p:cNvSpPr>
          <p:nvPr/>
        </p:nvSpPr>
        <p:spPr bwMode="auto">
          <a:xfrm>
            <a:off x="7558088" y="3748088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85" name="Line 32"/>
          <p:cNvSpPr>
            <a:spLocks noChangeShapeType="1"/>
          </p:cNvSpPr>
          <p:nvPr/>
        </p:nvSpPr>
        <p:spPr bwMode="auto">
          <a:xfrm flipH="1">
            <a:off x="6719888" y="3748088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86" name="Line 33"/>
          <p:cNvSpPr>
            <a:spLocks noChangeShapeType="1"/>
          </p:cNvSpPr>
          <p:nvPr/>
        </p:nvSpPr>
        <p:spPr bwMode="auto">
          <a:xfrm>
            <a:off x="4586288" y="3748088"/>
            <a:ext cx="447675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87" name="Line 34"/>
          <p:cNvSpPr>
            <a:spLocks noChangeShapeType="1"/>
          </p:cNvSpPr>
          <p:nvPr/>
        </p:nvSpPr>
        <p:spPr bwMode="auto">
          <a:xfrm flipH="1">
            <a:off x="3748088" y="3748088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88" name="Line 35"/>
          <p:cNvSpPr>
            <a:spLocks noChangeShapeType="1"/>
          </p:cNvSpPr>
          <p:nvPr/>
        </p:nvSpPr>
        <p:spPr bwMode="auto">
          <a:xfrm flipH="1">
            <a:off x="77866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89" name="Line 36"/>
          <p:cNvSpPr>
            <a:spLocks noChangeShapeType="1"/>
          </p:cNvSpPr>
          <p:nvPr/>
        </p:nvSpPr>
        <p:spPr bwMode="auto">
          <a:xfrm>
            <a:off x="81676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90" name="Line 37"/>
          <p:cNvSpPr>
            <a:spLocks noChangeShapeType="1"/>
          </p:cNvSpPr>
          <p:nvPr/>
        </p:nvSpPr>
        <p:spPr bwMode="auto">
          <a:xfrm flipH="1">
            <a:off x="6338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91" name="Line 38"/>
          <p:cNvSpPr>
            <a:spLocks noChangeShapeType="1"/>
          </p:cNvSpPr>
          <p:nvPr/>
        </p:nvSpPr>
        <p:spPr bwMode="auto">
          <a:xfrm>
            <a:off x="6719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92" name="Line 39"/>
          <p:cNvSpPr>
            <a:spLocks noChangeShapeType="1"/>
          </p:cNvSpPr>
          <p:nvPr/>
        </p:nvSpPr>
        <p:spPr bwMode="auto">
          <a:xfrm flipH="1">
            <a:off x="4814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93" name="Line 40"/>
          <p:cNvSpPr>
            <a:spLocks noChangeShapeType="1"/>
          </p:cNvSpPr>
          <p:nvPr/>
        </p:nvSpPr>
        <p:spPr bwMode="auto">
          <a:xfrm>
            <a:off x="5195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94" name="Line 41"/>
          <p:cNvSpPr>
            <a:spLocks noChangeShapeType="1"/>
          </p:cNvSpPr>
          <p:nvPr/>
        </p:nvSpPr>
        <p:spPr bwMode="auto">
          <a:xfrm flipH="1">
            <a:off x="33670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95" name="Line 42"/>
          <p:cNvSpPr>
            <a:spLocks noChangeShapeType="1"/>
          </p:cNvSpPr>
          <p:nvPr/>
        </p:nvSpPr>
        <p:spPr bwMode="auto">
          <a:xfrm>
            <a:off x="37480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96" name="Line 43"/>
          <p:cNvSpPr>
            <a:spLocks noChangeShapeType="1"/>
          </p:cNvSpPr>
          <p:nvPr/>
        </p:nvSpPr>
        <p:spPr bwMode="auto">
          <a:xfrm>
            <a:off x="1614488" y="2986088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97" name="Line 44"/>
          <p:cNvSpPr>
            <a:spLocks noChangeShapeType="1"/>
          </p:cNvSpPr>
          <p:nvPr/>
        </p:nvSpPr>
        <p:spPr bwMode="auto">
          <a:xfrm flipH="1">
            <a:off x="852488" y="2986088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98" name="Line 45"/>
          <p:cNvSpPr>
            <a:spLocks noChangeShapeType="1"/>
          </p:cNvSpPr>
          <p:nvPr/>
        </p:nvSpPr>
        <p:spPr bwMode="auto">
          <a:xfrm flipH="1">
            <a:off x="1919288" y="3824288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99" name="Line 46"/>
          <p:cNvSpPr>
            <a:spLocks noChangeShapeType="1"/>
          </p:cNvSpPr>
          <p:nvPr/>
        </p:nvSpPr>
        <p:spPr bwMode="auto">
          <a:xfrm>
            <a:off x="2300288" y="3824288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200" name="Line 47"/>
          <p:cNvSpPr>
            <a:spLocks noChangeShapeType="1"/>
          </p:cNvSpPr>
          <p:nvPr/>
        </p:nvSpPr>
        <p:spPr bwMode="auto">
          <a:xfrm>
            <a:off x="852488" y="3824288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201" name="Line 48"/>
          <p:cNvSpPr>
            <a:spLocks noChangeShapeType="1"/>
          </p:cNvSpPr>
          <p:nvPr/>
        </p:nvSpPr>
        <p:spPr bwMode="auto">
          <a:xfrm flipH="1">
            <a:off x="395288" y="374808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202" name="Text Box 49"/>
          <p:cNvSpPr txBox="1">
            <a:spLocks noChangeArrowheads="1"/>
          </p:cNvSpPr>
          <p:nvPr/>
        </p:nvSpPr>
        <p:spPr bwMode="auto">
          <a:xfrm>
            <a:off x="2352675" y="34528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9203" name="Text Box 50"/>
          <p:cNvSpPr txBox="1">
            <a:spLocks noChangeArrowheads="1"/>
          </p:cNvSpPr>
          <p:nvPr/>
        </p:nvSpPr>
        <p:spPr bwMode="auto">
          <a:xfrm>
            <a:off x="862013" y="3448050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9204" name="Text Box 51"/>
          <p:cNvSpPr txBox="1">
            <a:spLocks noChangeArrowheads="1"/>
          </p:cNvSpPr>
          <p:nvPr/>
        </p:nvSpPr>
        <p:spPr bwMode="auto">
          <a:xfrm>
            <a:off x="1028700" y="2514600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9205" name="Text Box 52"/>
          <p:cNvSpPr txBox="1">
            <a:spLocks noChangeArrowheads="1"/>
          </p:cNvSpPr>
          <p:nvPr/>
        </p:nvSpPr>
        <p:spPr bwMode="auto">
          <a:xfrm>
            <a:off x="3776663" y="4276725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9206" name="Text Box 53"/>
          <p:cNvSpPr txBox="1">
            <a:spLocks noChangeArrowheads="1"/>
          </p:cNvSpPr>
          <p:nvPr/>
        </p:nvSpPr>
        <p:spPr bwMode="auto">
          <a:xfrm>
            <a:off x="5257800" y="4257675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9207" name="Text Box 54"/>
          <p:cNvSpPr txBox="1">
            <a:spLocks noChangeArrowheads="1"/>
          </p:cNvSpPr>
          <p:nvPr/>
        </p:nvSpPr>
        <p:spPr bwMode="auto">
          <a:xfrm>
            <a:off x="4552950" y="34528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9208" name="Text Box 55"/>
          <p:cNvSpPr txBox="1">
            <a:spLocks noChangeArrowheads="1"/>
          </p:cNvSpPr>
          <p:nvPr/>
        </p:nvSpPr>
        <p:spPr bwMode="auto">
          <a:xfrm>
            <a:off x="7577138" y="3430588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9209" name="Text Box 56"/>
          <p:cNvSpPr txBox="1">
            <a:spLocks noChangeArrowheads="1"/>
          </p:cNvSpPr>
          <p:nvPr/>
        </p:nvSpPr>
        <p:spPr bwMode="auto">
          <a:xfrm>
            <a:off x="6761163" y="4271963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9210" name="Text Box 57"/>
          <p:cNvSpPr txBox="1">
            <a:spLocks noChangeArrowheads="1"/>
          </p:cNvSpPr>
          <p:nvPr/>
        </p:nvSpPr>
        <p:spPr bwMode="auto">
          <a:xfrm>
            <a:off x="8242300" y="42529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9211" name="Text Box 58"/>
          <p:cNvSpPr txBox="1">
            <a:spLocks noChangeArrowheads="1"/>
          </p:cNvSpPr>
          <p:nvPr/>
        </p:nvSpPr>
        <p:spPr bwMode="auto">
          <a:xfrm>
            <a:off x="6015038" y="2579688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49212" name="Text Box 59"/>
          <p:cNvSpPr txBox="1">
            <a:spLocks noChangeArrowheads="1"/>
          </p:cNvSpPr>
          <p:nvPr/>
        </p:nvSpPr>
        <p:spPr bwMode="auto">
          <a:xfrm>
            <a:off x="3624263" y="1631950"/>
            <a:ext cx="70961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491580" name="Freeform 60"/>
          <p:cNvSpPr>
            <a:spLocks/>
          </p:cNvSpPr>
          <p:nvPr/>
        </p:nvSpPr>
        <p:spPr bwMode="auto">
          <a:xfrm>
            <a:off x="4600575" y="5019675"/>
            <a:ext cx="574675" cy="646113"/>
          </a:xfrm>
          <a:custGeom>
            <a:avLst/>
            <a:gdLst>
              <a:gd name="T0" fmla="*/ 874495114 w 362"/>
              <a:gd name="T1" fmla="*/ 372983401 h 407"/>
              <a:gd name="T2" fmla="*/ 713204970 w 362"/>
              <a:gd name="T3" fmla="*/ 211693325 h 407"/>
              <a:gd name="T4" fmla="*/ 599797184 w 362"/>
              <a:gd name="T5" fmla="*/ 95766008 h 407"/>
              <a:gd name="T6" fmla="*/ 415826534 w 362"/>
              <a:gd name="T7" fmla="*/ 5040316 h 407"/>
              <a:gd name="T8" fmla="*/ 161289995 w 362"/>
              <a:gd name="T9" fmla="*/ 27722538 h 407"/>
              <a:gd name="T10" fmla="*/ 93246568 w 362"/>
              <a:gd name="T11" fmla="*/ 118448243 h 407"/>
              <a:gd name="T12" fmla="*/ 0 w 362"/>
              <a:gd name="T13" fmla="*/ 441028545 h 407"/>
              <a:gd name="T14" fmla="*/ 206652792 w 362"/>
              <a:gd name="T15" fmla="*/ 950100547 h 407"/>
              <a:gd name="T16" fmla="*/ 806449926 w 362"/>
              <a:gd name="T17" fmla="*/ 811490896 h 407"/>
              <a:gd name="T18" fmla="*/ 829132119 w 362"/>
              <a:gd name="T19" fmla="*/ 534273577 h 407"/>
              <a:gd name="T20" fmla="*/ 899696668 w 362"/>
              <a:gd name="T21" fmla="*/ 511592953 h 407"/>
              <a:gd name="T22" fmla="*/ 874495114 w 362"/>
              <a:gd name="T23" fmla="*/ 372983401 h 40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62"/>
              <a:gd name="T37" fmla="*/ 0 h 407"/>
              <a:gd name="T38" fmla="*/ 362 w 362"/>
              <a:gd name="T39" fmla="*/ 407 h 40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62" h="407">
                <a:moveTo>
                  <a:pt x="347" y="148"/>
                </a:moveTo>
                <a:cubicBezTo>
                  <a:pt x="327" y="118"/>
                  <a:pt x="313" y="104"/>
                  <a:pt x="283" y="84"/>
                </a:cubicBezTo>
                <a:cubicBezTo>
                  <a:pt x="265" y="56"/>
                  <a:pt x="268" y="55"/>
                  <a:pt x="238" y="38"/>
                </a:cubicBezTo>
                <a:cubicBezTo>
                  <a:pt x="214" y="25"/>
                  <a:pt x="165" y="2"/>
                  <a:pt x="165" y="2"/>
                </a:cubicBezTo>
                <a:cubicBezTo>
                  <a:pt x="131" y="5"/>
                  <a:pt x="96" y="0"/>
                  <a:pt x="64" y="11"/>
                </a:cubicBezTo>
                <a:cubicBezTo>
                  <a:pt x="50" y="16"/>
                  <a:pt x="45" y="34"/>
                  <a:pt x="37" y="47"/>
                </a:cubicBezTo>
                <a:cubicBezTo>
                  <a:pt x="17" y="82"/>
                  <a:pt x="10" y="136"/>
                  <a:pt x="0" y="175"/>
                </a:cubicBezTo>
                <a:cubicBezTo>
                  <a:pt x="6" y="248"/>
                  <a:pt x="0" y="346"/>
                  <a:pt x="82" y="377"/>
                </a:cubicBezTo>
                <a:cubicBezTo>
                  <a:pt x="203" y="371"/>
                  <a:pt x="263" y="407"/>
                  <a:pt x="320" y="322"/>
                </a:cubicBezTo>
                <a:cubicBezTo>
                  <a:pt x="323" y="285"/>
                  <a:pt x="318" y="247"/>
                  <a:pt x="329" y="212"/>
                </a:cubicBezTo>
                <a:cubicBezTo>
                  <a:pt x="332" y="203"/>
                  <a:pt x="354" y="212"/>
                  <a:pt x="357" y="203"/>
                </a:cubicBezTo>
                <a:cubicBezTo>
                  <a:pt x="362" y="185"/>
                  <a:pt x="350" y="166"/>
                  <a:pt x="347" y="148"/>
                </a:cubicBezTo>
                <a:close/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810E3D-5A37-4984-9373-83072EE9DC3B}" type="slidenum">
              <a:rPr lang="he-IL" smtClean="0"/>
              <a:pPr/>
              <a:t>12</a:t>
            </a:fld>
            <a:endParaRPr lang="da-DK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Select(</a:t>
            </a:r>
            <a:r>
              <a:rPr lang="en-US" dirty="0" err="1" smtClean="0"/>
              <a:t>i,T</a:t>
            </a:r>
            <a:r>
              <a:rPr lang="en-US" dirty="0" smtClean="0"/>
              <a:t>)</a:t>
            </a:r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465138" y="1500174"/>
            <a:ext cx="8215312" cy="350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algn="ctr" rtl="0">
              <a:spcBef>
                <a:spcPct val="20000"/>
              </a:spcBef>
              <a:tabLst>
                <a:tab pos="1054100" algn="l"/>
              </a:tabLst>
            </a:pPr>
            <a:r>
              <a:rPr lang="en-US" sz="2400" b="1" dirty="0">
                <a:latin typeface="Comic Sans MS" pitchFamily="66" charset="0"/>
              </a:rPr>
              <a:t>Select(</a:t>
            </a:r>
            <a:r>
              <a:rPr lang="en-US" sz="2400" b="1" dirty="0" err="1">
                <a:latin typeface="Comic Sans MS" pitchFamily="66" charset="0"/>
              </a:rPr>
              <a:t>i,T</a:t>
            </a:r>
            <a:r>
              <a:rPr lang="en-US" sz="2400" b="1" dirty="0">
                <a:latin typeface="Comic Sans MS" pitchFamily="66" charset="0"/>
              </a:rPr>
              <a:t>): Select(</a:t>
            </a:r>
            <a:r>
              <a:rPr lang="en-US" sz="2400" b="1" dirty="0" err="1">
                <a:latin typeface="Comic Sans MS" pitchFamily="66" charset="0"/>
              </a:rPr>
              <a:t>i,root</a:t>
            </a:r>
            <a:r>
              <a:rPr lang="en-US" sz="2400" b="1" dirty="0">
                <a:latin typeface="Comic Sans MS" pitchFamily="66" charset="0"/>
              </a:rPr>
              <a:t>(T))</a:t>
            </a:r>
          </a:p>
          <a:p>
            <a:pPr algn="l" rtl="0">
              <a:spcBef>
                <a:spcPct val="20000"/>
              </a:spcBef>
              <a:tabLst>
                <a:tab pos="1054100" algn="l"/>
              </a:tabLst>
            </a:pPr>
            <a:endParaRPr lang="en-US" sz="2400" b="1" dirty="0">
              <a:latin typeface="Comic Sans MS" pitchFamily="66" charset="0"/>
            </a:endParaRPr>
          </a:p>
          <a:p>
            <a:pPr algn="ctr" rtl="0">
              <a:tabLst>
                <a:tab pos="1054100" algn="l"/>
              </a:tabLst>
            </a:pPr>
            <a:r>
              <a:rPr lang="en-US" sz="2400" b="1" dirty="0">
                <a:latin typeface="Comic Sans MS" pitchFamily="66" charset="0"/>
              </a:rPr>
              <a:t>Select(</a:t>
            </a:r>
            <a:r>
              <a:rPr lang="en-US" sz="2400" b="1" dirty="0" err="1">
                <a:latin typeface="Comic Sans MS" pitchFamily="66" charset="0"/>
              </a:rPr>
              <a:t>k,v</a:t>
            </a:r>
            <a:r>
              <a:rPr lang="en-US" sz="2400" b="1" dirty="0" smtClean="0">
                <a:latin typeface="Comic Sans MS" pitchFamily="66" charset="0"/>
              </a:rPr>
              <a:t>):</a:t>
            </a:r>
          </a:p>
          <a:p>
            <a:pPr algn="ctr" rtl="0">
              <a:tabLst>
                <a:tab pos="1054100" algn="l"/>
              </a:tabLst>
            </a:pPr>
            <a:endParaRPr lang="en-US" sz="2400" b="1" dirty="0" smtClean="0">
              <a:latin typeface="Comic Sans MS" pitchFamily="66" charset="0"/>
            </a:endParaRPr>
          </a:p>
          <a:p>
            <a:pPr algn="ctr" rtl="0">
              <a:tabLst>
                <a:tab pos="1054100" algn="l"/>
              </a:tabLst>
            </a:pPr>
            <a:r>
              <a:rPr lang="en-US" sz="2400" b="1" dirty="0" smtClean="0">
                <a:solidFill>
                  <a:srgbClr val="BF0000"/>
                </a:solidFill>
                <a:latin typeface="Comic Sans MS" pitchFamily="66" charset="0"/>
              </a:rPr>
              <a:t>if </a:t>
            </a:r>
            <a:r>
              <a:rPr lang="en-US" sz="2400" dirty="0" smtClean="0">
                <a:solidFill>
                  <a:srgbClr val="3D3D67"/>
                </a:solidFill>
                <a:latin typeface="Comic Sans MS" pitchFamily="66" charset="0"/>
              </a:rPr>
              <a:t>v is a leaf </a:t>
            </a:r>
            <a:r>
              <a:rPr lang="en-US" sz="2400" b="1" dirty="0" smtClean="0">
                <a:solidFill>
                  <a:srgbClr val="BF0000"/>
                </a:solidFill>
                <a:latin typeface="Comic Sans MS" pitchFamily="66" charset="0"/>
              </a:rPr>
              <a:t>then</a:t>
            </a:r>
            <a:br>
              <a:rPr lang="en-US" sz="2400" b="1" dirty="0" smtClean="0">
                <a:solidFill>
                  <a:srgbClr val="BF0000"/>
                </a:solidFill>
                <a:latin typeface="Comic Sans MS" pitchFamily="66" charset="0"/>
              </a:rPr>
            </a:br>
            <a:r>
              <a:rPr lang="en-US" sz="2400" b="1" dirty="0" smtClean="0">
                <a:solidFill>
                  <a:srgbClr val="BF0000"/>
                </a:solidFill>
                <a:latin typeface="Comic Sans MS" pitchFamily="66" charset="0"/>
              </a:rPr>
              <a:t>if</a:t>
            </a:r>
            <a:r>
              <a:rPr lang="en-US" sz="2400" dirty="0" smtClean="0">
                <a:solidFill>
                  <a:srgbClr val="3D3D67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D3D67"/>
                </a:solidFill>
                <a:latin typeface="Comic Sans MS" pitchFamily="66" charset="0"/>
              </a:rPr>
              <a:t>k = 1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400" b="1" dirty="0">
                <a:solidFill>
                  <a:srgbClr val="BF0000"/>
                </a:solidFill>
                <a:latin typeface="Comic Sans MS" pitchFamily="66" charset="0"/>
              </a:rPr>
              <a:t>then </a:t>
            </a:r>
            <a:r>
              <a:rPr lang="en-US" sz="2400" b="1" dirty="0" smtClean="0">
                <a:solidFill>
                  <a:srgbClr val="BF0000"/>
                </a:solidFill>
                <a:latin typeface="Comic Sans MS" pitchFamily="66" charset="0"/>
              </a:rPr>
              <a:t>return</a:t>
            </a:r>
            <a:r>
              <a:rPr lang="en-US" sz="2400" dirty="0" smtClean="0">
                <a:solidFill>
                  <a:srgbClr val="3D3D67"/>
                </a:solidFill>
                <a:latin typeface="Comic Sans MS" pitchFamily="66" charset="0"/>
              </a:rPr>
              <a:t> v</a:t>
            </a:r>
            <a:br>
              <a:rPr lang="en-US" sz="2400" dirty="0" smtClean="0">
                <a:solidFill>
                  <a:srgbClr val="3D3D67"/>
                </a:solidFill>
                <a:latin typeface="Comic Sans MS" pitchFamily="66" charset="0"/>
              </a:rPr>
            </a:br>
            <a:r>
              <a:rPr lang="en-US" sz="2400" dirty="0" smtClean="0">
                <a:solidFill>
                  <a:srgbClr val="3D3D67"/>
                </a:solidFill>
                <a:latin typeface="Comic Sans MS" pitchFamily="66" charset="0"/>
              </a:rPr>
              <a:t>  </a:t>
            </a:r>
            <a:r>
              <a:rPr lang="en-US" sz="2400" b="1" dirty="0" smtClean="0">
                <a:solidFill>
                  <a:srgbClr val="BF0000"/>
                </a:solidFill>
                <a:latin typeface="Comic Sans MS" pitchFamily="66" charset="0"/>
              </a:rPr>
              <a:t>else</a:t>
            </a:r>
            <a:r>
              <a:rPr lang="en-US" sz="2400" dirty="0" smtClean="0">
                <a:solidFill>
                  <a:srgbClr val="3D3D67"/>
                </a:solidFill>
                <a:latin typeface="Comic Sans MS" pitchFamily="66" charset="0"/>
              </a:rPr>
              <a:t> error</a:t>
            </a:r>
          </a:p>
          <a:p>
            <a:pPr algn="ctr" rtl="0">
              <a:tabLst>
                <a:tab pos="1054100" algn="l"/>
              </a:tabLst>
            </a:pPr>
            <a:endParaRPr lang="en-US" sz="2400" dirty="0" smtClean="0">
              <a:solidFill>
                <a:srgbClr val="3D3D67"/>
              </a:solidFill>
              <a:latin typeface="Comic Sans MS" pitchFamily="66" charset="0"/>
            </a:endParaRPr>
          </a:p>
          <a:p>
            <a:pPr algn="ctr" rtl="0">
              <a:tabLst>
                <a:tab pos="1054100" algn="l"/>
              </a:tabLst>
            </a:pPr>
            <a:r>
              <a:rPr lang="en-US" sz="2400" dirty="0" smtClean="0">
                <a:solidFill>
                  <a:srgbClr val="3D3D67"/>
                </a:solidFill>
                <a:latin typeface="Comic Sans MS" pitchFamily="66" charset="0"/>
              </a:rPr>
              <a:t>        </a:t>
            </a:r>
            <a:r>
              <a:rPr lang="en-US" sz="2400" b="1" dirty="0">
                <a:solidFill>
                  <a:srgbClr val="BF0000"/>
                </a:solidFill>
                <a:latin typeface="Comic Sans MS" pitchFamily="66" charset="0"/>
              </a:rPr>
              <a:t>if</a:t>
            </a:r>
            <a:r>
              <a:rPr lang="en-US" sz="2400" dirty="0">
                <a:solidFill>
                  <a:srgbClr val="3D3D67"/>
                </a:solidFill>
                <a:latin typeface="Comic Sans MS" pitchFamily="66" charset="0"/>
              </a:rPr>
              <a:t> k ≤ (</a:t>
            </a:r>
            <a:r>
              <a:rPr lang="en-US" sz="2400" dirty="0" err="1">
                <a:solidFill>
                  <a:srgbClr val="3D3D67"/>
                </a:solidFill>
                <a:latin typeface="Comic Sans MS" pitchFamily="66" charset="0"/>
              </a:rPr>
              <a:t>v.left</a:t>
            </a:r>
            <a:r>
              <a:rPr lang="en-US" sz="2400" dirty="0">
                <a:solidFill>
                  <a:srgbClr val="3D3D67"/>
                </a:solidFill>
                <a:latin typeface="Comic Sans MS" pitchFamily="66" charset="0"/>
              </a:rPr>
              <a:t>).size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Comic Sans MS" pitchFamily="66" charset="0"/>
              </a:rPr>
            </a:br>
            <a:r>
              <a:rPr lang="en-US" sz="2400" dirty="0">
                <a:solidFill>
                  <a:srgbClr val="3D3D67"/>
                </a:solidFill>
                <a:latin typeface="Comic Sans MS" pitchFamily="66" charset="0"/>
              </a:rPr>
              <a:t>        </a:t>
            </a:r>
            <a:r>
              <a:rPr lang="en-US" sz="2400" b="1" dirty="0">
                <a:solidFill>
                  <a:srgbClr val="BF0000"/>
                </a:solidFill>
                <a:latin typeface="Comic Sans MS" pitchFamily="66" charset="0"/>
              </a:rPr>
              <a:t>then return</a:t>
            </a:r>
            <a:r>
              <a:rPr lang="en-US" sz="2400" dirty="0">
                <a:solidFill>
                  <a:srgbClr val="3D3D67"/>
                </a:solidFill>
                <a:latin typeface="Comic Sans MS" pitchFamily="66" charset="0"/>
              </a:rPr>
              <a:t> Select(</a:t>
            </a:r>
            <a:r>
              <a:rPr lang="en-US" sz="2400" dirty="0" err="1">
                <a:solidFill>
                  <a:srgbClr val="3D3D67"/>
                </a:solidFill>
                <a:latin typeface="Comic Sans MS" pitchFamily="66" charset="0"/>
              </a:rPr>
              <a:t>k,v.left</a:t>
            </a:r>
            <a:r>
              <a:rPr lang="en-US" sz="2400" dirty="0">
                <a:solidFill>
                  <a:srgbClr val="3D3D67"/>
                </a:solidFill>
                <a:latin typeface="Comic Sans MS" pitchFamily="66" charset="0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Comic Sans MS" pitchFamily="66" charset="0"/>
              </a:rPr>
            </a:br>
            <a:r>
              <a:rPr lang="en-US" sz="2400" dirty="0">
                <a:solidFill>
                  <a:srgbClr val="3D3D67"/>
                </a:solidFill>
                <a:latin typeface="Comic Sans MS" pitchFamily="66" charset="0"/>
              </a:rPr>
              <a:t>        </a:t>
            </a:r>
            <a:r>
              <a:rPr lang="en-US" sz="2400" b="1" dirty="0">
                <a:solidFill>
                  <a:srgbClr val="BF0000"/>
                </a:solidFill>
                <a:latin typeface="Comic Sans MS" pitchFamily="66" charset="0"/>
              </a:rPr>
              <a:t>else return</a:t>
            </a:r>
            <a:r>
              <a:rPr lang="en-US" sz="2400" dirty="0">
                <a:solidFill>
                  <a:srgbClr val="3D3D67"/>
                </a:solidFill>
                <a:latin typeface="Comic Sans MS" pitchFamily="66" charset="0"/>
              </a:rPr>
              <a:t> Select(k  – (</a:t>
            </a:r>
            <a:r>
              <a:rPr lang="en-US" sz="2400" dirty="0" err="1">
                <a:solidFill>
                  <a:srgbClr val="3D3D67"/>
                </a:solidFill>
                <a:latin typeface="Comic Sans MS" pitchFamily="66" charset="0"/>
              </a:rPr>
              <a:t>v.left</a:t>
            </a:r>
            <a:r>
              <a:rPr lang="en-US" sz="2400" dirty="0">
                <a:solidFill>
                  <a:srgbClr val="3D3D67"/>
                </a:solidFill>
                <a:latin typeface="Comic Sans MS" pitchFamily="66" charset="0"/>
              </a:rPr>
              <a:t>).size),</a:t>
            </a:r>
            <a:r>
              <a:rPr lang="en-US" sz="2400" dirty="0" err="1">
                <a:solidFill>
                  <a:srgbClr val="3D3D67"/>
                </a:solidFill>
                <a:latin typeface="Comic Sans MS" pitchFamily="66" charset="0"/>
              </a:rPr>
              <a:t>v.right</a:t>
            </a:r>
            <a:r>
              <a:rPr lang="en-US" sz="2400" dirty="0">
                <a:solidFill>
                  <a:srgbClr val="3D3D67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465138" y="5748338"/>
            <a:ext cx="821531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O(</a:t>
            </a:r>
            <a:r>
              <a:rPr lang="en-US" sz="2400" dirty="0" err="1">
                <a:latin typeface="Comic Sans MS" pitchFamily="66" charset="0"/>
              </a:rPr>
              <a:t>logn</a:t>
            </a:r>
            <a:r>
              <a:rPr lang="en-US" sz="2400" dirty="0">
                <a:latin typeface="Comic Sans MS" pitchFamily="66" charset="0"/>
              </a:rPr>
              <a:t>) worst case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A637D7-28BC-42EF-84D2-C6B7E3BEDA2C}" type="slidenum">
              <a:rPr lang="he-IL" smtClean="0"/>
              <a:pPr/>
              <a:t>13</a:t>
            </a:fld>
            <a:endParaRPr lang="da-DK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Rank(x,T)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/>
              <a:t>Return the index of x in T</a:t>
            </a: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CFCC3-5724-4717-B816-36156EB19EE5}" type="slidenum">
              <a:rPr lang="he-IL" smtClean="0"/>
              <a:pPr/>
              <a:t>14</a:t>
            </a:fld>
            <a:endParaRPr lang="da-DK" smtClean="0"/>
          </a:p>
        </p:txBody>
      </p:sp>
      <p:sp>
        <p:nvSpPr>
          <p:cNvPr id="52227" name="Oval 2" descr="‎25%‎"/>
          <p:cNvSpPr>
            <a:spLocks noChangeArrowheads="1"/>
          </p:cNvSpPr>
          <p:nvPr/>
        </p:nvSpPr>
        <p:spPr bwMode="auto">
          <a:xfrm>
            <a:off x="3352800" y="1700213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Oval 3"/>
          <p:cNvSpPr>
            <a:spLocks noChangeArrowheads="1"/>
          </p:cNvSpPr>
          <p:nvPr/>
        </p:nvSpPr>
        <p:spPr bwMode="auto">
          <a:xfrm>
            <a:off x="1371600" y="25384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Oval 4"/>
          <p:cNvSpPr>
            <a:spLocks noChangeArrowheads="1"/>
          </p:cNvSpPr>
          <p:nvPr/>
        </p:nvSpPr>
        <p:spPr bwMode="auto">
          <a:xfrm>
            <a:off x="5715000" y="25384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Oval 5" descr="‎25%‎"/>
          <p:cNvSpPr>
            <a:spLocks noChangeArrowheads="1"/>
          </p:cNvSpPr>
          <p:nvPr/>
        </p:nvSpPr>
        <p:spPr bwMode="auto">
          <a:xfrm>
            <a:off x="4267200" y="3376613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Oval 6"/>
          <p:cNvSpPr>
            <a:spLocks noChangeArrowheads="1"/>
          </p:cNvSpPr>
          <p:nvPr/>
        </p:nvSpPr>
        <p:spPr bwMode="auto">
          <a:xfrm>
            <a:off x="7239000" y="33766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Oval 7"/>
          <p:cNvSpPr>
            <a:spLocks noChangeArrowheads="1"/>
          </p:cNvSpPr>
          <p:nvPr/>
        </p:nvSpPr>
        <p:spPr bwMode="auto">
          <a:xfrm>
            <a:off x="3505200" y="42148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Oval 8"/>
          <p:cNvSpPr>
            <a:spLocks noChangeArrowheads="1"/>
          </p:cNvSpPr>
          <p:nvPr/>
        </p:nvSpPr>
        <p:spPr bwMode="auto">
          <a:xfrm>
            <a:off x="4953000" y="42148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Oval 9" descr="‎25%‎"/>
          <p:cNvSpPr>
            <a:spLocks noChangeArrowheads="1"/>
          </p:cNvSpPr>
          <p:nvPr/>
        </p:nvSpPr>
        <p:spPr bwMode="auto">
          <a:xfrm>
            <a:off x="6477000" y="4214813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Oval 10" descr="‎25%‎"/>
          <p:cNvSpPr>
            <a:spLocks noChangeArrowheads="1"/>
          </p:cNvSpPr>
          <p:nvPr/>
        </p:nvSpPr>
        <p:spPr bwMode="auto">
          <a:xfrm>
            <a:off x="7924800" y="4214813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Oval 11"/>
          <p:cNvSpPr>
            <a:spLocks noChangeArrowheads="1"/>
          </p:cNvSpPr>
          <p:nvPr/>
        </p:nvSpPr>
        <p:spPr bwMode="auto">
          <a:xfrm>
            <a:off x="609600" y="33766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Oval 12"/>
          <p:cNvSpPr>
            <a:spLocks noChangeArrowheads="1"/>
          </p:cNvSpPr>
          <p:nvPr/>
        </p:nvSpPr>
        <p:spPr bwMode="auto">
          <a:xfrm>
            <a:off x="2057400" y="33766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Rectangle 13"/>
          <p:cNvSpPr>
            <a:spLocks noChangeArrowheads="1"/>
          </p:cNvSpPr>
          <p:nvPr/>
        </p:nvSpPr>
        <p:spPr bwMode="auto">
          <a:xfrm>
            <a:off x="8305800" y="5053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Rectangle 14"/>
          <p:cNvSpPr>
            <a:spLocks noChangeArrowheads="1"/>
          </p:cNvSpPr>
          <p:nvPr/>
        </p:nvSpPr>
        <p:spPr bwMode="auto">
          <a:xfrm>
            <a:off x="7696200" y="5053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Rectangle 15"/>
          <p:cNvSpPr>
            <a:spLocks noChangeArrowheads="1"/>
          </p:cNvSpPr>
          <p:nvPr/>
        </p:nvSpPr>
        <p:spPr bwMode="auto">
          <a:xfrm>
            <a:off x="6858000" y="5053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Rectangle 16"/>
          <p:cNvSpPr>
            <a:spLocks noChangeArrowheads="1"/>
          </p:cNvSpPr>
          <p:nvPr/>
        </p:nvSpPr>
        <p:spPr bwMode="auto">
          <a:xfrm>
            <a:off x="6248400" y="5053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Rectangle 17"/>
          <p:cNvSpPr>
            <a:spLocks noChangeArrowheads="1"/>
          </p:cNvSpPr>
          <p:nvPr/>
        </p:nvSpPr>
        <p:spPr bwMode="auto">
          <a:xfrm>
            <a:off x="5334000" y="5053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Rectangle 18"/>
          <p:cNvSpPr>
            <a:spLocks noChangeArrowheads="1"/>
          </p:cNvSpPr>
          <p:nvPr/>
        </p:nvSpPr>
        <p:spPr bwMode="auto">
          <a:xfrm>
            <a:off x="4724400" y="5053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Rectangle 19"/>
          <p:cNvSpPr>
            <a:spLocks noChangeArrowheads="1"/>
          </p:cNvSpPr>
          <p:nvPr/>
        </p:nvSpPr>
        <p:spPr bwMode="auto">
          <a:xfrm>
            <a:off x="3886200" y="5053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5" name="Rectangle 20"/>
          <p:cNvSpPr>
            <a:spLocks noChangeArrowheads="1"/>
          </p:cNvSpPr>
          <p:nvPr/>
        </p:nvSpPr>
        <p:spPr bwMode="auto">
          <a:xfrm>
            <a:off x="3276600" y="5053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6" name="Rectangle 21"/>
          <p:cNvSpPr>
            <a:spLocks noChangeArrowheads="1"/>
          </p:cNvSpPr>
          <p:nvPr/>
        </p:nvSpPr>
        <p:spPr bwMode="auto">
          <a:xfrm>
            <a:off x="2438400" y="4291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7" name="Rectangle 22"/>
          <p:cNvSpPr>
            <a:spLocks noChangeArrowheads="1"/>
          </p:cNvSpPr>
          <p:nvPr/>
        </p:nvSpPr>
        <p:spPr bwMode="auto">
          <a:xfrm>
            <a:off x="1828800" y="4291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8" name="Rectangle 23"/>
          <p:cNvSpPr>
            <a:spLocks noChangeArrowheads="1"/>
          </p:cNvSpPr>
          <p:nvPr/>
        </p:nvSpPr>
        <p:spPr bwMode="auto">
          <a:xfrm>
            <a:off x="914400" y="4291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9" name="Rectangle 24"/>
          <p:cNvSpPr>
            <a:spLocks noChangeArrowheads="1"/>
          </p:cNvSpPr>
          <p:nvPr/>
        </p:nvSpPr>
        <p:spPr bwMode="auto">
          <a:xfrm>
            <a:off x="304800" y="4291013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0" name="Line 25"/>
          <p:cNvSpPr>
            <a:spLocks noChangeShapeType="1"/>
          </p:cNvSpPr>
          <p:nvPr/>
        </p:nvSpPr>
        <p:spPr bwMode="auto">
          <a:xfrm flipH="1">
            <a:off x="1676400" y="1852613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51" name="Line 26"/>
          <p:cNvSpPr>
            <a:spLocks noChangeShapeType="1"/>
          </p:cNvSpPr>
          <p:nvPr/>
        </p:nvSpPr>
        <p:spPr bwMode="auto">
          <a:xfrm>
            <a:off x="3657600" y="1852613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52" name="Line 27"/>
          <p:cNvSpPr>
            <a:spLocks noChangeShapeType="1"/>
          </p:cNvSpPr>
          <p:nvPr/>
        </p:nvSpPr>
        <p:spPr bwMode="auto">
          <a:xfrm flipH="1">
            <a:off x="4495800" y="2767013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53" name="Line 28"/>
          <p:cNvSpPr>
            <a:spLocks noChangeShapeType="1"/>
          </p:cNvSpPr>
          <p:nvPr/>
        </p:nvSpPr>
        <p:spPr bwMode="auto">
          <a:xfrm>
            <a:off x="6019800" y="2767013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54" name="Line 29"/>
          <p:cNvSpPr>
            <a:spLocks noChangeShapeType="1"/>
          </p:cNvSpPr>
          <p:nvPr/>
        </p:nvSpPr>
        <p:spPr bwMode="auto">
          <a:xfrm>
            <a:off x="7543800" y="3605213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55" name="Line 30"/>
          <p:cNvSpPr>
            <a:spLocks noChangeShapeType="1"/>
          </p:cNvSpPr>
          <p:nvPr/>
        </p:nvSpPr>
        <p:spPr bwMode="auto">
          <a:xfrm flipH="1">
            <a:off x="6705600" y="3605213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56" name="Line 31"/>
          <p:cNvSpPr>
            <a:spLocks noChangeShapeType="1"/>
          </p:cNvSpPr>
          <p:nvPr/>
        </p:nvSpPr>
        <p:spPr bwMode="auto">
          <a:xfrm>
            <a:off x="4572000" y="3605213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57" name="Line 32"/>
          <p:cNvSpPr>
            <a:spLocks noChangeShapeType="1"/>
          </p:cNvSpPr>
          <p:nvPr/>
        </p:nvSpPr>
        <p:spPr bwMode="auto">
          <a:xfrm flipH="1">
            <a:off x="3733800" y="3605213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58" name="Line 33"/>
          <p:cNvSpPr>
            <a:spLocks noChangeShapeType="1"/>
          </p:cNvSpPr>
          <p:nvPr/>
        </p:nvSpPr>
        <p:spPr bwMode="auto">
          <a:xfrm flipH="1">
            <a:off x="77724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59" name="Line 34"/>
          <p:cNvSpPr>
            <a:spLocks noChangeShapeType="1"/>
          </p:cNvSpPr>
          <p:nvPr/>
        </p:nvSpPr>
        <p:spPr bwMode="auto">
          <a:xfrm>
            <a:off x="81534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60" name="Line 35"/>
          <p:cNvSpPr>
            <a:spLocks noChangeShapeType="1"/>
          </p:cNvSpPr>
          <p:nvPr/>
        </p:nvSpPr>
        <p:spPr bwMode="auto">
          <a:xfrm flipH="1">
            <a:off x="63246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61" name="Line 36"/>
          <p:cNvSpPr>
            <a:spLocks noChangeShapeType="1"/>
          </p:cNvSpPr>
          <p:nvPr/>
        </p:nvSpPr>
        <p:spPr bwMode="auto">
          <a:xfrm>
            <a:off x="67056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62" name="Line 37"/>
          <p:cNvSpPr>
            <a:spLocks noChangeShapeType="1"/>
          </p:cNvSpPr>
          <p:nvPr/>
        </p:nvSpPr>
        <p:spPr bwMode="auto">
          <a:xfrm flipH="1">
            <a:off x="48006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63" name="Line 38"/>
          <p:cNvSpPr>
            <a:spLocks noChangeShapeType="1"/>
          </p:cNvSpPr>
          <p:nvPr/>
        </p:nvSpPr>
        <p:spPr bwMode="auto">
          <a:xfrm>
            <a:off x="51816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64" name="Line 39"/>
          <p:cNvSpPr>
            <a:spLocks noChangeShapeType="1"/>
          </p:cNvSpPr>
          <p:nvPr/>
        </p:nvSpPr>
        <p:spPr bwMode="auto">
          <a:xfrm flipH="1">
            <a:off x="33528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65" name="Line 40"/>
          <p:cNvSpPr>
            <a:spLocks noChangeShapeType="1"/>
          </p:cNvSpPr>
          <p:nvPr/>
        </p:nvSpPr>
        <p:spPr bwMode="auto">
          <a:xfrm>
            <a:off x="37338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66" name="Line 41"/>
          <p:cNvSpPr>
            <a:spLocks noChangeShapeType="1"/>
          </p:cNvSpPr>
          <p:nvPr/>
        </p:nvSpPr>
        <p:spPr bwMode="auto">
          <a:xfrm>
            <a:off x="1600200" y="2843213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67" name="Line 42"/>
          <p:cNvSpPr>
            <a:spLocks noChangeShapeType="1"/>
          </p:cNvSpPr>
          <p:nvPr/>
        </p:nvSpPr>
        <p:spPr bwMode="auto">
          <a:xfrm flipH="1">
            <a:off x="838200" y="2843213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68" name="Line 43"/>
          <p:cNvSpPr>
            <a:spLocks noChangeShapeType="1"/>
          </p:cNvSpPr>
          <p:nvPr/>
        </p:nvSpPr>
        <p:spPr bwMode="auto">
          <a:xfrm flipH="1">
            <a:off x="1905000" y="3681413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69" name="Line 44"/>
          <p:cNvSpPr>
            <a:spLocks noChangeShapeType="1"/>
          </p:cNvSpPr>
          <p:nvPr/>
        </p:nvSpPr>
        <p:spPr bwMode="auto">
          <a:xfrm>
            <a:off x="2286000" y="3681413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70" name="Line 45"/>
          <p:cNvSpPr>
            <a:spLocks noChangeShapeType="1"/>
          </p:cNvSpPr>
          <p:nvPr/>
        </p:nvSpPr>
        <p:spPr bwMode="auto">
          <a:xfrm>
            <a:off x="838200" y="3681413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71" name="Line 46"/>
          <p:cNvSpPr>
            <a:spLocks noChangeShapeType="1"/>
          </p:cNvSpPr>
          <p:nvPr/>
        </p:nvSpPr>
        <p:spPr bwMode="auto">
          <a:xfrm flipH="1">
            <a:off x="381000" y="3605213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72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rial" pitchFamily="34" charset="0"/>
              </a:rPr>
              <a:t>Rank(x,T)</a:t>
            </a:r>
          </a:p>
        </p:txBody>
      </p:sp>
      <p:sp>
        <p:nvSpPr>
          <p:cNvPr id="52273" name="Text Box 48"/>
          <p:cNvSpPr txBox="1">
            <a:spLocks noChangeArrowheads="1"/>
          </p:cNvSpPr>
          <p:nvPr/>
        </p:nvSpPr>
        <p:spPr bwMode="auto">
          <a:xfrm>
            <a:off x="6121400" y="5329238"/>
            <a:ext cx="2365375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x</a:t>
            </a:r>
          </a:p>
        </p:txBody>
      </p:sp>
      <p:sp>
        <p:nvSpPr>
          <p:cNvPr id="494641" name="Text Box 49"/>
          <p:cNvSpPr txBox="1">
            <a:spLocks noChangeArrowheads="1"/>
          </p:cNvSpPr>
          <p:nvPr/>
        </p:nvSpPr>
        <p:spPr bwMode="auto">
          <a:xfrm>
            <a:off x="609600" y="5588000"/>
            <a:ext cx="4648200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Need to return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6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93672C-0216-4D3E-8DA9-BD4C76549E9B}" type="slidenum">
              <a:rPr lang="he-IL" smtClean="0"/>
              <a:pPr/>
              <a:t>15</a:t>
            </a:fld>
            <a:endParaRPr lang="da-DK" smtClean="0"/>
          </a:p>
        </p:txBody>
      </p:sp>
      <p:sp>
        <p:nvSpPr>
          <p:cNvPr id="53251" name="Oval 2" descr="‎25%‎"/>
          <p:cNvSpPr>
            <a:spLocks noChangeArrowheads="1"/>
          </p:cNvSpPr>
          <p:nvPr/>
        </p:nvSpPr>
        <p:spPr bwMode="auto">
          <a:xfrm>
            <a:off x="3462367" y="106837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Oval 3"/>
          <p:cNvSpPr>
            <a:spLocks noChangeArrowheads="1"/>
          </p:cNvSpPr>
          <p:nvPr/>
        </p:nvSpPr>
        <p:spPr bwMode="auto">
          <a:xfrm>
            <a:off x="1481167" y="190657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Oval 4"/>
          <p:cNvSpPr>
            <a:spLocks noChangeArrowheads="1"/>
          </p:cNvSpPr>
          <p:nvPr/>
        </p:nvSpPr>
        <p:spPr bwMode="auto">
          <a:xfrm>
            <a:off x="5824567" y="190657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Oval 5" descr="‎25%‎"/>
          <p:cNvSpPr>
            <a:spLocks noChangeArrowheads="1"/>
          </p:cNvSpPr>
          <p:nvPr/>
        </p:nvSpPr>
        <p:spPr bwMode="auto">
          <a:xfrm>
            <a:off x="4376767" y="274477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Oval 6"/>
          <p:cNvSpPr>
            <a:spLocks noChangeArrowheads="1"/>
          </p:cNvSpPr>
          <p:nvPr/>
        </p:nvSpPr>
        <p:spPr bwMode="auto">
          <a:xfrm>
            <a:off x="7348567" y="274477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6" name="Oval 7"/>
          <p:cNvSpPr>
            <a:spLocks noChangeArrowheads="1"/>
          </p:cNvSpPr>
          <p:nvPr/>
        </p:nvSpPr>
        <p:spPr bwMode="auto">
          <a:xfrm>
            <a:off x="3614767" y="358297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7" name="Oval 8"/>
          <p:cNvSpPr>
            <a:spLocks noChangeArrowheads="1"/>
          </p:cNvSpPr>
          <p:nvPr/>
        </p:nvSpPr>
        <p:spPr bwMode="auto">
          <a:xfrm>
            <a:off x="5062567" y="358297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Oval 9" descr="‎25%‎"/>
          <p:cNvSpPr>
            <a:spLocks noChangeArrowheads="1"/>
          </p:cNvSpPr>
          <p:nvPr/>
        </p:nvSpPr>
        <p:spPr bwMode="auto">
          <a:xfrm>
            <a:off x="6586567" y="358297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Oval 10" descr="‎25%‎"/>
          <p:cNvSpPr>
            <a:spLocks noChangeArrowheads="1"/>
          </p:cNvSpPr>
          <p:nvPr/>
        </p:nvSpPr>
        <p:spPr bwMode="auto">
          <a:xfrm>
            <a:off x="8034367" y="358297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Oval 11"/>
          <p:cNvSpPr>
            <a:spLocks noChangeArrowheads="1"/>
          </p:cNvSpPr>
          <p:nvPr/>
        </p:nvSpPr>
        <p:spPr bwMode="auto">
          <a:xfrm>
            <a:off x="719167" y="274477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Oval 12"/>
          <p:cNvSpPr>
            <a:spLocks noChangeArrowheads="1"/>
          </p:cNvSpPr>
          <p:nvPr/>
        </p:nvSpPr>
        <p:spPr bwMode="auto">
          <a:xfrm>
            <a:off x="2166967" y="274477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Rectangle 13"/>
          <p:cNvSpPr>
            <a:spLocks noChangeArrowheads="1"/>
          </p:cNvSpPr>
          <p:nvPr/>
        </p:nvSpPr>
        <p:spPr bwMode="auto">
          <a:xfrm>
            <a:off x="8415367" y="4421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90</a:t>
            </a:r>
          </a:p>
        </p:txBody>
      </p:sp>
      <p:sp>
        <p:nvSpPr>
          <p:cNvPr id="53263" name="Rectangle 14"/>
          <p:cNvSpPr>
            <a:spLocks noChangeArrowheads="1"/>
          </p:cNvSpPr>
          <p:nvPr/>
        </p:nvSpPr>
        <p:spPr bwMode="auto">
          <a:xfrm>
            <a:off x="7805767" y="4421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89</a:t>
            </a:r>
          </a:p>
        </p:txBody>
      </p:sp>
      <p:sp>
        <p:nvSpPr>
          <p:cNvPr id="53264" name="Rectangle 15"/>
          <p:cNvSpPr>
            <a:spLocks noChangeArrowheads="1"/>
          </p:cNvSpPr>
          <p:nvPr/>
        </p:nvSpPr>
        <p:spPr bwMode="auto">
          <a:xfrm>
            <a:off x="6967567" y="4421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77</a:t>
            </a:r>
          </a:p>
        </p:txBody>
      </p:sp>
      <p:sp>
        <p:nvSpPr>
          <p:cNvPr id="53265" name="Rectangle 16"/>
          <p:cNvSpPr>
            <a:spLocks noChangeArrowheads="1"/>
          </p:cNvSpPr>
          <p:nvPr/>
        </p:nvSpPr>
        <p:spPr bwMode="auto">
          <a:xfrm>
            <a:off x="6357967" y="4421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73</a:t>
            </a:r>
          </a:p>
        </p:txBody>
      </p:sp>
      <p:sp>
        <p:nvSpPr>
          <p:cNvPr id="53266" name="Rectangle 17"/>
          <p:cNvSpPr>
            <a:spLocks noChangeArrowheads="1"/>
          </p:cNvSpPr>
          <p:nvPr/>
        </p:nvSpPr>
        <p:spPr bwMode="auto">
          <a:xfrm>
            <a:off x="5443567" y="4421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53267" name="Rectangle 18"/>
          <p:cNvSpPr>
            <a:spLocks noChangeArrowheads="1"/>
          </p:cNvSpPr>
          <p:nvPr/>
        </p:nvSpPr>
        <p:spPr bwMode="auto">
          <a:xfrm>
            <a:off x="4833967" y="4421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67</a:t>
            </a:r>
          </a:p>
        </p:txBody>
      </p:sp>
      <p:sp>
        <p:nvSpPr>
          <p:cNvPr id="53268" name="Rectangle 19"/>
          <p:cNvSpPr>
            <a:spLocks noChangeArrowheads="1"/>
          </p:cNvSpPr>
          <p:nvPr/>
        </p:nvSpPr>
        <p:spPr bwMode="auto">
          <a:xfrm>
            <a:off x="3995767" y="4421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34</a:t>
            </a:r>
          </a:p>
        </p:txBody>
      </p:sp>
      <p:sp>
        <p:nvSpPr>
          <p:cNvPr id="53269" name="Rectangle 20"/>
          <p:cNvSpPr>
            <a:spLocks noChangeArrowheads="1"/>
          </p:cNvSpPr>
          <p:nvPr/>
        </p:nvSpPr>
        <p:spPr bwMode="auto">
          <a:xfrm>
            <a:off x="3386167" y="4421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26</a:t>
            </a:r>
          </a:p>
        </p:txBody>
      </p:sp>
      <p:sp>
        <p:nvSpPr>
          <p:cNvPr id="53270" name="Rectangle 21"/>
          <p:cNvSpPr>
            <a:spLocks noChangeArrowheads="1"/>
          </p:cNvSpPr>
          <p:nvPr/>
        </p:nvSpPr>
        <p:spPr bwMode="auto">
          <a:xfrm>
            <a:off x="2547967" y="3659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21</a:t>
            </a:r>
          </a:p>
        </p:txBody>
      </p:sp>
      <p:sp>
        <p:nvSpPr>
          <p:cNvPr id="53271" name="Rectangle 22"/>
          <p:cNvSpPr>
            <a:spLocks noChangeArrowheads="1"/>
          </p:cNvSpPr>
          <p:nvPr/>
        </p:nvSpPr>
        <p:spPr bwMode="auto">
          <a:xfrm>
            <a:off x="1938367" y="3659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53272" name="Rectangle 23"/>
          <p:cNvSpPr>
            <a:spLocks noChangeArrowheads="1"/>
          </p:cNvSpPr>
          <p:nvPr/>
        </p:nvSpPr>
        <p:spPr bwMode="auto">
          <a:xfrm>
            <a:off x="1023967" y="3659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19</a:t>
            </a:r>
          </a:p>
        </p:txBody>
      </p:sp>
      <p:sp>
        <p:nvSpPr>
          <p:cNvPr id="53273" name="Rectangle 24"/>
          <p:cNvSpPr>
            <a:spLocks noChangeArrowheads="1"/>
          </p:cNvSpPr>
          <p:nvPr/>
        </p:nvSpPr>
        <p:spPr bwMode="auto">
          <a:xfrm>
            <a:off x="414367" y="3659170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53274" name="Line 25"/>
          <p:cNvSpPr>
            <a:spLocks noChangeShapeType="1"/>
          </p:cNvSpPr>
          <p:nvPr/>
        </p:nvSpPr>
        <p:spPr bwMode="auto">
          <a:xfrm flipH="1">
            <a:off x="1785967" y="122077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75" name="Line 26"/>
          <p:cNvSpPr>
            <a:spLocks noChangeShapeType="1"/>
          </p:cNvSpPr>
          <p:nvPr/>
        </p:nvSpPr>
        <p:spPr bwMode="auto">
          <a:xfrm>
            <a:off x="3767167" y="1220770"/>
            <a:ext cx="20574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76" name="Line 27"/>
          <p:cNvSpPr>
            <a:spLocks noChangeShapeType="1"/>
          </p:cNvSpPr>
          <p:nvPr/>
        </p:nvSpPr>
        <p:spPr bwMode="auto">
          <a:xfrm flipH="1">
            <a:off x="4605367" y="213517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77" name="Line 28"/>
          <p:cNvSpPr>
            <a:spLocks noChangeShapeType="1"/>
          </p:cNvSpPr>
          <p:nvPr/>
        </p:nvSpPr>
        <p:spPr bwMode="auto">
          <a:xfrm>
            <a:off x="6129367" y="2149457"/>
            <a:ext cx="12192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78" name="Line 29"/>
          <p:cNvSpPr>
            <a:spLocks noChangeShapeType="1"/>
          </p:cNvSpPr>
          <p:nvPr/>
        </p:nvSpPr>
        <p:spPr bwMode="auto">
          <a:xfrm>
            <a:off x="7653367" y="297337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79" name="Line 30"/>
          <p:cNvSpPr>
            <a:spLocks noChangeShapeType="1"/>
          </p:cNvSpPr>
          <p:nvPr/>
        </p:nvSpPr>
        <p:spPr bwMode="auto">
          <a:xfrm flipH="1">
            <a:off x="6815167" y="2973370"/>
            <a:ext cx="5334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80" name="Line 31"/>
          <p:cNvSpPr>
            <a:spLocks noChangeShapeType="1"/>
          </p:cNvSpPr>
          <p:nvPr/>
        </p:nvSpPr>
        <p:spPr bwMode="auto">
          <a:xfrm>
            <a:off x="4681567" y="297337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81" name="Line 32"/>
          <p:cNvSpPr>
            <a:spLocks noChangeShapeType="1"/>
          </p:cNvSpPr>
          <p:nvPr/>
        </p:nvSpPr>
        <p:spPr bwMode="auto">
          <a:xfrm flipH="1">
            <a:off x="3843367" y="297337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82" name="Line 33"/>
          <p:cNvSpPr>
            <a:spLocks noChangeShapeType="1"/>
          </p:cNvSpPr>
          <p:nvPr/>
        </p:nvSpPr>
        <p:spPr bwMode="auto">
          <a:xfrm flipH="1">
            <a:off x="7881967" y="388777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83" name="Line 34"/>
          <p:cNvSpPr>
            <a:spLocks noChangeShapeType="1"/>
          </p:cNvSpPr>
          <p:nvPr/>
        </p:nvSpPr>
        <p:spPr bwMode="auto">
          <a:xfrm>
            <a:off x="8262967" y="388777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84" name="Line 35"/>
          <p:cNvSpPr>
            <a:spLocks noChangeShapeType="1"/>
          </p:cNvSpPr>
          <p:nvPr/>
        </p:nvSpPr>
        <p:spPr bwMode="auto">
          <a:xfrm flipH="1">
            <a:off x="6434167" y="3887770"/>
            <a:ext cx="2286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85" name="Line 36"/>
          <p:cNvSpPr>
            <a:spLocks noChangeShapeType="1"/>
          </p:cNvSpPr>
          <p:nvPr/>
        </p:nvSpPr>
        <p:spPr bwMode="auto">
          <a:xfrm>
            <a:off x="6815167" y="388777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86" name="Line 37"/>
          <p:cNvSpPr>
            <a:spLocks noChangeShapeType="1"/>
          </p:cNvSpPr>
          <p:nvPr/>
        </p:nvSpPr>
        <p:spPr bwMode="auto">
          <a:xfrm flipH="1">
            <a:off x="4910167" y="388777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87" name="Line 38"/>
          <p:cNvSpPr>
            <a:spLocks noChangeShapeType="1"/>
          </p:cNvSpPr>
          <p:nvPr/>
        </p:nvSpPr>
        <p:spPr bwMode="auto">
          <a:xfrm>
            <a:off x="5291167" y="388777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88" name="Line 39"/>
          <p:cNvSpPr>
            <a:spLocks noChangeShapeType="1"/>
          </p:cNvSpPr>
          <p:nvPr/>
        </p:nvSpPr>
        <p:spPr bwMode="auto">
          <a:xfrm flipH="1">
            <a:off x="3462367" y="388777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89" name="Line 40"/>
          <p:cNvSpPr>
            <a:spLocks noChangeShapeType="1"/>
          </p:cNvSpPr>
          <p:nvPr/>
        </p:nvSpPr>
        <p:spPr bwMode="auto">
          <a:xfrm>
            <a:off x="3843367" y="388777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90" name="Line 41"/>
          <p:cNvSpPr>
            <a:spLocks noChangeShapeType="1"/>
          </p:cNvSpPr>
          <p:nvPr/>
        </p:nvSpPr>
        <p:spPr bwMode="auto">
          <a:xfrm>
            <a:off x="1709767" y="221137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91" name="Line 42"/>
          <p:cNvSpPr>
            <a:spLocks noChangeShapeType="1"/>
          </p:cNvSpPr>
          <p:nvPr/>
        </p:nvSpPr>
        <p:spPr bwMode="auto">
          <a:xfrm flipH="1">
            <a:off x="947767" y="221137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92" name="Line 43"/>
          <p:cNvSpPr>
            <a:spLocks noChangeShapeType="1"/>
          </p:cNvSpPr>
          <p:nvPr/>
        </p:nvSpPr>
        <p:spPr bwMode="auto">
          <a:xfrm flipH="1">
            <a:off x="2014567" y="304957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93" name="Line 44"/>
          <p:cNvSpPr>
            <a:spLocks noChangeShapeType="1"/>
          </p:cNvSpPr>
          <p:nvPr/>
        </p:nvSpPr>
        <p:spPr bwMode="auto">
          <a:xfrm>
            <a:off x="2395567" y="304957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94" name="Line 45"/>
          <p:cNvSpPr>
            <a:spLocks noChangeShapeType="1"/>
          </p:cNvSpPr>
          <p:nvPr/>
        </p:nvSpPr>
        <p:spPr bwMode="auto">
          <a:xfrm>
            <a:off x="947767" y="304957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95" name="Line 46"/>
          <p:cNvSpPr>
            <a:spLocks noChangeShapeType="1"/>
          </p:cNvSpPr>
          <p:nvPr/>
        </p:nvSpPr>
        <p:spPr bwMode="auto">
          <a:xfrm flipH="1">
            <a:off x="490567" y="297337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96" name="Text Box 47"/>
          <p:cNvSpPr txBox="1">
            <a:spLocks noChangeArrowheads="1"/>
          </p:cNvSpPr>
          <p:nvPr/>
        </p:nvSpPr>
        <p:spPr bwMode="auto">
          <a:xfrm>
            <a:off x="2447954" y="2678095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3297" name="Text Box 48"/>
          <p:cNvSpPr txBox="1">
            <a:spLocks noChangeArrowheads="1"/>
          </p:cNvSpPr>
          <p:nvPr/>
        </p:nvSpPr>
        <p:spPr bwMode="auto">
          <a:xfrm>
            <a:off x="957292" y="2673332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3298" name="Text Box 49"/>
          <p:cNvSpPr txBox="1">
            <a:spLocks noChangeArrowheads="1"/>
          </p:cNvSpPr>
          <p:nvPr/>
        </p:nvSpPr>
        <p:spPr bwMode="auto">
          <a:xfrm>
            <a:off x="1123979" y="1739882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3299" name="Text Box 50"/>
          <p:cNvSpPr txBox="1">
            <a:spLocks noChangeArrowheads="1"/>
          </p:cNvSpPr>
          <p:nvPr/>
        </p:nvSpPr>
        <p:spPr bwMode="auto">
          <a:xfrm>
            <a:off x="3871942" y="3502007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3300" name="Text Box 51"/>
          <p:cNvSpPr txBox="1">
            <a:spLocks noChangeArrowheads="1"/>
          </p:cNvSpPr>
          <p:nvPr/>
        </p:nvSpPr>
        <p:spPr bwMode="auto">
          <a:xfrm>
            <a:off x="5353079" y="3482957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3301" name="Text Box 52"/>
          <p:cNvSpPr txBox="1">
            <a:spLocks noChangeArrowheads="1"/>
          </p:cNvSpPr>
          <p:nvPr/>
        </p:nvSpPr>
        <p:spPr bwMode="auto">
          <a:xfrm>
            <a:off x="4648229" y="2678095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3302" name="Text Box 53"/>
          <p:cNvSpPr txBox="1">
            <a:spLocks noChangeArrowheads="1"/>
          </p:cNvSpPr>
          <p:nvPr/>
        </p:nvSpPr>
        <p:spPr bwMode="auto">
          <a:xfrm>
            <a:off x="7672417" y="2655870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3303" name="Text Box 54"/>
          <p:cNvSpPr txBox="1">
            <a:spLocks noChangeArrowheads="1"/>
          </p:cNvSpPr>
          <p:nvPr/>
        </p:nvSpPr>
        <p:spPr bwMode="auto">
          <a:xfrm>
            <a:off x="6856442" y="3497245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3304" name="Text Box 55"/>
          <p:cNvSpPr txBox="1">
            <a:spLocks noChangeArrowheads="1"/>
          </p:cNvSpPr>
          <p:nvPr/>
        </p:nvSpPr>
        <p:spPr bwMode="auto">
          <a:xfrm>
            <a:off x="8337579" y="3478195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3305" name="Text Box 56"/>
          <p:cNvSpPr txBox="1">
            <a:spLocks noChangeArrowheads="1"/>
          </p:cNvSpPr>
          <p:nvPr/>
        </p:nvSpPr>
        <p:spPr bwMode="auto">
          <a:xfrm>
            <a:off x="6110317" y="1804970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53306" name="Text Box 57"/>
          <p:cNvSpPr txBox="1">
            <a:spLocks noChangeArrowheads="1"/>
          </p:cNvSpPr>
          <p:nvPr/>
        </p:nvSpPr>
        <p:spPr bwMode="auto">
          <a:xfrm>
            <a:off x="3719542" y="857232"/>
            <a:ext cx="70961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53307" name="Text Box 58"/>
          <p:cNvSpPr txBox="1">
            <a:spLocks noChangeArrowheads="1"/>
          </p:cNvSpPr>
          <p:nvPr/>
        </p:nvSpPr>
        <p:spPr bwMode="auto">
          <a:xfrm>
            <a:off x="6288117" y="4640245"/>
            <a:ext cx="2365375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x</a:t>
            </a:r>
          </a:p>
        </p:txBody>
      </p:sp>
      <p:sp>
        <p:nvSpPr>
          <p:cNvPr id="495675" name="Text Box 59"/>
          <p:cNvSpPr txBox="1">
            <a:spLocks noChangeArrowheads="1"/>
          </p:cNvSpPr>
          <p:nvPr/>
        </p:nvSpPr>
        <p:spPr bwMode="auto">
          <a:xfrm>
            <a:off x="285720" y="5800725"/>
            <a:ext cx="8362979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Sum up the sizes of the </a:t>
            </a:r>
            <a:r>
              <a:rPr lang="en-US" sz="2400" dirty="0" err="1">
                <a:latin typeface="Comic Sans MS" pitchFamily="66" charset="0"/>
              </a:rPr>
              <a:t>subtrees</a:t>
            </a:r>
            <a:r>
              <a:rPr lang="en-US" sz="2400" dirty="0">
                <a:latin typeface="Comic Sans MS" pitchFamily="66" charset="0"/>
              </a:rPr>
              <a:t> to the left of the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33D923-CD3D-4175-86F1-497DE91FAD52}" type="slidenum">
              <a:rPr lang="he-IL" smtClean="0"/>
              <a:pPr/>
              <a:t>16</a:t>
            </a:fld>
            <a:endParaRPr lang="da-DK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 and deletions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/>
              <a:t>Consider insertion, deletion is similar</a:t>
            </a: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88FF3-DCA9-41AC-AFC4-7FB05EF3E62E}" type="slidenum">
              <a:rPr lang="he-IL" smtClean="0"/>
              <a:pPr/>
              <a:t>17</a:t>
            </a:fld>
            <a:endParaRPr lang="da-DK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</a:t>
            </a:r>
          </a:p>
        </p:txBody>
      </p:sp>
      <p:sp>
        <p:nvSpPr>
          <p:cNvPr id="56324" name="Oval 3" descr="‎25%‎"/>
          <p:cNvSpPr>
            <a:spLocks noChangeArrowheads="1"/>
          </p:cNvSpPr>
          <p:nvPr/>
        </p:nvSpPr>
        <p:spPr bwMode="auto">
          <a:xfrm>
            <a:off x="3352800" y="160020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Oval 4"/>
          <p:cNvSpPr>
            <a:spLocks noChangeArrowheads="1"/>
          </p:cNvSpPr>
          <p:nvPr/>
        </p:nvSpPr>
        <p:spPr bwMode="auto">
          <a:xfrm>
            <a:off x="1371600" y="24384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Oval 5"/>
          <p:cNvSpPr>
            <a:spLocks noChangeArrowheads="1"/>
          </p:cNvSpPr>
          <p:nvPr/>
        </p:nvSpPr>
        <p:spPr bwMode="auto">
          <a:xfrm>
            <a:off x="5715000" y="24384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Oval 6" descr="‎25%‎"/>
          <p:cNvSpPr>
            <a:spLocks noChangeArrowheads="1"/>
          </p:cNvSpPr>
          <p:nvPr/>
        </p:nvSpPr>
        <p:spPr bwMode="auto">
          <a:xfrm>
            <a:off x="4267200" y="327660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Oval 7"/>
          <p:cNvSpPr>
            <a:spLocks noChangeArrowheads="1"/>
          </p:cNvSpPr>
          <p:nvPr/>
        </p:nvSpPr>
        <p:spPr bwMode="auto">
          <a:xfrm>
            <a:off x="7239000" y="32766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Oval 8"/>
          <p:cNvSpPr>
            <a:spLocks noChangeArrowheads="1"/>
          </p:cNvSpPr>
          <p:nvPr/>
        </p:nvSpPr>
        <p:spPr bwMode="auto">
          <a:xfrm>
            <a:off x="3505200" y="41148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Oval 9"/>
          <p:cNvSpPr>
            <a:spLocks noChangeArrowheads="1"/>
          </p:cNvSpPr>
          <p:nvPr/>
        </p:nvSpPr>
        <p:spPr bwMode="auto">
          <a:xfrm>
            <a:off x="4953000" y="41148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Oval 10" descr="‎25%‎"/>
          <p:cNvSpPr>
            <a:spLocks noChangeArrowheads="1"/>
          </p:cNvSpPr>
          <p:nvPr/>
        </p:nvSpPr>
        <p:spPr bwMode="auto">
          <a:xfrm>
            <a:off x="6477000" y="411480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Oval 11" descr="‎25%‎"/>
          <p:cNvSpPr>
            <a:spLocks noChangeArrowheads="1"/>
          </p:cNvSpPr>
          <p:nvPr/>
        </p:nvSpPr>
        <p:spPr bwMode="auto">
          <a:xfrm>
            <a:off x="7924800" y="411480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Oval 12"/>
          <p:cNvSpPr>
            <a:spLocks noChangeArrowheads="1"/>
          </p:cNvSpPr>
          <p:nvPr/>
        </p:nvSpPr>
        <p:spPr bwMode="auto">
          <a:xfrm>
            <a:off x="609600" y="32766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Oval 13"/>
          <p:cNvSpPr>
            <a:spLocks noChangeArrowheads="1"/>
          </p:cNvSpPr>
          <p:nvPr/>
        </p:nvSpPr>
        <p:spPr bwMode="auto">
          <a:xfrm>
            <a:off x="2057400" y="32766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Rectangle 14"/>
          <p:cNvSpPr>
            <a:spLocks noChangeArrowheads="1"/>
          </p:cNvSpPr>
          <p:nvPr/>
        </p:nvSpPr>
        <p:spPr bwMode="auto">
          <a:xfrm>
            <a:off x="83058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Rectangle 15"/>
          <p:cNvSpPr>
            <a:spLocks noChangeArrowheads="1"/>
          </p:cNvSpPr>
          <p:nvPr/>
        </p:nvSpPr>
        <p:spPr bwMode="auto">
          <a:xfrm>
            <a:off x="76962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Rectangle 16"/>
          <p:cNvSpPr>
            <a:spLocks noChangeArrowheads="1"/>
          </p:cNvSpPr>
          <p:nvPr/>
        </p:nvSpPr>
        <p:spPr bwMode="auto">
          <a:xfrm>
            <a:off x="68580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Rectangle 17"/>
          <p:cNvSpPr>
            <a:spLocks noChangeArrowheads="1"/>
          </p:cNvSpPr>
          <p:nvPr/>
        </p:nvSpPr>
        <p:spPr bwMode="auto">
          <a:xfrm>
            <a:off x="62484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Rectangle 18"/>
          <p:cNvSpPr>
            <a:spLocks noChangeArrowheads="1"/>
          </p:cNvSpPr>
          <p:nvPr/>
        </p:nvSpPr>
        <p:spPr bwMode="auto">
          <a:xfrm>
            <a:off x="53340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Rectangle 19"/>
          <p:cNvSpPr>
            <a:spLocks noChangeArrowheads="1"/>
          </p:cNvSpPr>
          <p:nvPr/>
        </p:nvSpPr>
        <p:spPr bwMode="auto">
          <a:xfrm>
            <a:off x="47244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Rectangle 20"/>
          <p:cNvSpPr>
            <a:spLocks noChangeArrowheads="1"/>
          </p:cNvSpPr>
          <p:nvPr/>
        </p:nvSpPr>
        <p:spPr bwMode="auto">
          <a:xfrm>
            <a:off x="38862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Rectangle 21"/>
          <p:cNvSpPr>
            <a:spLocks noChangeArrowheads="1"/>
          </p:cNvSpPr>
          <p:nvPr/>
        </p:nvSpPr>
        <p:spPr bwMode="auto">
          <a:xfrm>
            <a:off x="32766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Rectangle 22"/>
          <p:cNvSpPr>
            <a:spLocks noChangeArrowheads="1"/>
          </p:cNvSpPr>
          <p:nvPr/>
        </p:nvSpPr>
        <p:spPr bwMode="auto">
          <a:xfrm>
            <a:off x="2438400" y="4191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Rectangle 23"/>
          <p:cNvSpPr>
            <a:spLocks noChangeArrowheads="1"/>
          </p:cNvSpPr>
          <p:nvPr/>
        </p:nvSpPr>
        <p:spPr bwMode="auto">
          <a:xfrm>
            <a:off x="1828800" y="4191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Rectangle 24"/>
          <p:cNvSpPr>
            <a:spLocks noChangeArrowheads="1"/>
          </p:cNvSpPr>
          <p:nvPr/>
        </p:nvSpPr>
        <p:spPr bwMode="auto">
          <a:xfrm>
            <a:off x="914400" y="4191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6" name="Rectangle 25"/>
          <p:cNvSpPr>
            <a:spLocks noChangeArrowheads="1"/>
          </p:cNvSpPr>
          <p:nvPr/>
        </p:nvSpPr>
        <p:spPr bwMode="auto">
          <a:xfrm>
            <a:off x="304800" y="4191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Line 26"/>
          <p:cNvSpPr>
            <a:spLocks noChangeShapeType="1"/>
          </p:cNvSpPr>
          <p:nvPr/>
        </p:nvSpPr>
        <p:spPr bwMode="auto">
          <a:xfrm flipH="1">
            <a:off x="1676400" y="17526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48" name="Line 27"/>
          <p:cNvSpPr>
            <a:spLocks noChangeShapeType="1"/>
          </p:cNvSpPr>
          <p:nvPr/>
        </p:nvSpPr>
        <p:spPr bwMode="auto">
          <a:xfrm>
            <a:off x="3657600" y="1752600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49" name="Line 28"/>
          <p:cNvSpPr>
            <a:spLocks noChangeShapeType="1"/>
          </p:cNvSpPr>
          <p:nvPr/>
        </p:nvSpPr>
        <p:spPr bwMode="auto">
          <a:xfrm flipH="1">
            <a:off x="4495800" y="2667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50" name="Line 29"/>
          <p:cNvSpPr>
            <a:spLocks noChangeShapeType="1"/>
          </p:cNvSpPr>
          <p:nvPr/>
        </p:nvSpPr>
        <p:spPr bwMode="auto">
          <a:xfrm>
            <a:off x="6019800" y="2667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51" name="Line 30"/>
          <p:cNvSpPr>
            <a:spLocks noChangeShapeType="1"/>
          </p:cNvSpPr>
          <p:nvPr/>
        </p:nvSpPr>
        <p:spPr bwMode="auto">
          <a:xfrm>
            <a:off x="7543800" y="3505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52" name="Line 31"/>
          <p:cNvSpPr>
            <a:spLocks noChangeShapeType="1"/>
          </p:cNvSpPr>
          <p:nvPr/>
        </p:nvSpPr>
        <p:spPr bwMode="auto">
          <a:xfrm flipH="1">
            <a:off x="6705600" y="3505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53" name="Line 32"/>
          <p:cNvSpPr>
            <a:spLocks noChangeShapeType="1"/>
          </p:cNvSpPr>
          <p:nvPr/>
        </p:nvSpPr>
        <p:spPr bwMode="auto">
          <a:xfrm>
            <a:off x="4572000" y="3505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54" name="Line 33"/>
          <p:cNvSpPr>
            <a:spLocks noChangeShapeType="1"/>
          </p:cNvSpPr>
          <p:nvPr/>
        </p:nvSpPr>
        <p:spPr bwMode="auto">
          <a:xfrm flipH="1">
            <a:off x="3733800" y="3505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55" name="Line 34"/>
          <p:cNvSpPr>
            <a:spLocks noChangeShapeType="1"/>
          </p:cNvSpPr>
          <p:nvPr/>
        </p:nvSpPr>
        <p:spPr bwMode="auto">
          <a:xfrm flipH="1">
            <a:off x="77724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56" name="Line 35"/>
          <p:cNvSpPr>
            <a:spLocks noChangeShapeType="1"/>
          </p:cNvSpPr>
          <p:nvPr/>
        </p:nvSpPr>
        <p:spPr bwMode="auto">
          <a:xfrm>
            <a:off x="81534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57" name="Line 36"/>
          <p:cNvSpPr>
            <a:spLocks noChangeShapeType="1"/>
          </p:cNvSpPr>
          <p:nvPr/>
        </p:nvSpPr>
        <p:spPr bwMode="auto">
          <a:xfrm flipH="1">
            <a:off x="63246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58" name="Line 37"/>
          <p:cNvSpPr>
            <a:spLocks noChangeShapeType="1"/>
          </p:cNvSpPr>
          <p:nvPr/>
        </p:nvSpPr>
        <p:spPr bwMode="auto">
          <a:xfrm>
            <a:off x="67056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59" name="Line 38"/>
          <p:cNvSpPr>
            <a:spLocks noChangeShapeType="1"/>
          </p:cNvSpPr>
          <p:nvPr/>
        </p:nvSpPr>
        <p:spPr bwMode="auto">
          <a:xfrm flipH="1">
            <a:off x="48006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60" name="Line 39"/>
          <p:cNvSpPr>
            <a:spLocks noChangeShapeType="1"/>
          </p:cNvSpPr>
          <p:nvPr/>
        </p:nvSpPr>
        <p:spPr bwMode="auto">
          <a:xfrm>
            <a:off x="51816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61" name="Line 40"/>
          <p:cNvSpPr>
            <a:spLocks noChangeShapeType="1"/>
          </p:cNvSpPr>
          <p:nvPr/>
        </p:nvSpPr>
        <p:spPr bwMode="auto">
          <a:xfrm flipH="1">
            <a:off x="33528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62" name="Line 41"/>
          <p:cNvSpPr>
            <a:spLocks noChangeShapeType="1"/>
          </p:cNvSpPr>
          <p:nvPr/>
        </p:nvSpPr>
        <p:spPr bwMode="auto">
          <a:xfrm>
            <a:off x="37338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63" name="Line 42"/>
          <p:cNvSpPr>
            <a:spLocks noChangeShapeType="1"/>
          </p:cNvSpPr>
          <p:nvPr/>
        </p:nvSpPr>
        <p:spPr bwMode="auto">
          <a:xfrm>
            <a:off x="16002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64" name="Line 43"/>
          <p:cNvSpPr>
            <a:spLocks noChangeShapeType="1"/>
          </p:cNvSpPr>
          <p:nvPr/>
        </p:nvSpPr>
        <p:spPr bwMode="auto">
          <a:xfrm flipH="1">
            <a:off x="838200" y="2743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65" name="Line 44"/>
          <p:cNvSpPr>
            <a:spLocks noChangeShapeType="1"/>
          </p:cNvSpPr>
          <p:nvPr/>
        </p:nvSpPr>
        <p:spPr bwMode="auto">
          <a:xfrm flipH="1">
            <a:off x="1905000" y="3581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66" name="Line 45"/>
          <p:cNvSpPr>
            <a:spLocks noChangeShapeType="1"/>
          </p:cNvSpPr>
          <p:nvPr/>
        </p:nvSpPr>
        <p:spPr bwMode="auto">
          <a:xfrm>
            <a:off x="2286000" y="3581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67" name="Line 46"/>
          <p:cNvSpPr>
            <a:spLocks noChangeShapeType="1"/>
          </p:cNvSpPr>
          <p:nvPr/>
        </p:nvSpPr>
        <p:spPr bwMode="auto">
          <a:xfrm>
            <a:off x="838200" y="3581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68" name="Line 47"/>
          <p:cNvSpPr>
            <a:spLocks noChangeShapeType="1"/>
          </p:cNvSpPr>
          <p:nvPr/>
        </p:nvSpPr>
        <p:spPr bwMode="auto">
          <a:xfrm flipH="1">
            <a:off x="381000" y="3505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69" name="Rectangle 48"/>
          <p:cNvSpPr>
            <a:spLocks noChangeArrowheads="1"/>
          </p:cNvSpPr>
          <p:nvPr/>
        </p:nvSpPr>
        <p:spPr bwMode="auto">
          <a:xfrm>
            <a:off x="6553200" y="5715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0" name="Line 49"/>
          <p:cNvSpPr>
            <a:spLocks noChangeShapeType="1"/>
          </p:cNvSpPr>
          <p:nvPr/>
        </p:nvSpPr>
        <p:spPr bwMode="auto">
          <a:xfrm flipV="1">
            <a:off x="6629400" y="5105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71" name="Text Box 50"/>
          <p:cNvSpPr txBox="1">
            <a:spLocks noChangeArrowheads="1"/>
          </p:cNvSpPr>
          <p:nvPr/>
        </p:nvSpPr>
        <p:spPr bwMode="auto">
          <a:xfrm>
            <a:off x="7577138" y="3159125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6372" name="Text Box 51"/>
          <p:cNvSpPr txBox="1">
            <a:spLocks noChangeArrowheads="1"/>
          </p:cNvSpPr>
          <p:nvPr/>
        </p:nvSpPr>
        <p:spPr bwMode="auto">
          <a:xfrm>
            <a:off x="6761163" y="4000500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6373" name="Text Box 52"/>
          <p:cNvSpPr txBox="1">
            <a:spLocks noChangeArrowheads="1"/>
          </p:cNvSpPr>
          <p:nvPr/>
        </p:nvSpPr>
        <p:spPr bwMode="auto">
          <a:xfrm>
            <a:off x="6015038" y="2308225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56374" name="Text Box 53"/>
          <p:cNvSpPr txBox="1">
            <a:spLocks noChangeArrowheads="1"/>
          </p:cNvSpPr>
          <p:nvPr/>
        </p:nvSpPr>
        <p:spPr bwMode="auto">
          <a:xfrm>
            <a:off x="3624263" y="1360488"/>
            <a:ext cx="70961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21576D-C52C-473A-B28D-E63570D1E595}" type="slidenum">
              <a:rPr lang="he-IL" smtClean="0"/>
              <a:pPr/>
              <a:t>18</a:t>
            </a:fld>
            <a:endParaRPr lang="da-DK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 (cont)</a:t>
            </a:r>
          </a:p>
        </p:txBody>
      </p:sp>
      <p:sp>
        <p:nvSpPr>
          <p:cNvPr id="57348" name="Oval 3" descr="‎25%‎"/>
          <p:cNvSpPr>
            <a:spLocks noChangeArrowheads="1"/>
          </p:cNvSpPr>
          <p:nvPr/>
        </p:nvSpPr>
        <p:spPr bwMode="auto">
          <a:xfrm>
            <a:off x="3352800" y="160020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Oval 4"/>
          <p:cNvSpPr>
            <a:spLocks noChangeArrowheads="1"/>
          </p:cNvSpPr>
          <p:nvPr/>
        </p:nvSpPr>
        <p:spPr bwMode="auto">
          <a:xfrm>
            <a:off x="1371600" y="24384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Oval 5"/>
          <p:cNvSpPr>
            <a:spLocks noChangeArrowheads="1"/>
          </p:cNvSpPr>
          <p:nvPr/>
        </p:nvSpPr>
        <p:spPr bwMode="auto">
          <a:xfrm>
            <a:off x="5715000" y="24384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Oval 6" descr="‎25%‎"/>
          <p:cNvSpPr>
            <a:spLocks noChangeArrowheads="1"/>
          </p:cNvSpPr>
          <p:nvPr/>
        </p:nvSpPr>
        <p:spPr bwMode="auto">
          <a:xfrm>
            <a:off x="4267200" y="327660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Oval 7"/>
          <p:cNvSpPr>
            <a:spLocks noChangeArrowheads="1"/>
          </p:cNvSpPr>
          <p:nvPr/>
        </p:nvSpPr>
        <p:spPr bwMode="auto">
          <a:xfrm>
            <a:off x="7239000" y="32766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Oval 8"/>
          <p:cNvSpPr>
            <a:spLocks noChangeArrowheads="1"/>
          </p:cNvSpPr>
          <p:nvPr/>
        </p:nvSpPr>
        <p:spPr bwMode="auto">
          <a:xfrm>
            <a:off x="3505200" y="41148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Oval 9"/>
          <p:cNvSpPr>
            <a:spLocks noChangeArrowheads="1"/>
          </p:cNvSpPr>
          <p:nvPr/>
        </p:nvSpPr>
        <p:spPr bwMode="auto">
          <a:xfrm>
            <a:off x="4953000" y="41148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Oval 10" descr="‎25%‎"/>
          <p:cNvSpPr>
            <a:spLocks noChangeArrowheads="1"/>
          </p:cNvSpPr>
          <p:nvPr/>
        </p:nvSpPr>
        <p:spPr bwMode="auto">
          <a:xfrm>
            <a:off x="6477000" y="411480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Oval 11" descr="‎25%‎"/>
          <p:cNvSpPr>
            <a:spLocks noChangeArrowheads="1"/>
          </p:cNvSpPr>
          <p:nvPr/>
        </p:nvSpPr>
        <p:spPr bwMode="auto">
          <a:xfrm>
            <a:off x="7924800" y="411480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Oval 12"/>
          <p:cNvSpPr>
            <a:spLocks noChangeArrowheads="1"/>
          </p:cNvSpPr>
          <p:nvPr/>
        </p:nvSpPr>
        <p:spPr bwMode="auto">
          <a:xfrm>
            <a:off x="609600" y="32766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Oval 13"/>
          <p:cNvSpPr>
            <a:spLocks noChangeArrowheads="1"/>
          </p:cNvSpPr>
          <p:nvPr/>
        </p:nvSpPr>
        <p:spPr bwMode="auto">
          <a:xfrm>
            <a:off x="2057400" y="32766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Rectangle 14"/>
          <p:cNvSpPr>
            <a:spLocks noChangeArrowheads="1"/>
          </p:cNvSpPr>
          <p:nvPr/>
        </p:nvSpPr>
        <p:spPr bwMode="auto">
          <a:xfrm>
            <a:off x="83058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Rectangle 15"/>
          <p:cNvSpPr>
            <a:spLocks noChangeArrowheads="1"/>
          </p:cNvSpPr>
          <p:nvPr/>
        </p:nvSpPr>
        <p:spPr bwMode="auto">
          <a:xfrm>
            <a:off x="76962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Rectangle 16"/>
          <p:cNvSpPr>
            <a:spLocks noChangeArrowheads="1"/>
          </p:cNvSpPr>
          <p:nvPr/>
        </p:nvSpPr>
        <p:spPr bwMode="auto">
          <a:xfrm>
            <a:off x="68580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Rectangle 17"/>
          <p:cNvSpPr>
            <a:spLocks noChangeArrowheads="1"/>
          </p:cNvSpPr>
          <p:nvPr/>
        </p:nvSpPr>
        <p:spPr bwMode="auto">
          <a:xfrm>
            <a:off x="53340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Rectangle 18"/>
          <p:cNvSpPr>
            <a:spLocks noChangeArrowheads="1"/>
          </p:cNvSpPr>
          <p:nvPr/>
        </p:nvSpPr>
        <p:spPr bwMode="auto">
          <a:xfrm>
            <a:off x="47244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Rectangle 19"/>
          <p:cNvSpPr>
            <a:spLocks noChangeArrowheads="1"/>
          </p:cNvSpPr>
          <p:nvPr/>
        </p:nvSpPr>
        <p:spPr bwMode="auto">
          <a:xfrm>
            <a:off x="38862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Rectangle 20"/>
          <p:cNvSpPr>
            <a:spLocks noChangeArrowheads="1"/>
          </p:cNvSpPr>
          <p:nvPr/>
        </p:nvSpPr>
        <p:spPr bwMode="auto">
          <a:xfrm>
            <a:off x="3276600" y="4953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Rectangle 21"/>
          <p:cNvSpPr>
            <a:spLocks noChangeArrowheads="1"/>
          </p:cNvSpPr>
          <p:nvPr/>
        </p:nvSpPr>
        <p:spPr bwMode="auto">
          <a:xfrm>
            <a:off x="2438400" y="4191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Rectangle 22"/>
          <p:cNvSpPr>
            <a:spLocks noChangeArrowheads="1"/>
          </p:cNvSpPr>
          <p:nvPr/>
        </p:nvSpPr>
        <p:spPr bwMode="auto">
          <a:xfrm>
            <a:off x="1828800" y="4191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Rectangle 23"/>
          <p:cNvSpPr>
            <a:spLocks noChangeArrowheads="1"/>
          </p:cNvSpPr>
          <p:nvPr/>
        </p:nvSpPr>
        <p:spPr bwMode="auto">
          <a:xfrm>
            <a:off x="914400" y="4191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Rectangle 24"/>
          <p:cNvSpPr>
            <a:spLocks noChangeArrowheads="1"/>
          </p:cNvSpPr>
          <p:nvPr/>
        </p:nvSpPr>
        <p:spPr bwMode="auto">
          <a:xfrm>
            <a:off x="304800" y="4191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0" name="Line 25"/>
          <p:cNvSpPr>
            <a:spLocks noChangeShapeType="1"/>
          </p:cNvSpPr>
          <p:nvPr/>
        </p:nvSpPr>
        <p:spPr bwMode="auto">
          <a:xfrm flipH="1">
            <a:off x="1676400" y="17526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71" name="Line 26"/>
          <p:cNvSpPr>
            <a:spLocks noChangeShapeType="1"/>
          </p:cNvSpPr>
          <p:nvPr/>
        </p:nvSpPr>
        <p:spPr bwMode="auto">
          <a:xfrm>
            <a:off x="3657600" y="1752600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72" name="Line 27"/>
          <p:cNvSpPr>
            <a:spLocks noChangeShapeType="1"/>
          </p:cNvSpPr>
          <p:nvPr/>
        </p:nvSpPr>
        <p:spPr bwMode="auto">
          <a:xfrm flipH="1">
            <a:off x="4495800" y="2667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73" name="Line 28"/>
          <p:cNvSpPr>
            <a:spLocks noChangeShapeType="1"/>
          </p:cNvSpPr>
          <p:nvPr/>
        </p:nvSpPr>
        <p:spPr bwMode="auto">
          <a:xfrm>
            <a:off x="6019800" y="2667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74" name="Line 29"/>
          <p:cNvSpPr>
            <a:spLocks noChangeShapeType="1"/>
          </p:cNvSpPr>
          <p:nvPr/>
        </p:nvSpPr>
        <p:spPr bwMode="auto">
          <a:xfrm>
            <a:off x="7543800" y="3505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75" name="Line 30"/>
          <p:cNvSpPr>
            <a:spLocks noChangeShapeType="1"/>
          </p:cNvSpPr>
          <p:nvPr/>
        </p:nvSpPr>
        <p:spPr bwMode="auto">
          <a:xfrm flipH="1">
            <a:off x="6705600" y="3505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76" name="Line 31"/>
          <p:cNvSpPr>
            <a:spLocks noChangeShapeType="1"/>
          </p:cNvSpPr>
          <p:nvPr/>
        </p:nvSpPr>
        <p:spPr bwMode="auto">
          <a:xfrm>
            <a:off x="4572000" y="3505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77" name="Line 32"/>
          <p:cNvSpPr>
            <a:spLocks noChangeShapeType="1"/>
          </p:cNvSpPr>
          <p:nvPr/>
        </p:nvSpPr>
        <p:spPr bwMode="auto">
          <a:xfrm flipH="1">
            <a:off x="3733800" y="3505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78" name="Line 33"/>
          <p:cNvSpPr>
            <a:spLocks noChangeShapeType="1"/>
          </p:cNvSpPr>
          <p:nvPr/>
        </p:nvSpPr>
        <p:spPr bwMode="auto">
          <a:xfrm flipH="1">
            <a:off x="77724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79" name="Line 34"/>
          <p:cNvSpPr>
            <a:spLocks noChangeShapeType="1"/>
          </p:cNvSpPr>
          <p:nvPr/>
        </p:nvSpPr>
        <p:spPr bwMode="auto">
          <a:xfrm>
            <a:off x="81534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80" name="Line 35"/>
          <p:cNvSpPr>
            <a:spLocks noChangeShapeType="1"/>
          </p:cNvSpPr>
          <p:nvPr/>
        </p:nvSpPr>
        <p:spPr bwMode="auto">
          <a:xfrm flipH="1">
            <a:off x="63246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81" name="Line 36"/>
          <p:cNvSpPr>
            <a:spLocks noChangeShapeType="1"/>
          </p:cNvSpPr>
          <p:nvPr/>
        </p:nvSpPr>
        <p:spPr bwMode="auto">
          <a:xfrm>
            <a:off x="67056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82" name="Line 37"/>
          <p:cNvSpPr>
            <a:spLocks noChangeShapeType="1"/>
          </p:cNvSpPr>
          <p:nvPr/>
        </p:nvSpPr>
        <p:spPr bwMode="auto">
          <a:xfrm flipH="1">
            <a:off x="48006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83" name="Line 38"/>
          <p:cNvSpPr>
            <a:spLocks noChangeShapeType="1"/>
          </p:cNvSpPr>
          <p:nvPr/>
        </p:nvSpPr>
        <p:spPr bwMode="auto">
          <a:xfrm>
            <a:off x="51816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84" name="Line 39"/>
          <p:cNvSpPr>
            <a:spLocks noChangeShapeType="1"/>
          </p:cNvSpPr>
          <p:nvPr/>
        </p:nvSpPr>
        <p:spPr bwMode="auto">
          <a:xfrm flipH="1">
            <a:off x="33528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85" name="Line 40"/>
          <p:cNvSpPr>
            <a:spLocks noChangeShapeType="1"/>
          </p:cNvSpPr>
          <p:nvPr/>
        </p:nvSpPr>
        <p:spPr bwMode="auto">
          <a:xfrm>
            <a:off x="3733800" y="4419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86" name="Line 41"/>
          <p:cNvSpPr>
            <a:spLocks noChangeShapeType="1"/>
          </p:cNvSpPr>
          <p:nvPr/>
        </p:nvSpPr>
        <p:spPr bwMode="auto">
          <a:xfrm>
            <a:off x="1600200" y="2743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87" name="Line 42"/>
          <p:cNvSpPr>
            <a:spLocks noChangeShapeType="1"/>
          </p:cNvSpPr>
          <p:nvPr/>
        </p:nvSpPr>
        <p:spPr bwMode="auto">
          <a:xfrm flipH="1">
            <a:off x="838200" y="2743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88" name="Line 43"/>
          <p:cNvSpPr>
            <a:spLocks noChangeShapeType="1"/>
          </p:cNvSpPr>
          <p:nvPr/>
        </p:nvSpPr>
        <p:spPr bwMode="auto">
          <a:xfrm flipH="1">
            <a:off x="1905000" y="3581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89" name="Line 44"/>
          <p:cNvSpPr>
            <a:spLocks noChangeShapeType="1"/>
          </p:cNvSpPr>
          <p:nvPr/>
        </p:nvSpPr>
        <p:spPr bwMode="auto">
          <a:xfrm>
            <a:off x="2286000" y="3581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90" name="Line 45"/>
          <p:cNvSpPr>
            <a:spLocks noChangeShapeType="1"/>
          </p:cNvSpPr>
          <p:nvPr/>
        </p:nvSpPr>
        <p:spPr bwMode="auto">
          <a:xfrm>
            <a:off x="838200" y="3581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91" name="Line 46"/>
          <p:cNvSpPr>
            <a:spLocks noChangeShapeType="1"/>
          </p:cNvSpPr>
          <p:nvPr/>
        </p:nvSpPr>
        <p:spPr bwMode="auto">
          <a:xfrm flipH="1">
            <a:off x="381000" y="3505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92" name="Rectangle 47"/>
          <p:cNvSpPr>
            <a:spLocks noChangeArrowheads="1"/>
          </p:cNvSpPr>
          <p:nvPr/>
        </p:nvSpPr>
        <p:spPr bwMode="auto">
          <a:xfrm>
            <a:off x="6553200" y="5715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3" name="Oval 48" descr="‎25%‎"/>
          <p:cNvSpPr>
            <a:spLocks noChangeArrowheads="1"/>
          </p:cNvSpPr>
          <p:nvPr/>
        </p:nvSpPr>
        <p:spPr bwMode="auto">
          <a:xfrm>
            <a:off x="6172200" y="4876800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4" name="Line 49"/>
          <p:cNvSpPr>
            <a:spLocks noChangeShapeType="1"/>
          </p:cNvSpPr>
          <p:nvPr/>
        </p:nvSpPr>
        <p:spPr bwMode="auto">
          <a:xfrm>
            <a:off x="6400800" y="5181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95" name="Rectangle 50"/>
          <p:cNvSpPr>
            <a:spLocks noChangeArrowheads="1"/>
          </p:cNvSpPr>
          <p:nvPr/>
        </p:nvSpPr>
        <p:spPr bwMode="auto">
          <a:xfrm>
            <a:off x="5943600" y="5715000"/>
            <a:ext cx="1524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6" name="Line 51"/>
          <p:cNvSpPr>
            <a:spLocks noChangeShapeType="1"/>
          </p:cNvSpPr>
          <p:nvPr/>
        </p:nvSpPr>
        <p:spPr bwMode="auto">
          <a:xfrm flipH="1">
            <a:off x="6019800" y="5181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97" name="Text Box 52"/>
          <p:cNvSpPr txBox="1">
            <a:spLocks noChangeArrowheads="1"/>
          </p:cNvSpPr>
          <p:nvPr/>
        </p:nvSpPr>
        <p:spPr bwMode="auto">
          <a:xfrm>
            <a:off x="7591425" y="3159125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7398" name="Text Box 53"/>
          <p:cNvSpPr txBox="1">
            <a:spLocks noChangeArrowheads="1"/>
          </p:cNvSpPr>
          <p:nvPr/>
        </p:nvSpPr>
        <p:spPr bwMode="auto">
          <a:xfrm>
            <a:off x="6775450" y="4000500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7399" name="Text Box 54"/>
          <p:cNvSpPr txBox="1">
            <a:spLocks noChangeArrowheads="1"/>
          </p:cNvSpPr>
          <p:nvPr/>
        </p:nvSpPr>
        <p:spPr bwMode="auto">
          <a:xfrm>
            <a:off x="6029325" y="2308225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57400" name="Text Box 55"/>
          <p:cNvSpPr txBox="1">
            <a:spLocks noChangeArrowheads="1"/>
          </p:cNvSpPr>
          <p:nvPr/>
        </p:nvSpPr>
        <p:spPr bwMode="auto">
          <a:xfrm>
            <a:off x="3638550" y="1360488"/>
            <a:ext cx="70961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13</a:t>
            </a:r>
          </a:p>
        </p:txBody>
      </p:sp>
      <p:sp>
        <p:nvSpPr>
          <p:cNvPr id="57401" name="Text Box 56"/>
          <p:cNvSpPr txBox="1">
            <a:spLocks noChangeArrowheads="1"/>
          </p:cNvSpPr>
          <p:nvPr/>
        </p:nvSpPr>
        <p:spPr bwMode="auto">
          <a:xfrm>
            <a:off x="6413500" y="48244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870ADC-0B5C-4CED-B293-9113B00E796F}" type="slidenum">
              <a:rPr lang="he-IL" smtClean="0"/>
              <a:pPr/>
              <a:t>19</a:t>
            </a:fld>
            <a:endParaRPr lang="da-DK" smtClean="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Easy to maintain through rotations</a:t>
            </a:r>
          </a:p>
        </p:txBody>
      </p:sp>
      <p:sp>
        <p:nvSpPr>
          <p:cNvPr id="58372" name="Oval 3"/>
          <p:cNvSpPr>
            <a:spLocks noChangeArrowheads="1"/>
          </p:cNvSpPr>
          <p:nvPr/>
        </p:nvSpPr>
        <p:spPr bwMode="auto">
          <a:xfrm>
            <a:off x="2590800" y="220027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x</a:t>
            </a:r>
          </a:p>
        </p:txBody>
      </p:sp>
      <p:sp>
        <p:nvSpPr>
          <p:cNvPr id="58373" name="Oval 4" descr="‎25%‎"/>
          <p:cNvSpPr>
            <a:spLocks noChangeArrowheads="1"/>
          </p:cNvSpPr>
          <p:nvPr/>
        </p:nvSpPr>
        <p:spPr bwMode="auto">
          <a:xfrm>
            <a:off x="1900238" y="2962275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y</a:t>
            </a:r>
          </a:p>
        </p:txBody>
      </p:sp>
      <p:sp>
        <p:nvSpPr>
          <p:cNvPr id="58374" name="AutoShape 5"/>
          <p:cNvSpPr>
            <a:spLocks noChangeArrowheads="1"/>
          </p:cNvSpPr>
          <p:nvPr/>
        </p:nvSpPr>
        <p:spPr bwMode="auto">
          <a:xfrm>
            <a:off x="2314575" y="3724275"/>
            <a:ext cx="381000" cy="685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B</a:t>
            </a:r>
          </a:p>
        </p:txBody>
      </p:sp>
      <p:sp>
        <p:nvSpPr>
          <p:cNvPr id="58375" name="AutoShape 6"/>
          <p:cNvSpPr>
            <a:spLocks noChangeArrowheads="1"/>
          </p:cNvSpPr>
          <p:nvPr/>
        </p:nvSpPr>
        <p:spPr bwMode="auto">
          <a:xfrm>
            <a:off x="2919413" y="3005138"/>
            <a:ext cx="381000" cy="685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C</a:t>
            </a:r>
          </a:p>
        </p:txBody>
      </p:sp>
      <p:sp>
        <p:nvSpPr>
          <p:cNvPr id="58376" name="Oval 7"/>
          <p:cNvSpPr>
            <a:spLocks noChangeArrowheads="1"/>
          </p:cNvSpPr>
          <p:nvPr/>
        </p:nvSpPr>
        <p:spPr bwMode="auto">
          <a:xfrm>
            <a:off x="5943600" y="220027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y</a:t>
            </a:r>
          </a:p>
        </p:txBody>
      </p:sp>
      <p:sp>
        <p:nvSpPr>
          <p:cNvPr id="58377" name="AutoShape 8"/>
          <p:cNvSpPr>
            <a:spLocks noChangeArrowheads="1"/>
          </p:cNvSpPr>
          <p:nvPr/>
        </p:nvSpPr>
        <p:spPr bwMode="auto">
          <a:xfrm>
            <a:off x="5486400" y="2962275"/>
            <a:ext cx="381000" cy="685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58378" name="Oval 9" descr="‎25%‎"/>
          <p:cNvSpPr>
            <a:spLocks noChangeArrowheads="1"/>
          </p:cNvSpPr>
          <p:nvPr/>
        </p:nvSpPr>
        <p:spPr bwMode="auto">
          <a:xfrm>
            <a:off x="6553200" y="3038475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x</a:t>
            </a:r>
          </a:p>
        </p:txBody>
      </p:sp>
      <p:sp>
        <p:nvSpPr>
          <p:cNvPr id="58379" name="AutoShape 10"/>
          <p:cNvSpPr>
            <a:spLocks noChangeArrowheads="1"/>
          </p:cNvSpPr>
          <p:nvPr/>
        </p:nvSpPr>
        <p:spPr bwMode="auto">
          <a:xfrm>
            <a:off x="6105525" y="3829050"/>
            <a:ext cx="381000" cy="685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B</a:t>
            </a:r>
          </a:p>
        </p:txBody>
      </p:sp>
      <p:sp>
        <p:nvSpPr>
          <p:cNvPr id="58380" name="AutoShape 11"/>
          <p:cNvSpPr>
            <a:spLocks noChangeArrowheads="1"/>
          </p:cNvSpPr>
          <p:nvPr/>
        </p:nvSpPr>
        <p:spPr bwMode="auto">
          <a:xfrm>
            <a:off x="7019925" y="3814763"/>
            <a:ext cx="381000" cy="685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C</a:t>
            </a:r>
          </a:p>
        </p:txBody>
      </p:sp>
      <p:sp>
        <p:nvSpPr>
          <p:cNvPr id="58381" name="Text Box 12"/>
          <p:cNvSpPr txBox="1">
            <a:spLocks noChangeArrowheads="1"/>
          </p:cNvSpPr>
          <p:nvPr/>
        </p:nvSpPr>
        <p:spPr bwMode="auto">
          <a:xfrm>
            <a:off x="3810000" y="2809875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&lt;===&gt;</a:t>
            </a:r>
          </a:p>
        </p:txBody>
      </p:sp>
      <p:sp>
        <p:nvSpPr>
          <p:cNvPr id="58382" name="AutoShape 13"/>
          <p:cNvSpPr>
            <a:spLocks noChangeArrowheads="1"/>
          </p:cNvSpPr>
          <p:nvPr/>
        </p:nvSpPr>
        <p:spPr bwMode="auto">
          <a:xfrm>
            <a:off x="1381125" y="3724275"/>
            <a:ext cx="381000" cy="685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cxnSp>
        <p:nvCxnSpPr>
          <p:cNvPr id="58383" name="AutoShape 14"/>
          <p:cNvCxnSpPr>
            <a:cxnSpLocks noChangeShapeType="1"/>
            <a:stCxn id="58372" idx="5"/>
            <a:endCxn id="58375" idx="0"/>
          </p:cNvCxnSpPr>
          <p:nvPr/>
        </p:nvCxnSpPr>
        <p:spPr bwMode="auto">
          <a:xfrm>
            <a:off x="2851150" y="2460625"/>
            <a:ext cx="258763" cy="544513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84" name="AutoShape 15"/>
          <p:cNvCxnSpPr>
            <a:cxnSpLocks noChangeShapeType="1"/>
            <a:stCxn id="58372" idx="3"/>
            <a:endCxn id="58373" idx="0"/>
          </p:cNvCxnSpPr>
          <p:nvPr/>
        </p:nvCxnSpPr>
        <p:spPr bwMode="auto">
          <a:xfrm flipH="1">
            <a:off x="2052638" y="2460625"/>
            <a:ext cx="582612" cy="5016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85" name="AutoShape 16"/>
          <p:cNvCxnSpPr>
            <a:cxnSpLocks noChangeShapeType="1"/>
            <a:stCxn id="58373" idx="5"/>
            <a:endCxn id="58374" idx="0"/>
          </p:cNvCxnSpPr>
          <p:nvPr/>
        </p:nvCxnSpPr>
        <p:spPr bwMode="auto">
          <a:xfrm>
            <a:off x="2160588" y="3222625"/>
            <a:ext cx="344487" cy="5016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86" name="AutoShape 17"/>
          <p:cNvCxnSpPr>
            <a:cxnSpLocks noChangeShapeType="1"/>
            <a:stCxn id="58373" idx="3"/>
            <a:endCxn id="58382" idx="0"/>
          </p:cNvCxnSpPr>
          <p:nvPr/>
        </p:nvCxnSpPr>
        <p:spPr bwMode="auto">
          <a:xfrm flipH="1">
            <a:off x="1571625" y="3222625"/>
            <a:ext cx="373063" cy="5016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87" name="AutoShape 18"/>
          <p:cNvCxnSpPr>
            <a:cxnSpLocks noChangeShapeType="1"/>
            <a:stCxn id="58378" idx="5"/>
            <a:endCxn id="58380" idx="0"/>
          </p:cNvCxnSpPr>
          <p:nvPr/>
        </p:nvCxnSpPr>
        <p:spPr bwMode="auto">
          <a:xfrm>
            <a:off x="6813550" y="3298825"/>
            <a:ext cx="396875" cy="515938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88" name="AutoShape 19"/>
          <p:cNvCxnSpPr>
            <a:cxnSpLocks noChangeShapeType="1"/>
            <a:stCxn id="58378" idx="3"/>
            <a:endCxn id="58379" idx="0"/>
          </p:cNvCxnSpPr>
          <p:nvPr/>
        </p:nvCxnSpPr>
        <p:spPr bwMode="auto">
          <a:xfrm flipH="1">
            <a:off x="6296025" y="3298825"/>
            <a:ext cx="301625" cy="5302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89" name="AutoShape 20"/>
          <p:cNvCxnSpPr>
            <a:cxnSpLocks noChangeShapeType="1"/>
            <a:stCxn id="58376" idx="5"/>
            <a:endCxn id="58378" idx="0"/>
          </p:cNvCxnSpPr>
          <p:nvPr/>
        </p:nvCxnSpPr>
        <p:spPr bwMode="auto">
          <a:xfrm>
            <a:off x="6203950" y="2460625"/>
            <a:ext cx="501650" cy="5778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0" name="AutoShape 21"/>
          <p:cNvCxnSpPr>
            <a:cxnSpLocks noChangeShapeType="1"/>
            <a:stCxn id="58376" idx="3"/>
            <a:endCxn id="58377" idx="0"/>
          </p:cNvCxnSpPr>
          <p:nvPr/>
        </p:nvCxnSpPr>
        <p:spPr bwMode="auto">
          <a:xfrm flipH="1">
            <a:off x="5676900" y="2460625"/>
            <a:ext cx="311150" cy="5016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sp>
        <p:nvSpPr>
          <p:cNvPr id="58391" name="Text Box 22"/>
          <p:cNvSpPr txBox="1">
            <a:spLocks noChangeArrowheads="1"/>
          </p:cNvSpPr>
          <p:nvPr/>
        </p:nvSpPr>
        <p:spPr bwMode="auto">
          <a:xfrm>
            <a:off x="1762125" y="5108575"/>
            <a:ext cx="5448300" cy="93186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400">
                <a:latin typeface="Comic Sans MS" pitchFamily="66" charset="0"/>
              </a:rPr>
              <a:t>size(x) </a:t>
            </a:r>
            <a:r>
              <a:rPr lang="en-US" sz="2400">
                <a:cs typeface="Times New Roman" pitchFamily="18" charset="0"/>
              </a:rPr>
              <a:t>←</a:t>
            </a:r>
            <a:r>
              <a:rPr lang="en-US" sz="2400">
                <a:latin typeface="Comic Sans MS" pitchFamily="66" charset="0"/>
              </a:rPr>
              <a:t> size(B) + size(C)</a:t>
            </a:r>
          </a:p>
          <a:p>
            <a:pPr>
              <a:spcBef>
                <a:spcPct val="30000"/>
              </a:spcBef>
            </a:pPr>
            <a:r>
              <a:rPr lang="en-US" sz="2400">
                <a:latin typeface="Comic Sans MS" pitchFamily="66" charset="0"/>
              </a:rPr>
              <a:t>size(y) </a:t>
            </a:r>
            <a:r>
              <a:rPr lang="en-US" sz="2400">
                <a:cs typeface="Times New Roman" pitchFamily="18" charset="0"/>
              </a:rPr>
              <a:t>←</a:t>
            </a:r>
            <a:r>
              <a:rPr lang="en-US" sz="2400">
                <a:latin typeface="Comic Sans MS" pitchFamily="66" charset="0"/>
              </a:rPr>
              <a:t> size(A) + size(x)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2A30C6-0564-4A2C-9710-8DA1A2564112}" type="slidenum">
              <a:rPr lang="he-IL" smtClean="0"/>
              <a:pPr/>
              <a:t>2</a:t>
            </a:fld>
            <a:endParaRPr lang="da-DK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dictionary ADT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>
                <a:solidFill>
                  <a:schemeClr val="accent2"/>
                </a:solidFill>
              </a:rPr>
              <a:t>Insert</a:t>
            </a:r>
            <a:r>
              <a:rPr lang="en-US" dirty="0" smtClean="0"/>
              <a:t>(</a:t>
            </a:r>
            <a:r>
              <a:rPr lang="en-US" dirty="0" err="1" smtClean="0"/>
              <a:t>x,D</a:t>
            </a:r>
            <a:r>
              <a:rPr lang="en-US" dirty="0" smtClean="0"/>
              <a:t>)</a:t>
            </a:r>
          </a:p>
          <a:p>
            <a:pPr algn="l" rtl="0" eaLnBrk="1" hangingPunct="1"/>
            <a:r>
              <a:rPr lang="en-US" dirty="0" smtClean="0">
                <a:solidFill>
                  <a:schemeClr val="accent2"/>
                </a:solidFill>
              </a:rPr>
              <a:t>Delete</a:t>
            </a:r>
            <a:r>
              <a:rPr lang="en-US" dirty="0" smtClean="0"/>
              <a:t>(</a:t>
            </a:r>
            <a:r>
              <a:rPr lang="en-US" dirty="0" err="1" smtClean="0"/>
              <a:t>x,D</a:t>
            </a:r>
            <a:r>
              <a:rPr lang="en-US" dirty="0" smtClean="0"/>
              <a:t>)</a:t>
            </a:r>
          </a:p>
          <a:p>
            <a:pPr algn="l" rtl="0" eaLnBrk="1" hangingPunct="1"/>
            <a:r>
              <a:rPr lang="en-US" dirty="0" smtClean="0">
                <a:solidFill>
                  <a:schemeClr val="accent2"/>
                </a:solidFill>
              </a:rPr>
              <a:t>Find</a:t>
            </a:r>
            <a:r>
              <a:rPr lang="en-US" dirty="0" smtClean="0"/>
              <a:t>(</a:t>
            </a:r>
            <a:r>
              <a:rPr lang="en-US" dirty="0" err="1" smtClean="0"/>
              <a:t>x,D</a:t>
            </a:r>
            <a:r>
              <a:rPr lang="en-US" dirty="0" smtClean="0"/>
              <a:t>):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   Returns a pointer to x if x 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∊</a:t>
            </a:r>
            <a:r>
              <a:rPr lang="en-US" dirty="0" smtClean="0"/>
              <a:t> D, and a pointer to the successor or predecessor of x if x is not in D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F0F715-2541-475E-A42A-A31B3169D473}" type="slidenum">
              <a:rPr lang="he-IL" smtClean="0"/>
              <a:pPr/>
              <a:t>20</a:t>
            </a:fld>
            <a:endParaRPr lang="da-DK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12138" cy="4114800"/>
          </a:xfrm>
        </p:spPr>
        <p:txBody>
          <a:bodyPr/>
          <a:lstStyle/>
          <a:p>
            <a:pPr algn="l" rtl="0" eaLnBrk="1" hangingPunct="1"/>
            <a:r>
              <a:rPr lang="en-US" dirty="0" smtClean="0"/>
              <a:t>Insertion and deletion and other dictionary operations still take O(log n)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4EFE18-B857-4674-B03A-4773274FFA76}" type="slidenum">
              <a:rPr lang="he-IL" smtClean="0"/>
              <a:pPr/>
              <a:t>3</a:t>
            </a:fld>
            <a:endParaRPr lang="da-DK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Suppose we want to add to the dictionary ADT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27138"/>
          </a:xfrm>
          <a:noFill/>
        </p:spPr>
        <p:txBody>
          <a:bodyPr/>
          <a:lstStyle/>
          <a:p>
            <a:pPr algn="l" rtl="0" eaLnBrk="1" hangingPunct="1"/>
            <a:r>
              <a:rPr lang="en-US" dirty="0" smtClean="0">
                <a:solidFill>
                  <a:srgbClr val="FF0000"/>
                </a:solidFill>
              </a:rPr>
              <a:t>Select</a:t>
            </a:r>
            <a:r>
              <a:rPr lang="en-US" dirty="0" smtClean="0"/>
              <a:t>(</a:t>
            </a:r>
            <a:r>
              <a:rPr lang="en-US" dirty="0" err="1" smtClean="0"/>
              <a:t>k,D</a:t>
            </a:r>
            <a:r>
              <a:rPr lang="en-US" dirty="0" smtClean="0"/>
              <a:t>): Returns the </a:t>
            </a:r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baseline="30000" dirty="0" smtClean="0"/>
              <a:t> </a:t>
            </a:r>
            <a:r>
              <a:rPr lang="en-US" dirty="0" smtClean="0"/>
              <a:t>largest</a:t>
            </a:r>
            <a:r>
              <a:rPr lang="en-US" baseline="30000" dirty="0" smtClean="0"/>
              <a:t> </a:t>
            </a:r>
            <a:r>
              <a:rPr lang="en-US" dirty="0" smtClean="0"/>
              <a:t>element in the dictionary: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baseline="30000" dirty="0" smtClean="0"/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1128713" y="3787775"/>
            <a:ext cx="6935787" cy="83099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An element x such that k-1 elements are smaller than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225281-F541-4ABD-82D8-3CAE5C4B826C}" type="slidenum">
              <a:rPr lang="he-IL" smtClean="0"/>
              <a:pPr/>
              <a:t>4</a:t>
            </a:fld>
            <a:endParaRPr lang="da-DK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Select(5,D)</a:t>
            </a: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5405438" y="3638550"/>
            <a:ext cx="295275" cy="255588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90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4795838" y="3638550"/>
            <a:ext cx="295275" cy="255588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89</a:t>
            </a: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4943475" y="559593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77</a:t>
            </a:r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4333875" y="559593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73</a:t>
            </a:r>
          </a:p>
        </p:txBody>
      </p:sp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53340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41993" name="Rectangle 8"/>
          <p:cNvSpPr>
            <a:spLocks noChangeArrowheads="1"/>
          </p:cNvSpPr>
          <p:nvPr/>
        </p:nvSpPr>
        <p:spPr bwMode="auto">
          <a:xfrm>
            <a:off x="47244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67</a:t>
            </a:r>
          </a:p>
        </p:txBody>
      </p:sp>
      <p:sp>
        <p:nvSpPr>
          <p:cNvPr id="41994" name="Rectangle 9"/>
          <p:cNvSpPr>
            <a:spLocks noChangeArrowheads="1"/>
          </p:cNvSpPr>
          <p:nvPr/>
        </p:nvSpPr>
        <p:spPr bwMode="auto">
          <a:xfrm>
            <a:off x="38862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34</a:t>
            </a:r>
          </a:p>
        </p:txBody>
      </p:sp>
      <p:sp>
        <p:nvSpPr>
          <p:cNvPr id="41995" name="Rectangle 10"/>
          <p:cNvSpPr>
            <a:spLocks noChangeArrowheads="1"/>
          </p:cNvSpPr>
          <p:nvPr/>
        </p:nvSpPr>
        <p:spPr bwMode="auto">
          <a:xfrm>
            <a:off x="32766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26</a:t>
            </a:r>
          </a:p>
        </p:txBody>
      </p:sp>
      <p:sp>
        <p:nvSpPr>
          <p:cNvPr id="41996" name="Rectangle 11"/>
          <p:cNvSpPr>
            <a:spLocks noChangeArrowheads="1"/>
          </p:cNvSpPr>
          <p:nvPr/>
        </p:nvSpPr>
        <p:spPr bwMode="auto">
          <a:xfrm>
            <a:off x="4524375" y="4291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21</a:t>
            </a:r>
          </a:p>
        </p:txBody>
      </p:sp>
      <p:sp>
        <p:nvSpPr>
          <p:cNvPr id="41997" name="Rectangle 12"/>
          <p:cNvSpPr>
            <a:spLocks noChangeArrowheads="1"/>
          </p:cNvSpPr>
          <p:nvPr/>
        </p:nvSpPr>
        <p:spPr bwMode="auto">
          <a:xfrm>
            <a:off x="3914775" y="4291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41998" name="Rectangle 13"/>
          <p:cNvSpPr>
            <a:spLocks noChangeArrowheads="1"/>
          </p:cNvSpPr>
          <p:nvPr/>
        </p:nvSpPr>
        <p:spPr bwMode="auto">
          <a:xfrm>
            <a:off x="3000375" y="4291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19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6192838" y="4418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088053-901F-40DE-9E49-7DBA886EC50E}" type="slidenum">
              <a:rPr lang="he-IL" smtClean="0"/>
              <a:pPr/>
              <a:t>5</a:t>
            </a:fld>
            <a:endParaRPr lang="da-DK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Select(5,D)</a:t>
            </a: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5405438" y="3638550"/>
            <a:ext cx="295275" cy="255588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90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4795838" y="3638550"/>
            <a:ext cx="295275" cy="255588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89</a:t>
            </a:r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4943475" y="559593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77</a:t>
            </a:r>
          </a:p>
        </p:txBody>
      </p:sp>
      <p:sp>
        <p:nvSpPr>
          <p:cNvPr id="43015" name="Rectangle 6"/>
          <p:cNvSpPr>
            <a:spLocks noChangeArrowheads="1"/>
          </p:cNvSpPr>
          <p:nvPr/>
        </p:nvSpPr>
        <p:spPr bwMode="auto">
          <a:xfrm>
            <a:off x="4333875" y="559593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73</a:t>
            </a: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53340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43017" name="Rectangle 8"/>
          <p:cNvSpPr>
            <a:spLocks noChangeArrowheads="1"/>
          </p:cNvSpPr>
          <p:nvPr/>
        </p:nvSpPr>
        <p:spPr bwMode="auto">
          <a:xfrm>
            <a:off x="47244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67</a:t>
            </a:r>
          </a:p>
        </p:txBody>
      </p:sp>
      <p:sp>
        <p:nvSpPr>
          <p:cNvPr id="43018" name="Rectangle 9"/>
          <p:cNvSpPr>
            <a:spLocks noChangeArrowheads="1"/>
          </p:cNvSpPr>
          <p:nvPr/>
        </p:nvSpPr>
        <p:spPr bwMode="auto">
          <a:xfrm>
            <a:off x="38862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34</a:t>
            </a:r>
          </a:p>
        </p:txBody>
      </p:sp>
      <p:sp>
        <p:nvSpPr>
          <p:cNvPr id="43019" name="Rectangle 10"/>
          <p:cNvSpPr>
            <a:spLocks noChangeArrowheads="1"/>
          </p:cNvSpPr>
          <p:nvPr/>
        </p:nvSpPr>
        <p:spPr bwMode="auto">
          <a:xfrm>
            <a:off x="3276600" y="5053013"/>
            <a:ext cx="295275" cy="255587"/>
          </a:xfrm>
          <a:prstGeom prst="rect">
            <a:avLst/>
          </a:prstGeom>
          <a:solidFill>
            <a:schemeClr val="accent1">
              <a:alpha val="7411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26</a:t>
            </a:r>
          </a:p>
        </p:txBody>
      </p:sp>
      <p:sp>
        <p:nvSpPr>
          <p:cNvPr id="43020" name="Rectangle 11"/>
          <p:cNvSpPr>
            <a:spLocks noChangeArrowheads="1"/>
          </p:cNvSpPr>
          <p:nvPr/>
        </p:nvSpPr>
        <p:spPr bwMode="auto">
          <a:xfrm>
            <a:off x="4524375" y="4291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21</a:t>
            </a:r>
          </a:p>
        </p:txBody>
      </p:sp>
      <p:sp>
        <p:nvSpPr>
          <p:cNvPr id="43021" name="Rectangle 12"/>
          <p:cNvSpPr>
            <a:spLocks noChangeArrowheads="1"/>
          </p:cNvSpPr>
          <p:nvPr/>
        </p:nvSpPr>
        <p:spPr bwMode="auto">
          <a:xfrm>
            <a:off x="3914775" y="4291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43022" name="Rectangle 13"/>
          <p:cNvSpPr>
            <a:spLocks noChangeArrowheads="1"/>
          </p:cNvSpPr>
          <p:nvPr/>
        </p:nvSpPr>
        <p:spPr bwMode="auto">
          <a:xfrm>
            <a:off x="3000375" y="4291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19</a:t>
            </a:r>
          </a:p>
        </p:txBody>
      </p:sp>
      <p:sp>
        <p:nvSpPr>
          <p:cNvPr id="43023" name="Rectangle 14"/>
          <p:cNvSpPr>
            <a:spLocks noChangeArrowheads="1"/>
          </p:cNvSpPr>
          <p:nvPr/>
        </p:nvSpPr>
        <p:spPr bwMode="auto">
          <a:xfrm>
            <a:off x="6192838" y="4418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5455AC-4863-4E5D-9D22-5DA78FD65288}" type="slidenum">
              <a:rPr lang="he-IL" smtClean="0"/>
              <a:pPr/>
              <a:t>6</a:t>
            </a:fld>
            <a:endParaRPr lang="da-DK" smtClean="0"/>
          </a:p>
        </p:txBody>
      </p:sp>
      <p:sp>
        <p:nvSpPr>
          <p:cNvPr id="44035" name="Oval 2" descr="‎25%‎"/>
          <p:cNvSpPr>
            <a:spLocks noChangeArrowheads="1"/>
          </p:cNvSpPr>
          <p:nvPr/>
        </p:nvSpPr>
        <p:spPr bwMode="auto">
          <a:xfrm>
            <a:off x="3352800" y="1700213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Oval 3"/>
          <p:cNvSpPr>
            <a:spLocks noChangeArrowheads="1"/>
          </p:cNvSpPr>
          <p:nvPr/>
        </p:nvSpPr>
        <p:spPr bwMode="auto">
          <a:xfrm>
            <a:off x="1371600" y="25384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Oval 4"/>
          <p:cNvSpPr>
            <a:spLocks noChangeArrowheads="1"/>
          </p:cNvSpPr>
          <p:nvPr/>
        </p:nvSpPr>
        <p:spPr bwMode="auto">
          <a:xfrm>
            <a:off x="5715000" y="25384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Oval 5" descr="‎25%‎"/>
          <p:cNvSpPr>
            <a:spLocks noChangeArrowheads="1"/>
          </p:cNvSpPr>
          <p:nvPr/>
        </p:nvSpPr>
        <p:spPr bwMode="auto">
          <a:xfrm>
            <a:off x="4267200" y="3376613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Oval 6"/>
          <p:cNvSpPr>
            <a:spLocks noChangeArrowheads="1"/>
          </p:cNvSpPr>
          <p:nvPr/>
        </p:nvSpPr>
        <p:spPr bwMode="auto">
          <a:xfrm>
            <a:off x="7239000" y="33766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7"/>
          <p:cNvSpPr>
            <a:spLocks noChangeArrowheads="1"/>
          </p:cNvSpPr>
          <p:nvPr/>
        </p:nvSpPr>
        <p:spPr bwMode="auto">
          <a:xfrm>
            <a:off x="3505200" y="42148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8"/>
          <p:cNvSpPr>
            <a:spLocks noChangeArrowheads="1"/>
          </p:cNvSpPr>
          <p:nvPr/>
        </p:nvSpPr>
        <p:spPr bwMode="auto">
          <a:xfrm>
            <a:off x="4953000" y="42148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9" descr="‎25%‎"/>
          <p:cNvSpPr>
            <a:spLocks noChangeArrowheads="1"/>
          </p:cNvSpPr>
          <p:nvPr/>
        </p:nvSpPr>
        <p:spPr bwMode="auto">
          <a:xfrm>
            <a:off x="6477000" y="4214813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Oval 10" descr="‎25%‎"/>
          <p:cNvSpPr>
            <a:spLocks noChangeArrowheads="1"/>
          </p:cNvSpPr>
          <p:nvPr/>
        </p:nvSpPr>
        <p:spPr bwMode="auto">
          <a:xfrm>
            <a:off x="7924800" y="4214813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Oval 11"/>
          <p:cNvSpPr>
            <a:spLocks noChangeArrowheads="1"/>
          </p:cNvSpPr>
          <p:nvPr/>
        </p:nvSpPr>
        <p:spPr bwMode="auto">
          <a:xfrm>
            <a:off x="609600" y="33766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Oval 12"/>
          <p:cNvSpPr>
            <a:spLocks noChangeArrowheads="1"/>
          </p:cNvSpPr>
          <p:nvPr/>
        </p:nvSpPr>
        <p:spPr bwMode="auto">
          <a:xfrm>
            <a:off x="2057400" y="3376613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3"/>
          <p:cNvSpPr>
            <a:spLocks noChangeArrowheads="1"/>
          </p:cNvSpPr>
          <p:nvPr/>
        </p:nvSpPr>
        <p:spPr bwMode="auto">
          <a:xfrm>
            <a:off x="83058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90</a:t>
            </a:r>
          </a:p>
        </p:txBody>
      </p:sp>
      <p:sp>
        <p:nvSpPr>
          <p:cNvPr id="44047" name="Rectangle 14"/>
          <p:cNvSpPr>
            <a:spLocks noChangeArrowheads="1"/>
          </p:cNvSpPr>
          <p:nvPr/>
        </p:nvSpPr>
        <p:spPr bwMode="auto">
          <a:xfrm>
            <a:off x="76962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89</a:t>
            </a:r>
          </a:p>
        </p:txBody>
      </p:sp>
      <p:sp>
        <p:nvSpPr>
          <p:cNvPr id="44048" name="Rectangle 15"/>
          <p:cNvSpPr>
            <a:spLocks noChangeArrowheads="1"/>
          </p:cNvSpPr>
          <p:nvPr/>
        </p:nvSpPr>
        <p:spPr bwMode="auto">
          <a:xfrm>
            <a:off x="68580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77</a:t>
            </a:r>
          </a:p>
        </p:txBody>
      </p:sp>
      <p:sp>
        <p:nvSpPr>
          <p:cNvPr id="44049" name="Rectangle 16"/>
          <p:cNvSpPr>
            <a:spLocks noChangeArrowheads="1"/>
          </p:cNvSpPr>
          <p:nvPr/>
        </p:nvSpPr>
        <p:spPr bwMode="auto">
          <a:xfrm>
            <a:off x="62484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73</a:t>
            </a:r>
          </a:p>
        </p:txBody>
      </p:sp>
      <p:sp>
        <p:nvSpPr>
          <p:cNvPr id="44050" name="Rectangle 17"/>
          <p:cNvSpPr>
            <a:spLocks noChangeArrowheads="1"/>
          </p:cNvSpPr>
          <p:nvPr/>
        </p:nvSpPr>
        <p:spPr bwMode="auto">
          <a:xfrm>
            <a:off x="53340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44051" name="Rectangle 18"/>
          <p:cNvSpPr>
            <a:spLocks noChangeArrowheads="1"/>
          </p:cNvSpPr>
          <p:nvPr/>
        </p:nvSpPr>
        <p:spPr bwMode="auto">
          <a:xfrm>
            <a:off x="47244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67</a:t>
            </a:r>
          </a:p>
        </p:txBody>
      </p:sp>
      <p:sp>
        <p:nvSpPr>
          <p:cNvPr id="44052" name="Rectangle 19"/>
          <p:cNvSpPr>
            <a:spLocks noChangeArrowheads="1"/>
          </p:cNvSpPr>
          <p:nvPr/>
        </p:nvSpPr>
        <p:spPr bwMode="auto">
          <a:xfrm>
            <a:off x="38862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34</a:t>
            </a:r>
          </a:p>
        </p:txBody>
      </p:sp>
      <p:sp>
        <p:nvSpPr>
          <p:cNvPr id="44053" name="Rectangle 20"/>
          <p:cNvSpPr>
            <a:spLocks noChangeArrowheads="1"/>
          </p:cNvSpPr>
          <p:nvPr/>
        </p:nvSpPr>
        <p:spPr bwMode="auto">
          <a:xfrm>
            <a:off x="3276600" y="5053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26</a:t>
            </a:r>
          </a:p>
        </p:txBody>
      </p:sp>
      <p:sp>
        <p:nvSpPr>
          <p:cNvPr id="44054" name="Rectangle 21"/>
          <p:cNvSpPr>
            <a:spLocks noChangeArrowheads="1"/>
          </p:cNvSpPr>
          <p:nvPr/>
        </p:nvSpPr>
        <p:spPr bwMode="auto">
          <a:xfrm>
            <a:off x="2438400" y="4291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21</a:t>
            </a:r>
          </a:p>
        </p:txBody>
      </p:sp>
      <p:sp>
        <p:nvSpPr>
          <p:cNvPr id="44055" name="Rectangle 22"/>
          <p:cNvSpPr>
            <a:spLocks noChangeArrowheads="1"/>
          </p:cNvSpPr>
          <p:nvPr/>
        </p:nvSpPr>
        <p:spPr bwMode="auto">
          <a:xfrm>
            <a:off x="1828800" y="4291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44056" name="Rectangle 23"/>
          <p:cNvSpPr>
            <a:spLocks noChangeArrowheads="1"/>
          </p:cNvSpPr>
          <p:nvPr/>
        </p:nvSpPr>
        <p:spPr bwMode="auto">
          <a:xfrm>
            <a:off x="914400" y="4291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19</a:t>
            </a:r>
          </a:p>
        </p:txBody>
      </p:sp>
      <p:sp>
        <p:nvSpPr>
          <p:cNvPr id="44057" name="Rectangle 24"/>
          <p:cNvSpPr>
            <a:spLocks noChangeArrowheads="1"/>
          </p:cNvSpPr>
          <p:nvPr/>
        </p:nvSpPr>
        <p:spPr bwMode="auto">
          <a:xfrm>
            <a:off x="304800" y="4291013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44058" name="Line 25"/>
          <p:cNvSpPr>
            <a:spLocks noChangeShapeType="1"/>
          </p:cNvSpPr>
          <p:nvPr/>
        </p:nvSpPr>
        <p:spPr bwMode="auto">
          <a:xfrm flipH="1">
            <a:off x="1676400" y="1852613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59" name="Line 26"/>
          <p:cNvSpPr>
            <a:spLocks noChangeShapeType="1"/>
          </p:cNvSpPr>
          <p:nvPr/>
        </p:nvSpPr>
        <p:spPr bwMode="auto">
          <a:xfrm>
            <a:off x="3657600" y="1852613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60" name="Line 27"/>
          <p:cNvSpPr>
            <a:spLocks noChangeShapeType="1"/>
          </p:cNvSpPr>
          <p:nvPr/>
        </p:nvSpPr>
        <p:spPr bwMode="auto">
          <a:xfrm flipH="1">
            <a:off x="4495800" y="2767013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61" name="Line 28"/>
          <p:cNvSpPr>
            <a:spLocks noChangeShapeType="1"/>
          </p:cNvSpPr>
          <p:nvPr/>
        </p:nvSpPr>
        <p:spPr bwMode="auto">
          <a:xfrm>
            <a:off x="6019800" y="2767013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62" name="Line 29"/>
          <p:cNvSpPr>
            <a:spLocks noChangeShapeType="1"/>
          </p:cNvSpPr>
          <p:nvPr/>
        </p:nvSpPr>
        <p:spPr bwMode="auto">
          <a:xfrm>
            <a:off x="7543800" y="3605213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63" name="Line 30"/>
          <p:cNvSpPr>
            <a:spLocks noChangeShapeType="1"/>
          </p:cNvSpPr>
          <p:nvPr/>
        </p:nvSpPr>
        <p:spPr bwMode="auto">
          <a:xfrm flipH="1">
            <a:off x="6705600" y="3605213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64" name="Line 31"/>
          <p:cNvSpPr>
            <a:spLocks noChangeShapeType="1"/>
          </p:cNvSpPr>
          <p:nvPr/>
        </p:nvSpPr>
        <p:spPr bwMode="auto">
          <a:xfrm>
            <a:off x="4572000" y="3605213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65" name="Line 32"/>
          <p:cNvSpPr>
            <a:spLocks noChangeShapeType="1"/>
          </p:cNvSpPr>
          <p:nvPr/>
        </p:nvSpPr>
        <p:spPr bwMode="auto">
          <a:xfrm flipH="1">
            <a:off x="3733800" y="3605213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66" name="Line 33"/>
          <p:cNvSpPr>
            <a:spLocks noChangeShapeType="1"/>
          </p:cNvSpPr>
          <p:nvPr/>
        </p:nvSpPr>
        <p:spPr bwMode="auto">
          <a:xfrm flipH="1">
            <a:off x="77724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67" name="Line 34"/>
          <p:cNvSpPr>
            <a:spLocks noChangeShapeType="1"/>
          </p:cNvSpPr>
          <p:nvPr/>
        </p:nvSpPr>
        <p:spPr bwMode="auto">
          <a:xfrm>
            <a:off x="81534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68" name="Line 35"/>
          <p:cNvSpPr>
            <a:spLocks noChangeShapeType="1"/>
          </p:cNvSpPr>
          <p:nvPr/>
        </p:nvSpPr>
        <p:spPr bwMode="auto">
          <a:xfrm flipH="1">
            <a:off x="63246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69" name="Line 36"/>
          <p:cNvSpPr>
            <a:spLocks noChangeShapeType="1"/>
          </p:cNvSpPr>
          <p:nvPr/>
        </p:nvSpPr>
        <p:spPr bwMode="auto">
          <a:xfrm>
            <a:off x="67056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70" name="Line 37"/>
          <p:cNvSpPr>
            <a:spLocks noChangeShapeType="1"/>
          </p:cNvSpPr>
          <p:nvPr/>
        </p:nvSpPr>
        <p:spPr bwMode="auto">
          <a:xfrm flipH="1">
            <a:off x="48006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71" name="Line 38"/>
          <p:cNvSpPr>
            <a:spLocks noChangeShapeType="1"/>
          </p:cNvSpPr>
          <p:nvPr/>
        </p:nvSpPr>
        <p:spPr bwMode="auto">
          <a:xfrm>
            <a:off x="51816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72" name="Line 39"/>
          <p:cNvSpPr>
            <a:spLocks noChangeShapeType="1"/>
          </p:cNvSpPr>
          <p:nvPr/>
        </p:nvSpPr>
        <p:spPr bwMode="auto">
          <a:xfrm flipH="1">
            <a:off x="33528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73" name="Line 40"/>
          <p:cNvSpPr>
            <a:spLocks noChangeShapeType="1"/>
          </p:cNvSpPr>
          <p:nvPr/>
        </p:nvSpPr>
        <p:spPr bwMode="auto">
          <a:xfrm>
            <a:off x="3733800" y="451961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74" name="Line 41"/>
          <p:cNvSpPr>
            <a:spLocks noChangeShapeType="1"/>
          </p:cNvSpPr>
          <p:nvPr/>
        </p:nvSpPr>
        <p:spPr bwMode="auto">
          <a:xfrm>
            <a:off x="1600200" y="2843213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75" name="Line 42"/>
          <p:cNvSpPr>
            <a:spLocks noChangeShapeType="1"/>
          </p:cNvSpPr>
          <p:nvPr/>
        </p:nvSpPr>
        <p:spPr bwMode="auto">
          <a:xfrm flipH="1">
            <a:off x="838200" y="2843213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76" name="Line 43"/>
          <p:cNvSpPr>
            <a:spLocks noChangeShapeType="1"/>
          </p:cNvSpPr>
          <p:nvPr/>
        </p:nvSpPr>
        <p:spPr bwMode="auto">
          <a:xfrm flipH="1">
            <a:off x="1905000" y="3681413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77" name="Line 44"/>
          <p:cNvSpPr>
            <a:spLocks noChangeShapeType="1"/>
          </p:cNvSpPr>
          <p:nvPr/>
        </p:nvSpPr>
        <p:spPr bwMode="auto">
          <a:xfrm>
            <a:off x="2286000" y="3681413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78" name="Line 45"/>
          <p:cNvSpPr>
            <a:spLocks noChangeShapeType="1"/>
          </p:cNvSpPr>
          <p:nvPr/>
        </p:nvSpPr>
        <p:spPr bwMode="auto">
          <a:xfrm>
            <a:off x="838200" y="3681413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79" name="Line 46"/>
          <p:cNvSpPr>
            <a:spLocks noChangeShapeType="1"/>
          </p:cNvSpPr>
          <p:nvPr/>
        </p:nvSpPr>
        <p:spPr bwMode="auto">
          <a:xfrm flipH="1">
            <a:off x="381000" y="3605213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4080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Can we still use a red-black tree ?</a:t>
            </a:r>
            <a:endParaRPr lang="en-US" sz="4000" smtClean="0">
              <a:cs typeface="Arial" pitchFamily="34" charset="0"/>
            </a:endParaRPr>
          </a:p>
        </p:txBody>
      </p:sp>
      <p:sp>
        <p:nvSpPr>
          <p:cNvPr id="44081" name="Freeform 48"/>
          <p:cNvSpPr>
            <a:spLocks/>
          </p:cNvSpPr>
          <p:nvPr/>
        </p:nvSpPr>
        <p:spPr bwMode="auto">
          <a:xfrm>
            <a:off x="3119438" y="4860925"/>
            <a:ext cx="596900" cy="598488"/>
          </a:xfrm>
          <a:custGeom>
            <a:avLst/>
            <a:gdLst>
              <a:gd name="T0" fmla="*/ 851812933 w 376"/>
              <a:gd name="T1" fmla="*/ 163811083 h 377"/>
              <a:gd name="T2" fmla="*/ 183972190 w 376"/>
              <a:gd name="T3" fmla="*/ 115927296 h 377"/>
              <a:gd name="T4" fmla="*/ 45362810 w 376"/>
              <a:gd name="T5" fmla="*/ 254536804 h 377"/>
              <a:gd name="T6" fmla="*/ 0 w 376"/>
              <a:gd name="T7" fmla="*/ 393144675 h 377"/>
              <a:gd name="T8" fmla="*/ 22682199 w 376"/>
              <a:gd name="T9" fmla="*/ 599797693 h 377"/>
              <a:gd name="T10" fmla="*/ 70564377 w 376"/>
              <a:gd name="T11" fmla="*/ 693044316 h 377"/>
              <a:gd name="T12" fmla="*/ 93246570 w 376"/>
              <a:gd name="T13" fmla="*/ 831652186 h 377"/>
              <a:gd name="T14" fmla="*/ 161289997 w 376"/>
              <a:gd name="T15" fmla="*/ 854334596 h 377"/>
              <a:gd name="T16" fmla="*/ 483870041 w 376"/>
              <a:gd name="T17" fmla="*/ 922378056 h 377"/>
              <a:gd name="T18" fmla="*/ 783769331 w 376"/>
              <a:gd name="T19" fmla="*/ 786289351 h 377"/>
              <a:gd name="T20" fmla="*/ 806449937 w 376"/>
              <a:gd name="T21" fmla="*/ 670362104 h 377"/>
              <a:gd name="T22" fmla="*/ 899696680 w 376"/>
              <a:gd name="T23" fmla="*/ 531754233 h 377"/>
              <a:gd name="T24" fmla="*/ 899696680 w 376"/>
              <a:gd name="T25" fmla="*/ 254536804 h 377"/>
              <a:gd name="T26" fmla="*/ 851812933 w 376"/>
              <a:gd name="T27" fmla="*/ 163811083 h 37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76"/>
              <a:gd name="T43" fmla="*/ 0 h 377"/>
              <a:gd name="T44" fmla="*/ 376 w 376"/>
              <a:gd name="T45" fmla="*/ 377 h 37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76" h="377">
                <a:moveTo>
                  <a:pt x="338" y="65"/>
                </a:moveTo>
                <a:cubicBezTo>
                  <a:pt x="277" y="0"/>
                  <a:pt x="131" y="44"/>
                  <a:pt x="73" y="46"/>
                </a:cubicBezTo>
                <a:cubicBezTo>
                  <a:pt x="35" y="60"/>
                  <a:pt x="41" y="52"/>
                  <a:pt x="18" y="101"/>
                </a:cubicBezTo>
                <a:cubicBezTo>
                  <a:pt x="10" y="119"/>
                  <a:pt x="0" y="156"/>
                  <a:pt x="0" y="156"/>
                </a:cubicBezTo>
                <a:cubicBezTo>
                  <a:pt x="3" y="183"/>
                  <a:pt x="3" y="211"/>
                  <a:pt x="9" y="238"/>
                </a:cubicBezTo>
                <a:cubicBezTo>
                  <a:pt x="12" y="251"/>
                  <a:pt x="24" y="262"/>
                  <a:pt x="28" y="275"/>
                </a:cubicBezTo>
                <a:cubicBezTo>
                  <a:pt x="33" y="293"/>
                  <a:pt x="28" y="314"/>
                  <a:pt x="37" y="330"/>
                </a:cubicBezTo>
                <a:cubicBezTo>
                  <a:pt x="42" y="338"/>
                  <a:pt x="55" y="335"/>
                  <a:pt x="64" y="339"/>
                </a:cubicBezTo>
                <a:cubicBezTo>
                  <a:pt x="141" y="377"/>
                  <a:pt x="17" y="350"/>
                  <a:pt x="192" y="366"/>
                </a:cubicBezTo>
                <a:cubicBezTo>
                  <a:pt x="273" y="357"/>
                  <a:pt x="274" y="368"/>
                  <a:pt x="311" y="312"/>
                </a:cubicBezTo>
                <a:cubicBezTo>
                  <a:pt x="314" y="297"/>
                  <a:pt x="314" y="280"/>
                  <a:pt x="320" y="266"/>
                </a:cubicBezTo>
                <a:cubicBezTo>
                  <a:pt x="329" y="246"/>
                  <a:pt x="357" y="211"/>
                  <a:pt x="357" y="211"/>
                </a:cubicBezTo>
                <a:cubicBezTo>
                  <a:pt x="372" y="166"/>
                  <a:pt x="376" y="168"/>
                  <a:pt x="357" y="101"/>
                </a:cubicBezTo>
                <a:cubicBezTo>
                  <a:pt x="334" y="17"/>
                  <a:pt x="338" y="134"/>
                  <a:pt x="338" y="65"/>
                </a:cubicBezTo>
                <a:close/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C91122-1F3F-4281-9648-EDA560FC1F41}" type="slidenum">
              <a:rPr lang="he-IL" smtClean="0"/>
              <a:pPr/>
              <a:t>7</a:t>
            </a:fld>
            <a:endParaRPr lang="da-DK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For each node v store # of leaves in the subtree of v</a:t>
            </a:r>
          </a:p>
        </p:txBody>
      </p:sp>
      <p:sp>
        <p:nvSpPr>
          <p:cNvPr id="45060" name="Oval 3" descr="‎25%‎"/>
          <p:cNvSpPr>
            <a:spLocks noChangeArrowheads="1"/>
          </p:cNvSpPr>
          <p:nvPr/>
        </p:nvSpPr>
        <p:spPr bwMode="auto">
          <a:xfrm>
            <a:off x="3367088" y="18430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1385888" y="26812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5729288" y="26812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6" descr="‎25%‎"/>
          <p:cNvSpPr>
            <a:spLocks noChangeArrowheads="1"/>
          </p:cNvSpPr>
          <p:nvPr/>
        </p:nvSpPr>
        <p:spPr bwMode="auto">
          <a:xfrm>
            <a:off x="4281488" y="35194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72532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3519488" y="43576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4967288" y="43576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Oval 10" descr="‎25%‎"/>
          <p:cNvSpPr>
            <a:spLocks noChangeArrowheads="1"/>
          </p:cNvSpPr>
          <p:nvPr/>
        </p:nvSpPr>
        <p:spPr bwMode="auto">
          <a:xfrm>
            <a:off x="6491288" y="43576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Oval 11" descr="‎25%‎"/>
          <p:cNvSpPr>
            <a:spLocks noChangeArrowheads="1"/>
          </p:cNvSpPr>
          <p:nvPr/>
        </p:nvSpPr>
        <p:spPr bwMode="auto">
          <a:xfrm>
            <a:off x="7939088" y="43576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6238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20716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Rectangle 14"/>
          <p:cNvSpPr>
            <a:spLocks noChangeArrowheads="1"/>
          </p:cNvSpPr>
          <p:nvPr/>
        </p:nvSpPr>
        <p:spPr bwMode="auto">
          <a:xfrm>
            <a:off x="83200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90</a:t>
            </a:r>
          </a:p>
        </p:txBody>
      </p:sp>
      <p:sp>
        <p:nvSpPr>
          <p:cNvPr id="45072" name="Rectangle 15"/>
          <p:cNvSpPr>
            <a:spLocks noChangeArrowheads="1"/>
          </p:cNvSpPr>
          <p:nvPr/>
        </p:nvSpPr>
        <p:spPr bwMode="auto">
          <a:xfrm>
            <a:off x="77104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89</a:t>
            </a:r>
          </a:p>
        </p:txBody>
      </p:sp>
      <p:sp>
        <p:nvSpPr>
          <p:cNvPr id="45073" name="Rectangle 16"/>
          <p:cNvSpPr>
            <a:spLocks noChangeArrowheads="1"/>
          </p:cNvSpPr>
          <p:nvPr/>
        </p:nvSpPr>
        <p:spPr bwMode="auto">
          <a:xfrm>
            <a:off x="68722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77</a:t>
            </a:r>
          </a:p>
        </p:txBody>
      </p:sp>
      <p:sp>
        <p:nvSpPr>
          <p:cNvPr id="45074" name="Rectangle 17"/>
          <p:cNvSpPr>
            <a:spLocks noChangeArrowheads="1"/>
          </p:cNvSpPr>
          <p:nvPr/>
        </p:nvSpPr>
        <p:spPr bwMode="auto">
          <a:xfrm>
            <a:off x="62626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73</a:t>
            </a:r>
          </a:p>
        </p:txBody>
      </p:sp>
      <p:sp>
        <p:nvSpPr>
          <p:cNvPr id="45075" name="Rectangle 18"/>
          <p:cNvSpPr>
            <a:spLocks noChangeArrowheads="1"/>
          </p:cNvSpPr>
          <p:nvPr/>
        </p:nvSpPr>
        <p:spPr bwMode="auto">
          <a:xfrm>
            <a:off x="53482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45076" name="Rectangle 19"/>
          <p:cNvSpPr>
            <a:spLocks noChangeArrowheads="1"/>
          </p:cNvSpPr>
          <p:nvPr/>
        </p:nvSpPr>
        <p:spPr bwMode="auto">
          <a:xfrm>
            <a:off x="47386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67</a:t>
            </a:r>
          </a:p>
        </p:txBody>
      </p:sp>
      <p:sp>
        <p:nvSpPr>
          <p:cNvPr id="45077" name="Rectangle 20"/>
          <p:cNvSpPr>
            <a:spLocks noChangeArrowheads="1"/>
          </p:cNvSpPr>
          <p:nvPr/>
        </p:nvSpPr>
        <p:spPr bwMode="auto">
          <a:xfrm>
            <a:off x="39004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34</a:t>
            </a:r>
          </a:p>
        </p:txBody>
      </p:sp>
      <p:sp>
        <p:nvSpPr>
          <p:cNvPr id="45078" name="Rectangle 21"/>
          <p:cNvSpPr>
            <a:spLocks noChangeArrowheads="1"/>
          </p:cNvSpPr>
          <p:nvPr/>
        </p:nvSpPr>
        <p:spPr bwMode="auto">
          <a:xfrm>
            <a:off x="32908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26</a:t>
            </a:r>
          </a:p>
        </p:txBody>
      </p:sp>
      <p:sp>
        <p:nvSpPr>
          <p:cNvPr id="45079" name="Rectangle 22"/>
          <p:cNvSpPr>
            <a:spLocks noChangeArrowheads="1"/>
          </p:cNvSpPr>
          <p:nvPr/>
        </p:nvSpPr>
        <p:spPr bwMode="auto">
          <a:xfrm>
            <a:off x="24526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21</a:t>
            </a:r>
          </a:p>
        </p:txBody>
      </p:sp>
      <p:sp>
        <p:nvSpPr>
          <p:cNvPr id="45080" name="Rectangle 23"/>
          <p:cNvSpPr>
            <a:spLocks noChangeArrowheads="1"/>
          </p:cNvSpPr>
          <p:nvPr/>
        </p:nvSpPr>
        <p:spPr bwMode="auto">
          <a:xfrm>
            <a:off x="18430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45081" name="Rectangle 24"/>
          <p:cNvSpPr>
            <a:spLocks noChangeArrowheads="1"/>
          </p:cNvSpPr>
          <p:nvPr/>
        </p:nvSpPr>
        <p:spPr bwMode="auto">
          <a:xfrm>
            <a:off x="9286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19</a:t>
            </a:r>
          </a:p>
        </p:txBody>
      </p:sp>
      <p:sp>
        <p:nvSpPr>
          <p:cNvPr id="45082" name="Rectangle 25"/>
          <p:cNvSpPr>
            <a:spLocks noChangeArrowheads="1"/>
          </p:cNvSpPr>
          <p:nvPr/>
        </p:nvSpPr>
        <p:spPr bwMode="auto">
          <a:xfrm>
            <a:off x="3190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45083" name="Line 26"/>
          <p:cNvSpPr>
            <a:spLocks noChangeShapeType="1"/>
          </p:cNvSpPr>
          <p:nvPr/>
        </p:nvSpPr>
        <p:spPr bwMode="auto">
          <a:xfrm flipH="1">
            <a:off x="1690688" y="1995488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84" name="Line 27"/>
          <p:cNvSpPr>
            <a:spLocks noChangeShapeType="1"/>
          </p:cNvSpPr>
          <p:nvPr/>
        </p:nvSpPr>
        <p:spPr bwMode="auto">
          <a:xfrm>
            <a:off x="3671888" y="1995488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85" name="Line 28"/>
          <p:cNvSpPr>
            <a:spLocks noChangeShapeType="1"/>
          </p:cNvSpPr>
          <p:nvPr/>
        </p:nvSpPr>
        <p:spPr bwMode="auto">
          <a:xfrm flipH="1">
            <a:off x="4510088" y="2909888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86" name="Line 29"/>
          <p:cNvSpPr>
            <a:spLocks noChangeShapeType="1"/>
          </p:cNvSpPr>
          <p:nvPr/>
        </p:nvSpPr>
        <p:spPr bwMode="auto">
          <a:xfrm>
            <a:off x="6034088" y="2924175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87" name="Line 30"/>
          <p:cNvSpPr>
            <a:spLocks noChangeShapeType="1"/>
          </p:cNvSpPr>
          <p:nvPr/>
        </p:nvSpPr>
        <p:spPr bwMode="auto">
          <a:xfrm>
            <a:off x="7558088" y="3748088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88" name="Line 31"/>
          <p:cNvSpPr>
            <a:spLocks noChangeShapeType="1"/>
          </p:cNvSpPr>
          <p:nvPr/>
        </p:nvSpPr>
        <p:spPr bwMode="auto">
          <a:xfrm flipH="1">
            <a:off x="6719888" y="3748088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89" name="Line 32"/>
          <p:cNvSpPr>
            <a:spLocks noChangeShapeType="1"/>
          </p:cNvSpPr>
          <p:nvPr/>
        </p:nvSpPr>
        <p:spPr bwMode="auto">
          <a:xfrm>
            <a:off x="4586288" y="3748088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90" name="Line 33"/>
          <p:cNvSpPr>
            <a:spLocks noChangeShapeType="1"/>
          </p:cNvSpPr>
          <p:nvPr/>
        </p:nvSpPr>
        <p:spPr bwMode="auto">
          <a:xfrm flipH="1">
            <a:off x="3748088" y="3748088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91" name="Line 34"/>
          <p:cNvSpPr>
            <a:spLocks noChangeShapeType="1"/>
          </p:cNvSpPr>
          <p:nvPr/>
        </p:nvSpPr>
        <p:spPr bwMode="auto">
          <a:xfrm flipH="1">
            <a:off x="77866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92" name="Line 35"/>
          <p:cNvSpPr>
            <a:spLocks noChangeShapeType="1"/>
          </p:cNvSpPr>
          <p:nvPr/>
        </p:nvSpPr>
        <p:spPr bwMode="auto">
          <a:xfrm>
            <a:off x="81676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93" name="Line 36"/>
          <p:cNvSpPr>
            <a:spLocks noChangeShapeType="1"/>
          </p:cNvSpPr>
          <p:nvPr/>
        </p:nvSpPr>
        <p:spPr bwMode="auto">
          <a:xfrm flipH="1">
            <a:off x="6338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94" name="Line 37"/>
          <p:cNvSpPr>
            <a:spLocks noChangeShapeType="1"/>
          </p:cNvSpPr>
          <p:nvPr/>
        </p:nvSpPr>
        <p:spPr bwMode="auto">
          <a:xfrm>
            <a:off x="6719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95" name="Line 38"/>
          <p:cNvSpPr>
            <a:spLocks noChangeShapeType="1"/>
          </p:cNvSpPr>
          <p:nvPr/>
        </p:nvSpPr>
        <p:spPr bwMode="auto">
          <a:xfrm flipH="1">
            <a:off x="4814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96" name="Line 39"/>
          <p:cNvSpPr>
            <a:spLocks noChangeShapeType="1"/>
          </p:cNvSpPr>
          <p:nvPr/>
        </p:nvSpPr>
        <p:spPr bwMode="auto">
          <a:xfrm>
            <a:off x="5195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97" name="Line 40"/>
          <p:cNvSpPr>
            <a:spLocks noChangeShapeType="1"/>
          </p:cNvSpPr>
          <p:nvPr/>
        </p:nvSpPr>
        <p:spPr bwMode="auto">
          <a:xfrm flipH="1">
            <a:off x="33670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98" name="Line 41"/>
          <p:cNvSpPr>
            <a:spLocks noChangeShapeType="1"/>
          </p:cNvSpPr>
          <p:nvPr/>
        </p:nvSpPr>
        <p:spPr bwMode="auto">
          <a:xfrm>
            <a:off x="37480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99" name="Line 42"/>
          <p:cNvSpPr>
            <a:spLocks noChangeShapeType="1"/>
          </p:cNvSpPr>
          <p:nvPr/>
        </p:nvSpPr>
        <p:spPr bwMode="auto">
          <a:xfrm>
            <a:off x="1614488" y="2986088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100" name="Line 43"/>
          <p:cNvSpPr>
            <a:spLocks noChangeShapeType="1"/>
          </p:cNvSpPr>
          <p:nvPr/>
        </p:nvSpPr>
        <p:spPr bwMode="auto">
          <a:xfrm flipH="1">
            <a:off x="852488" y="2986088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101" name="Line 44"/>
          <p:cNvSpPr>
            <a:spLocks noChangeShapeType="1"/>
          </p:cNvSpPr>
          <p:nvPr/>
        </p:nvSpPr>
        <p:spPr bwMode="auto">
          <a:xfrm flipH="1">
            <a:off x="1919288" y="3824288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102" name="Line 45"/>
          <p:cNvSpPr>
            <a:spLocks noChangeShapeType="1"/>
          </p:cNvSpPr>
          <p:nvPr/>
        </p:nvSpPr>
        <p:spPr bwMode="auto">
          <a:xfrm>
            <a:off x="2300288" y="3824288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103" name="Line 46"/>
          <p:cNvSpPr>
            <a:spLocks noChangeShapeType="1"/>
          </p:cNvSpPr>
          <p:nvPr/>
        </p:nvSpPr>
        <p:spPr bwMode="auto">
          <a:xfrm>
            <a:off x="852488" y="3824288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104" name="Line 47"/>
          <p:cNvSpPr>
            <a:spLocks noChangeShapeType="1"/>
          </p:cNvSpPr>
          <p:nvPr/>
        </p:nvSpPr>
        <p:spPr bwMode="auto">
          <a:xfrm flipH="1">
            <a:off x="395288" y="374808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105" name="Text Box 48"/>
          <p:cNvSpPr txBox="1">
            <a:spLocks noChangeArrowheads="1"/>
          </p:cNvSpPr>
          <p:nvPr/>
        </p:nvSpPr>
        <p:spPr bwMode="auto">
          <a:xfrm>
            <a:off x="2352675" y="34528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5106" name="Text Box 49"/>
          <p:cNvSpPr txBox="1">
            <a:spLocks noChangeArrowheads="1"/>
          </p:cNvSpPr>
          <p:nvPr/>
        </p:nvSpPr>
        <p:spPr bwMode="auto">
          <a:xfrm>
            <a:off x="862013" y="3448050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5107" name="Text Box 50"/>
          <p:cNvSpPr txBox="1">
            <a:spLocks noChangeArrowheads="1"/>
          </p:cNvSpPr>
          <p:nvPr/>
        </p:nvSpPr>
        <p:spPr bwMode="auto">
          <a:xfrm>
            <a:off x="1028700" y="2514600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5108" name="Text Box 51"/>
          <p:cNvSpPr txBox="1">
            <a:spLocks noChangeArrowheads="1"/>
          </p:cNvSpPr>
          <p:nvPr/>
        </p:nvSpPr>
        <p:spPr bwMode="auto">
          <a:xfrm>
            <a:off x="3776663" y="4276725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5109" name="Text Box 52"/>
          <p:cNvSpPr txBox="1">
            <a:spLocks noChangeArrowheads="1"/>
          </p:cNvSpPr>
          <p:nvPr/>
        </p:nvSpPr>
        <p:spPr bwMode="auto">
          <a:xfrm>
            <a:off x="5257800" y="4257675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5110" name="Text Box 53"/>
          <p:cNvSpPr txBox="1">
            <a:spLocks noChangeArrowheads="1"/>
          </p:cNvSpPr>
          <p:nvPr/>
        </p:nvSpPr>
        <p:spPr bwMode="auto">
          <a:xfrm>
            <a:off x="4552950" y="34528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5111" name="Text Box 54"/>
          <p:cNvSpPr txBox="1">
            <a:spLocks noChangeArrowheads="1"/>
          </p:cNvSpPr>
          <p:nvPr/>
        </p:nvSpPr>
        <p:spPr bwMode="auto">
          <a:xfrm>
            <a:off x="7577138" y="3430588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5112" name="Text Box 55"/>
          <p:cNvSpPr txBox="1">
            <a:spLocks noChangeArrowheads="1"/>
          </p:cNvSpPr>
          <p:nvPr/>
        </p:nvSpPr>
        <p:spPr bwMode="auto">
          <a:xfrm>
            <a:off x="6761163" y="4271963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5113" name="Text Box 56"/>
          <p:cNvSpPr txBox="1">
            <a:spLocks noChangeArrowheads="1"/>
          </p:cNvSpPr>
          <p:nvPr/>
        </p:nvSpPr>
        <p:spPr bwMode="auto">
          <a:xfrm>
            <a:off x="8242300" y="42529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5114" name="Text Box 57"/>
          <p:cNvSpPr txBox="1">
            <a:spLocks noChangeArrowheads="1"/>
          </p:cNvSpPr>
          <p:nvPr/>
        </p:nvSpPr>
        <p:spPr bwMode="auto">
          <a:xfrm>
            <a:off x="6015038" y="2579688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45115" name="Text Box 58"/>
          <p:cNvSpPr txBox="1">
            <a:spLocks noChangeArrowheads="1"/>
          </p:cNvSpPr>
          <p:nvPr/>
        </p:nvSpPr>
        <p:spPr bwMode="auto">
          <a:xfrm>
            <a:off x="3624263" y="1631950"/>
            <a:ext cx="70961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08B133-BB6C-4DB8-9048-46022F766306}" type="slidenum">
              <a:rPr lang="he-IL" smtClean="0"/>
              <a:pPr/>
              <a:t>8</a:t>
            </a:fld>
            <a:endParaRPr lang="da-DK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Select(7,T)</a:t>
            </a:r>
          </a:p>
        </p:txBody>
      </p:sp>
      <p:sp>
        <p:nvSpPr>
          <p:cNvPr id="46084" name="Oval 3" descr="‎25%‎"/>
          <p:cNvSpPr>
            <a:spLocks noChangeArrowheads="1"/>
          </p:cNvSpPr>
          <p:nvPr/>
        </p:nvSpPr>
        <p:spPr bwMode="auto">
          <a:xfrm>
            <a:off x="3367088" y="18430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Oval 4"/>
          <p:cNvSpPr>
            <a:spLocks noChangeArrowheads="1"/>
          </p:cNvSpPr>
          <p:nvPr/>
        </p:nvSpPr>
        <p:spPr bwMode="auto">
          <a:xfrm>
            <a:off x="1385888" y="26812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Oval 5"/>
          <p:cNvSpPr>
            <a:spLocks noChangeArrowheads="1"/>
          </p:cNvSpPr>
          <p:nvPr/>
        </p:nvSpPr>
        <p:spPr bwMode="auto">
          <a:xfrm>
            <a:off x="5729288" y="26812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Oval 6" descr="‎25%‎"/>
          <p:cNvSpPr>
            <a:spLocks noChangeArrowheads="1"/>
          </p:cNvSpPr>
          <p:nvPr/>
        </p:nvSpPr>
        <p:spPr bwMode="auto">
          <a:xfrm>
            <a:off x="4281488" y="35194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Oval 7"/>
          <p:cNvSpPr>
            <a:spLocks noChangeArrowheads="1"/>
          </p:cNvSpPr>
          <p:nvPr/>
        </p:nvSpPr>
        <p:spPr bwMode="auto">
          <a:xfrm>
            <a:off x="72532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8"/>
          <p:cNvSpPr>
            <a:spLocks noChangeArrowheads="1"/>
          </p:cNvSpPr>
          <p:nvPr/>
        </p:nvSpPr>
        <p:spPr bwMode="auto">
          <a:xfrm>
            <a:off x="3519488" y="43576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Oval 9"/>
          <p:cNvSpPr>
            <a:spLocks noChangeArrowheads="1"/>
          </p:cNvSpPr>
          <p:nvPr/>
        </p:nvSpPr>
        <p:spPr bwMode="auto">
          <a:xfrm>
            <a:off x="4967288" y="43576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Oval 10" descr="‎25%‎"/>
          <p:cNvSpPr>
            <a:spLocks noChangeArrowheads="1"/>
          </p:cNvSpPr>
          <p:nvPr/>
        </p:nvSpPr>
        <p:spPr bwMode="auto">
          <a:xfrm>
            <a:off x="6491288" y="43576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Oval 11" descr="‎25%‎"/>
          <p:cNvSpPr>
            <a:spLocks noChangeArrowheads="1"/>
          </p:cNvSpPr>
          <p:nvPr/>
        </p:nvSpPr>
        <p:spPr bwMode="auto">
          <a:xfrm>
            <a:off x="7939088" y="43576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2"/>
          <p:cNvSpPr>
            <a:spLocks noChangeArrowheads="1"/>
          </p:cNvSpPr>
          <p:nvPr/>
        </p:nvSpPr>
        <p:spPr bwMode="auto">
          <a:xfrm>
            <a:off x="6238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Oval 13"/>
          <p:cNvSpPr>
            <a:spLocks noChangeArrowheads="1"/>
          </p:cNvSpPr>
          <p:nvPr/>
        </p:nvSpPr>
        <p:spPr bwMode="auto">
          <a:xfrm>
            <a:off x="20716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Rectangle 14"/>
          <p:cNvSpPr>
            <a:spLocks noChangeArrowheads="1"/>
          </p:cNvSpPr>
          <p:nvPr/>
        </p:nvSpPr>
        <p:spPr bwMode="auto">
          <a:xfrm>
            <a:off x="83200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90</a:t>
            </a:r>
          </a:p>
        </p:txBody>
      </p:sp>
      <p:sp>
        <p:nvSpPr>
          <p:cNvPr id="46096" name="Rectangle 15"/>
          <p:cNvSpPr>
            <a:spLocks noChangeArrowheads="1"/>
          </p:cNvSpPr>
          <p:nvPr/>
        </p:nvSpPr>
        <p:spPr bwMode="auto">
          <a:xfrm>
            <a:off x="77104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89</a:t>
            </a:r>
          </a:p>
        </p:txBody>
      </p:sp>
      <p:sp>
        <p:nvSpPr>
          <p:cNvPr id="46097" name="Rectangle 16"/>
          <p:cNvSpPr>
            <a:spLocks noChangeArrowheads="1"/>
          </p:cNvSpPr>
          <p:nvPr/>
        </p:nvSpPr>
        <p:spPr bwMode="auto">
          <a:xfrm>
            <a:off x="68722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77</a:t>
            </a:r>
          </a:p>
        </p:txBody>
      </p:sp>
      <p:sp>
        <p:nvSpPr>
          <p:cNvPr id="46098" name="Rectangle 17"/>
          <p:cNvSpPr>
            <a:spLocks noChangeArrowheads="1"/>
          </p:cNvSpPr>
          <p:nvPr/>
        </p:nvSpPr>
        <p:spPr bwMode="auto">
          <a:xfrm>
            <a:off x="62626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73</a:t>
            </a:r>
          </a:p>
        </p:txBody>
      </p:sp>
      <p:sp>
        <p:nvSpPr>
          <p:cNvPr id="46099" name="Rectangle 18"/>
          <p:cNvSpPr>
            <a:spLocks noChangeArrowheads="1"/>
          </p:cNvSpPr>
          <p:nvPr/>
        </p:nvSpPr>
        <p:spPr bwMode="auto">
          <a:xfrm>
            <a:off x="53482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46100" name="Rectangle 19"/>
          <p:cNvSpPr>
            <a:spLocks noChangeArrowheads="1"/>
          </p:cNvSpPr>
          <p:nvPr/>
        </p:nvSpPr>
        <p:spPr bwMode="auto">
          <a:xfrm>
            <a:off x="47386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67</a:t>
            </a:r>
          </a:p>
        </p:txBody>
      </p:sp>
      <p:sp>
        <p:nvSpPr>
          <p:cNvPr id="46101" name="Rectangle 20"/>
          <p:cNvSpPr>
            <a:spLocks noChangeArrowheads="1"/>
          </p:cNvSpPr>
          <p:nvPr/>
        </p:nvSpPr>
        <p:spPr bwMode="auto">
          <a:xfrm>
            <a:off x="39004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34</a:t>
            </a:r>
          </a:p>
        </p:txBody>
      </p:sp>
      <p:sp>
        <p:nvSpPr>
          <p:cNvPr id="46102" name="Rectangle 21"/>
          <p:cNvSpPr>
            <a:spLocks noChangeArrowheads="1"/>
          </p:cNvSpPr>
          <p:nvPr/>
        </p:nvSpPr>
        <p:spPr bwMode="auto">
          <a:xfrm>
            <a:off x="32908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26</a:t>
            </a:r>
          </a:p>
        </p:txBody>
      </p:sp>
      <p:sp>
        <p:nvSpPr>
          <p:cNvPr id="46103" name="Rectangle 22"/>
          <p:cNvSpPr>
            <a:spLocks noChangeArrowheads="1"/>
          </p:cNvSpPr>
          <p:nvPr/>
        </p:nvSpPr>
        <p:spPr bwMode="auto">
          <a:xfrm>
            <a:off x="24526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21</a:t>
            </a:r>
          </a:p>
        </p:txBody>
      </p:sp>
      <p:sp>
        <p:nvSpPr>
          <p:cNvPr id="46104" name="Rectangle 23"/>
          <p:cNvSpPr>
            <a:spLocks noChangeArrowheads="1"/>
          </p:cNvSpPr>
          <p:nvPr/>
        </p:nvSpPr>
        <p:spPr bwMode="auto">
          <a:xfrm>
            <a:off x="18430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46105" name="Rectangle 24"/>
          <p:cNvSpPr>
            <a:spLocks noChangeArrowheads="1"/>
          </p:cNvSpPr>
          <p:nvPr/>
        </p:nvSpPr>
        <p:spPr bwMode="auto">
          <a:xfrm>
            <a:off x="9286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19</a:t>
            </a:r>
          </a:p>
        </p:txBody>
      </p:sp>
      <p:sp>
        <p:nvSpPr>
          <p:cNvPr id="46106" name="Rectangle 25"/>
          <p:cNvSpPr>
            <a:spLocks noChangeArrowheads="1"/>
          </p:cNvSpPr>
          <p:nvPr/>
        </p:nvSpPr>
        <p:spPr bwMode="auto">
          <a:xfrm>
            <a:off x="3190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46107" name="Line 26"/>
          <p:cNvSpPr>
            <a:spLocks noChangeShapeType="1"/>
          </p:cNvSpPr>
          <p:nvPr/>
        </p:nvSpPr>
        <p:spPr bwMode="auto">
          <a:xfrm flipH="1">
            <a:off x="1690688" y="1995488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08" name="Line 27"/>
          <p:cNvSpPr>
            <a:spLocks noChangeShapeType="1"/>
          </p:cNvSpPr>
          <p:nvPr/>
        </p:nvSpPr>
        <p:spPr bwMode="auto">
          <a:xfrm>
            <a:off x="3671888" y="1995488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09" name="Line 28"/>
          <p:cNvSpPr>
            <a:spLocks noChangeShapeType="1"/>
          </p:cNvSpPr>
          <p:nvPr/>
        </p:nvSpPr>
        <p:spPr bwMode="auto">
          <a:xfrm flipH="1">
            <a:off x="4510088" y="2909888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10" name="Line 29"/>
          <p:cNvSpPr>
            <a:spLocks noChangeShapeType="1"/>
          </p:cNvSpPr>
          <p:nvPr/>
        </p:nvSpPr>
        <p:spPr bwMode="auto">
          <a:xfrm>
            <a:off x="6034088" y="2924175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11" name="Line 30"/>
          <p:cNvSpPr>
            <a:spLocks noChangeShapeType="1"/>
          </p:cNvSpPr>
          <p:nvPr/>
        </p:nvSpPr>
        <p:spPr bwMode="auto">
          <a:xfrm>
            <a:off x="7558088" y="3748088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12" name="Line 31"/>
          <p:cNvSpPr>
            <a:spLocks noChangeShapeType="1"/>
          </p:cNvSpPr>
          <p:nvPr/>
        </p:nvSpPr>
        <p:spPr bwMode="auto">
          <a:xfrm flipH="1">
            <a:off x="6719888" y="3748088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13" name="Line 32"/>
          <p:cNvSpPr>
            <a:spLocks noChangeShapeType="1"/>
          </p:cNvSpPr>
          <p:nvPr/>
        </p:nvSpPr>
        <p:spPr bwMode="auto">
          <a:xfrm>
            <a:off x="4586288" y="3748088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14" name="Line 33"/>
          <p:cNvSpPr>
            <a:spLocks noChangeShapeType="1"/>
          </p:cNvSpPr>
          <p:nvPr/>
        </p:nvSpPr>
        <p:spPr bwMode="auto">
          <a:xfrm flipH="1">
            <a:off x="3748088" y="3748088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15" name="Line 34"/>
          <p:cNvSpPr>
            <a:spLocks noChangeShapeType="1"/>
          </p:cNvSpPr>
          <p:nvPr/>
        </p:nvSpPr>
        <p:spPr bwMode="auto">
          <a:xfrm flipH="1">
            <a:off x="77866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16" name="Line 35"/>
          <p:cNvSpPr>
            <a:spLocks noChangeShapeType="1"/>
          </p:cNvSpPr>
          <p:nvPr/>
        </p:nvSpPr>
        <p:spPr bwMode="auto">
          <a:xfrm>
            <a:off x="81676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17" name="Line 36"/>
          <p:cNvSpPr>
            <a:spLocks noChangeShapeType="1"/>
          </p:cNvSpPr>
          <p:nvPr/>
        </p:nvSpPr>
        <p:spPr bwMode="auto">
          <a:xfrm flipH="1">
            <a:off x="6338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18" name="Line 37"/>
          <p:cNvSpPr>
            <a:spLocks noChangeShapeType="1"/>
          </p:cNvSpPr>
          <p:nvPr/>
        </p:nvSpPr>
        <p:spPr bwMode="auto">
          <a:xfrm>
            <a:off x="6719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19" name="Line 38"/>
          <p:cNvSpPr>
            <a:spLocks noChangeShapeType="1"/>
          </p:cNvSpPr>
          <p:nvPr/>
        </p:nvSpPr>
        <p:spPr bwMode="auto">
          <a:xfrm flipH="1">
            <a:off x="4814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20" name="Line 39"/>
          <p:cNvSpPr>
            <a:spLocks noChangeShapeType="1"/>
          </p:cNvSpPr>
          <p:nvPr/>
        </p:nvSpPr>
        <p:spPr bwMode="auto">
          <a:xfrm>
            <a:off x="5195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21" name="Line 40"/>
          <p:cNvSpPr>
            <a:spLocks noChangeShapeType="1"/>
          </p:cNvSpPr>
          <p:nvPr/>
        </p:nvSpPr>
        <p:spPr bwMode="auto">
          <a:xfrm flipH="1">
            <a:off x="33670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22" name="Line 41"/>
          <p:cNvSpPr>
            <a:spLocks noChangeShapeType="1"/>
          </p:cNvSpPr>
          <p:nvPr/>
        </p:nvSpPr>
        <p:spPr bwMode="auto">
          <a:xfrm>
            <a:off x="37480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23" name="Line 42"/>
          <p:cNvSpPr>
            <a:spLocks noChangeShapeType="1"/>
          </p:cNvSpPr>
          <p:nvPr/>
        </p:nvSpPr>
        <p:spPr bwMode="auto">
          <a:xfrm>
            <a:off x="1614488" y="2986088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24" name="Line 43"/>
          <p:cNvSpPr>
            <a:spLocks noChangeShapeType="1"/>
          </p:cNvSpPr>
          <p:nvPr/>
        </p:nvSpPr>
        <p:spPr bwMode="auto">
          <a:xfrm flipH="1">
            <a:off x="852488" y="2986088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25" name="Line 44"/>
          <p:cNvSpPr>
            <a:spLocks noChangeShapeType="1"/>
          </p:cNvSpPr>
          <p:nvPr/>
        </p:nvSpPr>
        <p:spPr bwMode="auto">
          <a:xfrm flipH="1">
            <a:off x="1919288" y="3824288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26" name="Line 45"/>
          <p:cNvSpPr>
            <a:spLocks noChangeShapeType="1"/>
          </p:cNvSpPr>
          <p:nvPr/>
        </p:nvSpPr>
        <p:spPr bwMode="auto">
          <a:xfrm>
            <a:off x="2300288" y="3824288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27" name="Line 46"/>
          <p:cNvSpPr>
            <a:spLocks noChangeShapeType="1"/>
          </p:cNvSpPr>
          <p:nvPr/>
        </p:nvSpPr>
        <p:spPr bwMode="auto">
          <a:xfrm>
            <a:off x="852488" y="3824288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28" name="Line 47"/>
          <p:cNvSpPr>
            <a:spLocks noChangeShapeType="1"/>
          </p:cNvSpPr>
          <p:nvPr/>
        </p:nvSpPr>
        <p:spPr bwMode="auto">
          <a:xfrm flipH="1">
            <a:off x="395288" y="374808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129" name="Text Box 48"/>
          <p:cNvSpPr txBox="1">
            <a:spLocks noChangeArrowheads="1"/>
          </p:cNvSpPr>
          <p:nvPr/>
        </p:nvSpPr>
        <p:spPr bwMode="auto">
          <a:xfrm>
            <a:off x="2352675" y="34528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6130" name="Text Box 49"/>
          <p:cNvSpPr txBox="1">
            <a:spLocks noChangeArrowheads="1"/>
          </p:cNvSpPr>
          <p:nvPr/>
        </p:nvSpPr>
        <p:spPr bwMode="auto">
          <a:xfrm>
            <a:off x="862013" y="3448050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6131" name="Text Box 50"/>
          <p:cNvSpPr txBox="1">
            <a:spLocks noChangeArrowheads="1"/>
          </p:cNvSpPr>
          <p:nvPr/>
        </p:nvSpPr>
        <p:spPr bwMode="auto">
          <a:xfrm>
            <a:off x="1028700" y="2514600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6132" name="Text Box 51"/>
          <p:cNvSpPr txBox="1">
            <a:spLocks noChangeArrowheads="1"/>
          </p:cNvSpPr>
          <p:nvPr/>
        </p:nvSpPr>
        <p:spPr bwMode="auto">
          <a:xfrm>
            <a:off x="3776663" y="4276725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6133" name="Text Box 52"/>
          <p:cNvSpPr txBox="1">
            <a:spLocks noChangeArrowheads="1"/>
          </p:cNvSpPr>
          <p:nvPr/>
        </p:nvSpPr>
        <p:spPr bwMode="auto">
          <a:xfrm>
            <a:off x="5257800" y="4257675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6134" name="Text Box 53"/>
          <p:cNvSpPr txBox="1">
            <a:spLocks noChangeArrowheads="1"/>
          </p:cNvSpPr>
          <p:nvPr/>
        </p:nvSpPr>
        <p:spPr bwMode="auto">
          <a:xfrm>
            <a:off x="4552950" y="34528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6135" name="Text Box 54"/>
          <p:cNvSpPr txBox="1">
            <a:spLocks noChangeArrowheads="1"/>
          </p:cNvSpPr>
          <p:nvPr/>
        </p:nvSpPr>
        <p:spPr bwMode="auto">
          <a:xfrm>
            <a:off x="7577138" y="3430588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6136" name="Text Box 55"/>
          <p:cNvSpPr txBox="1">
            <a:spLocks noChangeArrowheads="1"/>
          </p:cNvSpPr>
          <p:nvPr/>
        </p:nvSpPr>
        <p:spPr bwMode="auto">
          <a:xfrm>
            <a:off x="6761163" y="4271963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6137" name="Text Box 56"/>
          <p:cNvSpPr txBox="1">
            <a:spLocks noChangeArrowheads="1"/>
          </p:cNvSpPr>
          <p:nvPr/>
        </p:nvSpPr>
        <p:spPr bwMode="auto">
          <a:xfrm>
            <a:off x="8242300" y="42529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6138" name="Text Box 57"/>
          <p:cNvSpPr txBox="1">
            <a:spLocks noChangeArrowheads="1"/>
          </p:cNvSpPr>
          <p:nvPr/>
        </p:nvSpPr>
        <p:spPr bwMode="auto">
          <a:xfrm>
            <a:off x="6015038" y="2579688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46139" name="Text Box 58"/>
          <p:cNvSpPr txBox="1">
            <a:spLocks noChangeArrowheads="1"/>
          </p:cNvSpPr>
          <p:nvPr/>
        </p:nvSpPr>
        <p:spPr bwMode="auto">
          <a:xfrm>
            <a:off x="3624263" y="1631950"/>
            <a:ext cx="70961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747BE-F68C-4C0B-BE62-023B0D673937}" type="slidenum">
              <a:rPr lang="he-IL" smtClean="0"/>
              <a:pPr/>
              <a:t>9</a:t>
            </a:fld>
            <a:endParaRPr lang="da-DK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Select(7,T)</a:t>
            </a:r>
          </a:p>
        </p:txBody>
      </p:sp>
      <p:sp>
        <p:nvSpPr>
          <p:cNvPr id="47108" name="Oval 3" descr="‎25%‎"/>
          <p:cNvSpPr>
            <a:spLocks noChangeArrowheads="1"/>
          </p:cNvSpPr>
          <p:nvPr/>
        </p:nvSpPr>
        <p:spPr bwMode="auto">
          <a:xfrm>
            <a:off x="3367088" y="18430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Oval 4"/>
          <p:cNvSpPr>
            <a:spLocks noChangeArrowheads="1"/>
          </p:cNvSpPr>
          <p:nvPr/>
        </p:nvSpPr>
        <p:spPr bwMode="auto">
          <a:xfrm>
            <a:off x="1385888" y="26812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Oval 5"/>
          <p:cNvSpPr>
            <a:spLocks noChangeArrowheads="1"/>
          </p:cNvSpPr>
          <p:nvPr/>
        </p:nvSpPr>
        <p:spPr bwMode="auto">
          <a:xfrm>
            <a:off x="5729288" y="26812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Oval 6" descr="‎25%‎"/>
          <p:cNvSpPr>
            <a:spLocks noChangeArrowheads="1"/>
          </p:cNvSpPr>
          <p:nvPr/>
        </p:nvSpPr>
        <p:spPr bwMode="auto">
          <a:xfrm>
            <a:off x="4281488" y="35194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Oval 7"/>
          <p:cNvSpPr>
            <a:spLocks noChangeArrowheads="1"/>
          </p:cNvSpPr>
          <p:nvPr/>
        </p:nvSpPr>
        <p:spPr bwMode="auto">
          <a:xfrm>
            <a:off x="72532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Oval 8"/>
          <p:cNvSpPr>
            <a:spLocks noChangeArrowheads="1"/>
          </p:cNvSpPr>
          <p:nvPr/>
        </p:nvSpPr>
        <p:spPr bwMode="auto">
          <a:xfrm>
            <a:off x="3519488" y="43576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Oval 9"/>
          <p:cNvSpPr>
            <a:spLocks noChangeArrowheads="1"/>
          </p:cNvSpPr>
          <p:nvPr/>
        </p:nvSpPr>
        <p:spPr bwMode="auto">
          <a:xfrm>
            <a:off x="4967288" y="43576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Oval 10" descr="‎25%‎"/>
          <p:cNvSpPr>
            <a:spLocks noChangeArrowheads="1"/>
          </p:cNvSpPr>
          <p:nvPr/>
        </p:nvSpPr>
        <p:spPr bwMode="auto">
          <a:xfrm>
            <a:off x="6491288" y="43576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Oval 11" descr="‎25%‎"/>
          <p:cNvSpPr>
            <a:spLocks noChangeArrowheads="1"/>
          </p:cNvSpPr>
          <p:nvPr/>
        </p:nvSpPr>
        <p:spPr bwMode="auto">
          <a:xfrm>
            <a:off x="7939088" y="4357688"/>
            <a:ext cx="304800" cy="304800"/>
          </a:xfrm>
          <a:prstGeom prst="ellipse">
            <a:avLst/>
          </a:prstGeom>
          <a:pattFill prst="pct25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Oval 12"/>
          <p:cNvSpPr>
            <a:spLocks noChangeArrowheads="1"/>
          </p:cNvSpPr>
          <p:nvPr/>
        </p:nvSpPr>
        <p:spPr bwMode="auto">
          <a:xfrm>
            <a:off x="6238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Oval 13"/>
          <p:cNvSpPr>
            <a:spLocks noChangeArrowheads="1"/>
          </p:cNvSpPr>
          <p:nvPr/>
        </p:nvSpPr>
        <p:spPr bwMode="auto">
          <a:xfrm>
            <a:off x="2071688" y="3519488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Rectangle 14"/>
          <p:cNvSpPr>
            <a:spLocks noChangeArrowheads="1"/>
          </p:cNvSpPr>
          <p:nvPr/>
        </p:nvSpPr>
        <p:spPr bwMode="auto">
          <a:xfrm>
            <a:off x="83200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90</a:t>
            </a:r>
          </a:p>
        </p:txBody>
      </p:sp>
      <p:sp>
        <p:nvSpPr>
          <p:cNvPr id="47120" name="Rectangle 15"/>
          <p:cNvSpPr>
            <a:spLocks noChangeArrowheads="1"/>
          </p:cNvSpPr>
          <p:nvPr/>
        </p:nvSpPr>
        <p:spPr bwMode="auto">
          <a:xfrm>
            <a:off x="77104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89</a:t>
            </a:r>
          </a:p>
        </p:txBody>
      </p:sp>
      <p:sp>
        <p:nvSpPr>
          <p:cNvPr id="47121" name="Rectangle 16"/>
          <p:cNvSpPr>
            <a:spLocks noChangeArrowheads="1"/>
          </p:cNvSpPr>
          <p:nvPr/>
        </p:nvSpPr>
        <p:spPr bwMode="auto">
          <a:xfrm>
            <a:off x="68722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77</a:t>
            </a:r>
          </a:p>
        </p:txBody>
      </p:sp>
      <p:sp>
        <p:nvSpPr>
          <p:cNvPr id="47122" name="Rectangle 17"/>
          <p:cNvSpPr>
            <a:spLocks noChangeArrowheads="1"/>
          </p:cNvSpPr>
          <p:nvPr/>
        </p:nvSpPr>
        <p:spPr bwMode="auto">
          <a:xfrm>
            <a:off x="62626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73</a:t>
            </a:r>
          </a:p>
        </p:txBody>
      </p:sp>
      <p:sp>
        <p:nvSpPr>
          <p:cNvPr id="47123" name="Rectangle 18"/>
          <p:cNvSpPr>
            <a:spLocks noChangeArrowheads="1"/>
          </p:cNvSpPr>
          <p:nvPr/>
        </p:nvSpPr>
        <p:spPr bwMode="auto">
          <a:xfrm>
            <a:off x="53482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47124" name="Rectangle 19"/>
          <p:cNvSpPr>
            <a:spLocks noChangeArrowheads="1"/>
          </p:cNvSpPr>
          <p:nvPr/>
        </p:nvSpPr>
        <p:spPr bwMode="auto">
          <a:xfrm>
            <a:off x="47386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67</a:t>
            </a:r>
          </a:p>
        </p:txBody>
      </p:sp>
      <p:sp>
        <p:nvSpPr>
          <p:cNvPr id="47125" name="Rectangle 20"/>
          <p:cNvSpPr>
            <a:spLocks noChangeArrowheads="1"/>
          </p:cNvSpPr>
          <p:nvPr/>
        </p:nvSpPr>
        <p:spPr bwMode="auto">
          <a:xfrm>
            <a:off x="39004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34</a:t>
            </a:r>
          </a:p>
        </p:txBody>
      </p:sp>
      <p:sp>
        <p:nvSpPr>
          <p:cNvPr id="47126" name="Rectangle 21"/>
          <p:cNvSpPr>
            <a:spLocks noChangeArrowheads="1"/>
          </p:cNvSpPr>
          <p:nvPr/>
        </p:nvSpPr>
        <p:spPr bwMode="auto">
          <a:xfrm>
            <a:off x="3290888" y="5195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26</a:t>
            </a:r>
          </a:p>
        </p:txBody>
      </p:sp>
      <p:sp>
        <p:nvSpPr>
          <p:cNvPr id="47127" name="Rectangle 22"/>
          <p:cNvSpPr>
            <a:spLocks noChangeArrowheads="1"/>
          </p:cNvSpPr>
          <p:nvPr/>
        </p:nvSpPr>
        <p:spPr bwMode="auto">
          <a:xfrm>
            <a:off x="24526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21</a:t>
            </a:r>
          </a:p>
        </p:txBody>
      </p:sp>
      <p:sp>
        <p:nvSpPr>
          <p:cNvPr id="47128" name="Rectangle 23"/>
          <p:cNvSpPr>
            <a:spLocks noChangeArrowheads="1"/>
          </p:cNvSpPr>
          <p:nvPr/>
        </p:nvSpPr>
        <p:spPr bwMode="auto">
          <a:xfrm>
            <a:off x="18430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47129" name="Rectangle 24"/>
          <p:cNvSpPr>
            <a:spLocks noChangeArrowheads="1"/>
          </p:cNvSpPr>
          <p:nvPr/>
        </p:nvSpPr>
        <p:spPr bwMode="auto">
          <a:xfrm>
            <a:off x="9286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19</a:t>
            </a:r>
          </a:p>
        </p:txBody>
      </p:sp>
      <p:sp>
        <p:nvSpPr>
          <p:cNvPr id="47130" name="Rectangle 25"/>
          <p:cNvSpPr>
            <a:spLocks noChangeArrowheads="1"/>
          </p:cNvSpPr>
          <p:nvPr/>
        </p:nvSpPr>
        <p:spPr bwMode="auto">
          <a:xfrm>
            <a:off x="319088" y="4433888"/>
            <a:ext cx="295275" cy="255587"/>
          </a:xfrm>
          <a:prstGeom prst="rect">
            <a:avLst/>
          </a:prstGeom>
          <a:solidFill>
            <a:schemeClr val="tx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47131" name="Line 26"/>
          <p:cNvSpPr>
            <a:spLocks noChangeShapeType="1"/>
          </p:cNvSpPr>
          <p:nvPr/>
        </p:nvSpPr>
        <p:spPr bwMode="auto">
          <a:xfrm flipH="1">
            <a:off x="1690688" y="1995488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32" name="Line 27"/>
          <p:cNvSpPr>
            <a:spLocks noChangeShapeType="1"/>
          </p:cNvSpPr>
          <p:nvPr/>
        </p:nvSpPr>
        <p:spPr bwMode="auto">
          <a:xfrm>
            <a:off x="3671888" y="1995488"/>
            <a:ext cx="20574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33" name="Line 28"/>
          <p:cNvSpPr>
            <a:spLocks noChangeShapeType="1"/>
          </p:cNvSpPr>
          <p:nvPr/>
        </p:nvSpPr>
        <p:spPr bwMode="auto">
          <a:xfrm flipH="1">
            <a:off x="4510088" y="2909888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34" name="Line 29"/>
          <p:cNvSpPr>
            <a:spLocks noChangeShapeType="1"/>
          </p:cNvSpPr>
          <p:nvPr/>
        </p:nvSpPr>
        <p:spPr bwMode="auto">
          <a:xfrm>
            <a:off x="6034088" y="2924175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35" name="Line 30"/>
          <p:cNvSpPr>
            <a:spLocks noChangeShapeType="1"/>
          </p:cNvSpPr>
          <p:nvPr/>
        </p:nvSpPr>
        <p:spPr bwMode="auto">
          <a:xfrm>
            <a:off x="7558088" y="3748088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36" name="Line 31"/>
          <p:cNvSpPr>
            <a:spLocks noChangeShapeType="1"/>
          </p:cNvSpPr>
          <p:nvPr/>
        </p:nvSpPr>
        <p:spPr bwMode="auto">
          <a:xfrm flipH="1">
            <a:off x="6719888" y="3748088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37" name="Line 32"/>
          <p:cNvSpPr>
            <a:spLocks noChangeShapeType="1"/>
          </p:cNvSpPr>
          <p:nvPr/>
        </p:nvSpPr>
        <p:spPr bwMode="auto">
          <a:xfrm>
            <a:off x="4586288" y="3748088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38" name="Line 33"/>
          <p:cNvSpPr>
            <a:spLocks noChangeShapeType="1"/>
          </p:cNvSpPr>
          <p:nvPr/>
        </p:nvSpPr>
        <p:spPr bwMode="auto">
          <a:xfrm flipH="1">
            <a:off x="3748088" y="3748088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39" name="Line 34"/>
          <p:cNvSpPr>
            <a:spLocks noChangeShapeType="1"/>
          </p:cNvSpPr>
          <p:nvPr/>
        </p:nvSpPr>
        <p:spPr bwMode="auto">
          <a:xfrm flipH="1">
            <a:off x="77866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40" name="Line 35"/>
          <p:cNvSpPr>
            <a:spLocks noChangeShapeType="1"/>
          </p:cNvSpPr>
          <p:nvPr/>
        </p:nvSpPr>
        <p:spPr bwMode="auto">
          <a:xfrm>
            <a:off x="81676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41" name="Line 36"/>
          <p:cNvSpPr>
            <a:spLocks noChangeShapeType="1"/>
          </p:cNvSpPr>
          <p:nvPr/>
        </p:nvSpPr>
        <p:spPr bwMode="auto">
          <a:xfrm flipH="1">
            <a:off x="6338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42" name="Line 37"/>
          <p:cNvSpPr>
            <a:spLocks noChangeShapeType="1"/>
          </p:cNvSpPr>
          <p:nvPr/>
        </p:nvSpPr>
        <p:spPr bwMode="auto">
          <a:xfrm>
            <a:off x="6719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43" name="Line 38"/>
          <p:cNvSpPr>
            <a:spLocks noChangeShapeType="1"/>
          </p:cNvSpPr>
          <p:nvPr/>
        </p:nvSpPr>
        <p:spPr bwMode="auto">
          <a:xfrm flipH="1">
            <a:off x="4814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44" name="Line 39"/>
          <p:cNvSpPr>
            <a:spLocks noChangeShapeType="1"/>
          </p:cNvSpPr>
          <p:nvPr/>
        </p:nvSpPr>
        <p:spPr bwMode="auto">
          <a:xfrm>
            <a:off x="51958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45" name="Line 40"/>
          <p:cNvSpPr>
            <a:spLocks noChangeShapeType="1"/>
          </p:cNvSpPr>
          <p:nvPr/>
        </p:nvSpPr>
        <p:spPr bwMode="auto">
          <a:xfrm flipH="1">
            <a:off x="33670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46" name="Line 41"/>
          <p:cNvSpPr>
            <a:spLocks noChangeShapeType="1"/>
          </p:cNvSpPr>
          <p:nvPr/>
        </p:nvSpPr>
        <p:spPr bwMode="auto">
          <a:xfrm>
            <a:off x="3748088" y="466248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47" name="Line 42"/>
          <p:cNvSpPr>
            <a:spLocks noChangeShapeType="1"/>
          </p:cNvSpPr>
          <p:nvPr/>
        </p:nvSpPr>
        <p:spPr bwMode="auto">
          <a:xfrm>
            <a:off x="1614488" y="2986088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48" name="Line 43"/>
          <p:cNvSpPr>
            <a:spLocks noChangeShapeType="1"/>
          </p:cNvSpPr>
          <p:nvPr/>
        </p:nvSpPr>
        <p:spPr bwMode="auto">
          <a:xfrm flipH="1">
            <a:off x="852488" y="2986088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49" name="Line 44"/>
          <p:cNvSpPr>
            <a:spLocks noChangeShapeType="1"/>
          </p:cNvSpPr>
          <p:nvPr/>
        </p:nvSpPr>
        <p:spPr bwMode="auto">
          <a:xfrm flipH="1">
            <a:off x="1919288" y="3824288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50" name="Line 45"/>
          <p:cNvSpPr>
            <a:spLocks noChangeShapeType="1"/>
          </p:cNvSpPr>
          <p:nvPr/>
        </p:nvSpPr>
        <p:spPr bwMode="auto">
          <a:xfrm>
            <a:off x="2300288" y="3824288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51" name="Line 46"/>
          <p:cNvSpPr>
            <a:spLocks noChangeShapeType="1"/>
          </p:cNvSpPr>
          <p:nvPr/>
        </p:nvSpPr>
        <p:spPr bwMode="auto">
          <a:xfrm>
            <a:off x="852488" y="3824288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52" name="Line 47"/>
          <p:cNvSpPr>
            <a:spLocks noChangeShapeType="1"/>
          </p:cNvSpPr>
          <p:nvPr/>
        </p:nvSpPr>
        <p:spPr bwMode="auto">
          <a:xfrm flipH="1">
            <a:off x="395288" y="374808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53" name="Text Box 48"/>
          <p:cNvSpPr txBox="1">
            <a:spLocks noChangeArrowheads="1"/>
          </p:cNvSpPr>
          <p:nvPr/>
        </p:nvSpPr>
        <p:spPr bwMode="auto">
          <a:xfrm>
            <a:off x="2352675" y="34528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7154" name="Text Box 49"/>
          <p:cNvSpPr txBox="1">
            <a:spLocks noChangeArrowheads="1"/>
          </p:cNvSpPr>
          <p:nvPr/>
        </p:nvSpPr>
        <p:spPr bwMode="auto">
          <a:xfrm>
            <a:off x="862013" y="3448050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7155" name="Text Box 50"/>
          <p:cNvSpPr txBox="1">
            <a:spLocks noChangeArrowheads="1"/>
          </p:cNvSpPr>
          <p:nvPr/>
        </p:nvSpPr>
        <p:spPr bwMode="auto">
          <a:xfrm>
            <a:off x="1028700" y="2514600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7156" name="Text Box 51"/>
          <p:cNvSpPr txBox="1">
            <a:spLocks noChangeArrowheads="1"/>
          </p:cNvSpPr>
          <p:nvPr/>
        </p:nvSpPr>
        <p:spPr bwMode="auto">
          <a:xfrm>
            <a:off x="3776663" y="4276725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7157" name="Text Box 52"/>
          <p:cNvSpPr txBox="1">
            <a:spLocks noChangeArrowheads="1"/>
          </p:cNvSpPr>
          <p:nvPr/>
        </p:nvSpPr>
        <p:spPr bwMode="auto">
          <a:xfrm>
            <a:off x="5257800" y="4257675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7158" name="Text Box 53"/>
          <p:cNvSpPr txBox="1">
            <a:spLocks noChangeArrowheads="1"/>
          </p:cNvSpPr>
          <p:nvPr/>
        </p:nvSpPr>
        <p:spPr bwMode="auto">
          <a:xfrm>
            <a:off x="4552950" y="34528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7159" name="Text Box 54"/>
          <p:cNvSpPr txBox="1">
            <a:spLocks noChangeArrowheads="1"/>
          </p:cNvSpPr>
          <p:nvPr/>
        </p:nvSpPr>
        <p:spPr bwMode="auto">
          <a:xfrm>
            <a:off x="7577138" y="3430588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7160" name="Text Box 55"/>
          <p:cNvSpPr txBox="1">
            <a:spLocks noChangeArrowheads="1"/>
          </p:cNvSpPr>
          <p:nvPr/>
        </p:nvSpPr>
        <p:spPr bwMode="auto">
          <a:xfrm>
            <a:off x="6761163" y="4271963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7161" name="Text Box 56"/>
          <p:cNvSpPr txBox="1">
            <a:spLocks noChangeArrowheads="1"/>
          </p:cNvSpPr>
          <p:nvPr/>
        </p:nvSpPr>
        <p:spPr bwMode="auto">
          <a:xfrm>
            <a:off x="8242300" y="4252913"/>
            <a:ext cx="44926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7162" name="Text Box 57"/>
          <p:cNvSpPr txBox="1">
            <a:spLocks noChangeArrowheads="1"/>
          </p:cNvSpPr>
          <p:nvPr/>
        </p:nvSpPr>
        <p:spPr bwMode="auto">
          <a:xfrm>
            <a:off x="6015038" y="2579688"/>
            <a:ext cx="44926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47163" name="Text Box 58"/>
          <p:cNvSpPr txBox="1">
            <a:spLocks noChangeArrowheads="1"/>
          </p:cNvSpPr>
          <p:nvPr/>
        </p:nvSpPr>
        <p:spPr bwMode="auto">
          <a:xfrm>
            <a:off x="3624263" y="1631950"/>
            <a:ext cx="70961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47164" name="Text Box 59"/>
          <p:cNvSpPr txBox="1">
            <a:spLocks noChangeArrowheads="1"/>
          </p:cNvSpPr>
          <p:nvPr/>
        </p:nvSpPr>
        <p:spPr bwMode="auto">
          <a:xfrm>
            <a:off x="4795838" y="1819275"/>
            <a:ext cx="201771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Select(3, )</a:t>
            </a:r>
          </a:p>
        </p:txBody>
      </p:sp>
      <p:sp>
        <p:nvSpPr>
          <p:cNvPr id="47165" name="Line 60"/>
          <p:cNvSpPr>
            <a:spLocks noChangeShapeType="1"/>
          </p:cNvSpPr>
          <p:nvPr/>
        </p:nvSpPr>
        <p:spPr bwMode="auto">
          <a:xfrm flipH="1">
            <a:off x="6015038" y="2147888"/>
            <a:ext cx="247650" cy="533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425</Words>
  <Application>Microsoft Office PowerPoint</Application>
  <PresentationFormat>On-screen Show (4:3)</PresentationFormat>
  <Paragraphs>260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Order statistics  a dynamic version</vt:lpstr>
      <vt:lpstr>The dictionary ADT</vt:lpstr>
      <vt:lpstr>Suppose we want to add to the dictionary ADT</vt:lpstr>
      <vt:lpstr>Select(5,D)</vt:lpstr>
      <vt:lpstr>Select(5,D)</vt:lpstr>
      <vt:lpstr>Can we still use a red-black tree ?</vt:lpstr>
      <vt:lpstr>For each node v store # of leaves in the subtree of v</vt:lpstr>
      <vt:lpstr>Select(7,T)</vt:lpstr>
      <vt:lpstr>Select(7,T)</vt:lpstr>
      <vt:lpstr>Select(7,T)</vt:lpstr>
      <vt:lpstr>Select(7,T)</vt:lpstr>
      <vt:lpstr>Select(i,T)</vt:lpstr>
      <vt:lpstr>Rank(x,T)</vt:lpstr>
      <vt:lpstr>Rank(x,T)</vt:lpstr>
      <vt:lpstr>Slide 15</vt:lpstr>
      <vt:lpstr>Insertion and deletions</vt:lpstr>
      <vt:lpstr>Insert</vt:lpstr>
      <vt:lpstr>Insert (cont)</vt:lpstr>
      <vt:lpstr>Easy to maintain through rotations</vt:lpstr>
      <vt:lpstr>Summary</vt:lpstr>
    </vt:vector>
  </TitlesOfParts>
  <Company>Tel-Aviv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 statistics  a dynamic version</dc:title>
  <dc:creator>Uri Zwick</dc:creator>
  <cp:lastModifiedBy>Uri Zwick</cp:lastModifiedBy>
  <cp:revision>4</cp:revision>
  <dcterms:created xsi:type="dcterms:W3CDTF">2010-06-07T08:13:10Z</dcterms:created>
  <dcterms:modified xsi:type="dcterms:W3CDTF">2010-06-08T12:00:17Z</dcterms:modified>
</cp:coreProperties>
</file>