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257" r:id="rId2"/>
    <p:sldId id="281" r:id="rId3"/>
    <p:sldId id="289" r:id="rId4"/>
    <p:sldId id="258" r:id="rId5"/>
    <p:sldId id="259" r:id="rId6"/>
    <p:sldId id="267" r:id="rId7"/>
    <p:sldId id="291" r:id="rId8"/>
    <p:sldId id="292" r:id="rId9"/>
    <p:sldId id="262" r:id="rId10"/>
    <p:sldId id="263" r:id="rId11"/>
    <p:sldId id="295" r:id="rId12"/>
    <p:sldId id="290" r:id="rId13"/>
    <p:sldId id="283" r:id="rId14"/>
    <p:sldId id="284" r:id="rId15"/>
    <p:sldId id="285" r:id="rId16"/>
    <p:sldId id="286" r:id="rId17"/>
    <p:sldId id="287" r:id="rId18"/>
    <p:sldId id="288" r:id="rId19"/>
    <p:sldId id="296" r:id="rId20"/>
    <p:sldId id="297" r:id="rId21"/>
    <p:sldId id="294" r:id="rId22"/>
    <p:sldId id="293" r:id="rId23"/>
    <p:sldId id="266" r:id="rId24"/>
    <p:sldId id="268" r:id="rId25"/>
    <p:sldId id="269" r:id="rId26"/>
    <p:sldId id="271" r:id="rId27"/>
    <p:sldId id="272" r:id="rId28"/>
    <p:sldId id="273" r:id="rId29"/>
    <p:sldId id="274" r:id="rId30"/>
    <p:sldId id="270" r:id="rId31"/>
  </p:sldIdLst>
  <p:sldSz cx="9144000" cy="6858000" type="screen4x3"/>
  <p:notesSz cx="6858000" cy="9144000"/>
  <p:embeddedFontLst>
    <p:embeddedFont>
      <p:font typeface="cmmi10" pitchFamily="34" charset="0"/>
      <p:regular r:id="rId33"/>
    </p:embeddedFont>
    <p:embeddedFont>
      <p:font typeface="cmr7" pitchFamily="34" charset="0"/>
      <p:regular r:id="rId34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00"/>
    <a:srgbClr val="0000FF"/>
    <a:srgbClr val="CC3300"/>
    <a:srgbClr val="800080"/>
    <a:srgbClr val="FF0000"/>
    <a:srgbClr val="33CC33"/>
    <a:srgbClr val="0066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9" autoAdjust="0"/>
  </p:normalViewPr>
  <p:slideViewPr>
    <p:cSldViewPr snapToGrid="0">
      <p:cViewPr>
        <p:scale>
          <a:sx n="100" d="100"/>
          <a:sy n="100" d="100"/>
        </p:scale>
        <p:origin x="-75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12" y="-86"/>
      </p:cViewPr>
      <p:guideLst>
        <p:guide orient="horz" pos="2880"/>
        <p:guide pos="216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C953F22-4F4F-4403-AAFA-BA30C21B77C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DD8A7-8E88-44B3-B34A-BF64E19C6F85}" type="slidenum">
              <a:rPr lang="he-IL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3623-1C7D-492D-BFE7-209E86D5D5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FC81-A8E0-4284-AA75-C7C58B1F8FE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1B2E-0497-4F6D-8F60-92DBC9D0013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057-5803-49C1-AAE6-A67D6F2608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7F6E-79E1-419D-BE2B-B6BFEA8F7A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CE30-1863-4300-B5F0-E4488CBF5A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2AA2-5006-426B-91BE-91B599DB39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A514-C1C9-41B7-9317-97EE601FB2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2D3D-691D-40FF-B184-A310BFB944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B84-B21A-46A0-938A-3D13010EB1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7473-BDF4-4441-87CA-9A60B5821C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FB49F85E-B3D3-4EB9-AF39-5FCF6BBF54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2.png"/><Relationship Id="rId5" Type="http://schemas.openxmlformats.org/officeDocument/2006/relationships/tags" Target="../tags/tag34.xml"/><Relationship Id="rId10" Type="http://schemas.openxmlformats.org/officeDocument/2006/relationships/image" Target="../media/image31.png"/><Relationship Id="rId4" Type="http://schemas.openxmlformats.org/officeDocument/2006/relationships/tags" Target="../tags/tag33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8.xml"/><Relationship Id="rId7" Type="http://schemas.openxmlformats.org/officeDocument/2006/relationships/image" Target="../media/image3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40.xml"/><Relationship Id="rId10" Type="http://schemas.openxmlformats.org/officeDocument/2006/relationships/image" Target="../media/image37.png"/><Relationship Id="rId4" Type="http://schemas.openxmlformats.org/officeDocument/2006/relationships/tags" Target="../tags/tag39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44.xml"/><Relationship Id="rId16" Type="http://schemas.openxmlformats.org/officeDocument/2006/relationships/image" Target="../media/image4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58.png"/><Relationship Id="rId5" Type="http://schemas.openxmlformats.org/officeDocument/2006/relationships/tags" Target="../tags/tag62.xml"/><Relationship Id="rId10" Type="http://schemas.openxmlformats.org/officeDocument/2006/relationships/image" Target="../media/image57.png"/><Relationship Id="rId4" Type="http://schemas.openxmlformats.org/officeDocument/2006/relationships/tags" Target="../tags/tag61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62.png"/><Relationship Id="rId39" Type="http://schemas.openxmlformats.org/officeDocument/2006/relationships/image" Target="../media/image74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58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6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57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61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6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56.png"/><Relationship Id="rId27" Type="http://schemas.openxmlformats.org/officeDocument/2006/relationships/image" Target="../media/image60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86.xml"/><Relationship Id="rId7" Type="http://schemas.openxmlformats.org/officeDocument/2006/relationships/image" Target="../media/image49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90.xml"/><Relationship Id="rId7" Type="http://schemas.openxmlformats.org/officeDocument/2006/relationships/image" Target="../media/image50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94.xml"/><Relationship Id="rId7" Type="http://schemas.openxmlformats.org/officeDocument/2006/relationships/image" Target="../media/image77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96.xml"/><Relationship Id="rId10" Type="http://schemas.openxmlformats.org/officeDocument/2006/relationships/image" Target="../media/image80.png"/><Relationship Id="rId4" Type="http://schemas.openxmlformats.org/officeDocument/2006/relationships/tags" Target="../tags/tag95.xml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99.xml"/><Relationship Id="rId7" Type="http://schemas.openxmlformats.org/officeDocument/2006/relationships/image" Target="../media/image79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tags" Target="../tags/tag101.xml"/><Relationship Id="rId10" Type="http://schemas.openxmlformats.org/officeDocument/2006/relationships/image" Target="../media/image83.png"/><Relationship Id="rId4" Type="http://schemas.openxmlformats.org/officeDocument/2006/relationships/tags" Target="../tags/tag100.xml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45.png"/><Relationship Id="rId26" Type="http://schemas.openxmlformats.org/officeDocument/2006/relationships/image" Target="../media/image13.png"/><Relationship Id="rId3" Type="http://schemas.openxmlformats.org/officeDocument/2006/relationships/tags" Target="../tags/tag104.xml"/><Relationship Id="rId21" Type="http://schemas.openxmlformats.org/officeDocument/2006/relationships/image" Target="../media/image88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image" Target="../media/image85.png"/><Relationship Id="rId25" Type="http://schemas.openxmlformats.org/officeDocument/2006/relationships/image" Target="../media/image90.png"/><Relationship Id="rId2" Type="http://schemas.openxmlformats.org/officeDocument/2006/relationships/tags" Target="../tags/tag10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7.png"/><Relationship Id="rId29" Type="http://schemas.openxmlformats.org/officeDocument/2006/relationships/image" Target="../media/image93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44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43.png"/><Relationship Id="rId28" Type="http://schemas.openxmlformats.org/officeDocument/2006/relationships/image" Target="../media/image92.png"/><Relationship Id="rId10" Type="http://schemas.openxmlformats.org/officeDocument/2006/relationships/tags" Target="../tags/tag111.xml"/><Relationship Id="rId19" Type="http://schemas.openxmlformats.org/officeDocument/2006/relationships/image" Target="../media/image86.png"/><Relationship Id="rId31" Type="http://schemas.openxmlformats.org/officeDocument/2006/relationships/image" Target="../media/image9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89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86.png"/><Relationship Id="rId26" Type="http://schemas.openxmlformats.org/officeDocument/2006/relationships/image" Target="../media/image91.png"/><Relationship Id="rId3" Type="http://schemas.openxmlformats.org/officeDocument/2006/relationships/tags" Target="../tags/tag119.xml"/><Relationship Id="rId21" Type="http://schemas.openxmlformats.org/officeDocument/2006/relationships/image" Target="../media/image89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45.png"/><Relationship Id="rId25" Type="http://schemas.openxmlformats.org/officeDocument/2006/relationships/image" Target="../media/image13.png"/><Relationship Id="rId2" Type="http://schemas.openxmlformats.org/officeDocument/2006/relationships/tags" Target="../tags/tag118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90.png"/><Relationship Id="rId5" Type="http://schemas.openxmlformats.org/officeDocument/2006/relationships/tags" Target="../tags/tag1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4.png"/><Relationship Id="rId28" Type="http://schemas.openxmlformats.org/officeDocument/2006/relationships/image" Target="../media/image96.png"/><Relationship Id="rId10" Type="http://schemas.openxmlformats.org/officeDocument/2006/relationships/tags" Target="../tags/tag126.xml"/><Relationship Id="rId19" Type="http://schemas.openxmlformats.org/officeDocument/2006/relationships/image" Target="../media/image87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43.png"/><Relationship Id="rId27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45.png"/><Relationship Id="rId26" Type="http://schemas.openxmlformats.org/officeDocument/2006/relationships/image" Target="../media/image13.png"/><Relationship Id="rId3" Type="http://schemas.openxmlformats.org/officeDocument/2006/relationships/tags" Target="../tags/tag133.xml"/><Relationship Id="rId21" Type="http://schemas.openxmlformats.org/officeDocument/2006/relationships/image" Target="../media/image88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85.png"/><Relationship Id="rId25" Type="http://schemas.openxmlformats.org/officeDocument/2006/relationships/image" Target="../media/image90.png"/><Relationship Id="rId2" Type="http://schemas.openxmlformats.org/officeDocument/2006/relationships/tags" Target="../tags/tag13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7.png"/><Relationship Id="rId29" Type="http://schemas.openxmlformats.org/officeDocument/2006/relationships/image" Target="../media/image98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44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43.png"/><Relationship Id="rId28" Type="http://schemas.openxmlformats.org/officeDocument/2006/relationships/image" Target="../media/image92.png"/><Relationship Id="rId10" Type="http://schemas.openxmlformats.org/officeDocument/2006/relationships/tags" Target="../tags/tag140.xml"/><Relationship Id="rId19" Type="http://schemas.openxmlformats.org/officeDocument/2006/relationships/image" Target="../media/image86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89.png"/><Relationship Id="rId27" Type="http://schemas.openxmlformats.org/officeDocument/2006/relationships/image" Target="../media/image91.png"/><Relationship Id="rId30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6.png"/><Relationship Id="rId5" Type="http://schemas.openxmlformats.org/officeDocument/2006/relationships/tags" Target="../tags/tag19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4.xml"/><Relationship Id="rId7" Type="http://schemas.openxmlformats.org/officeDocument/2006/relationships/image" Target="../media/image2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6.xml"/><Relationship Id="rId10" Type="http://schemas.openxmlformats.org/officeDocument/2006/relationships/image" Target="../media/image24.png"/><Relationship Id="rId4" Type="http://schemas.openxmlformats.org/officeDocument/2006/relationships/tags" Target="../tags/tag25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38288"/>
            <a:ext cx="7772400" cy="1470025"/>
          </a:xfrm>
        </p:spPr>
        <p:txBody>
          <a:bodyPr/>
          <a:lstStyle/>
          <a:p>
            <a:pPr eaLnBrk="1" hangingPunct="1"/>
            <a:r>
              <a:rPr lang="da-DK" sz="8000" smtClean="0">
                <a:solidFill>
                  <a:srgbClr val="FF0000"/>
                </a:solidFill>
              </a:rPr>
              <a:t>Hashing</a:t>
            </a:r>
            <a:endParaRPr lang="en-US" sz="8000" smtClean="0">
              <a:solidFill>
                <a:schemeClr val="tx1"/>
              </a:solidFill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01675" y="32194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3200" dirty="0"/>
              <a:t>Course: Data Structures</a:t>
            </a:r>
            <a:br>
              <a:rPr lang="da-DK" sz="3200" dirty="0"/>
            </a:br>
            <a:r>
              <a:rPr lang="da-DK" sz="3200" dirty="0"/>
              <a:t>Lecturer: </a:t>
            </a:r>
            <a:r>
              <a:rPr lang="da-DK" sz="3200" dirty="0" smtClean="0"/>
              <a:t>Haim Kaplan and Uri </a:t>
            </a:r>
            <a:r>
              <a:rPr lang="da-DK" sz="3200" dirty="0"/>
              <a:t>Zwick</a:t>
            </a:r>
            <a:br>
              <a:rPr lang="da-DK" sz="3200" dirty="0"/>
            </a:br>
            <a:r>
              <a:rPr lang="da-DK" sz="3200" dirty="0" smtClean="0"/>
              <a:t>May 2010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A simple universal family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836613" y="4238625"/>
            <a:ext cx="74707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To represent a function from the family we only need two numbers, </a:t>
            </a:r>
            <a:r>
              <a:rPr lang="en-US" sz="3200" i="1">
                <a:solidFill>
                  <a:srgbClr val="0000FF"/>
                </a:solidFill>
              </a:rPr>
              <a:t>a</a:t>
            </a:r>
            <a:r>
              <a:rPr lang="en-US" sz="3200"/>
              <a:t> and </a:t>
            </a:r>
            <a:r>
              <a:rPr lang="en-US" sz="3200" i="1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46125" y="5589588"/>
            <a:ext cx="76501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 size </a:t>
            </a:r>
            <a:r>
              <a:rPr lang="en-US" sz="3200" i="1">
                <a:solidFill>
                  <a:srgbClr val="0000FF"/>
                </a:solidFill>
              </a:rPr>
              <a:t>m</a:t>
            </a:r>
            <a:r>
              <a:rPr lang="en-US" sz="3200"/>
              <a:t> of the hash table is arbitrary.</a:t>
            </a:r>
          </a:p>
        </p:txBody>
      </p:sp>
      <p:pic>
        <p:nvPicPr>
          <p:cNvPr id="8197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1808163"/>
            <a:ext cx="7054850" cy="190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8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1811338"/>
            <a:ext cx="8110538" cy="190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16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Probabilistic analysis of chaining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601788" y="1106488"/>
            <a:ext cx="63007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n</a:t>
            </a:r>
            <a:r>
              <a:rPr lang="en-US" sz="2400" dirty="0"/>
              <a:t> – number of elements in dictionary </a:t>
            </a:r>
            <a:r>
              <a:rPr lang="en-US" sz="2400" i="1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601788" y="1477169"/>
            <a:ext cx="6030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– size of hash table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0" y="2420938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Assume that </a:t>
            </a:r>
            <a:r>
              <a:rPr lang="en-US" sz="2400" i="1" dirty="0">
                <a:solidFill>
                  <a:srgbClr val="008000"/>
                </a:solidFill>
              </a:rPr>
              <a:t>h</a:t>
            </a:r>
            <a:r>
              <a:rPr lang="en-US" sz="2400" dirty="0"/>
              <a:t> is randomly </a:t>
            </a:r>
            <a:r>
              <a:rPr lang="en-US" sz="2400" dirty="0" smtClean="0"/>
              <a:t>chosen from </a:t>
            </a:r>
            <a:r>
              <a:rPr lang="en-US" sz="2400" dirty="0"/>
              <a:t>a universal family </a:t>
            </a:r>
            <a:r>
              <a:rPr lang="en-US" sz="2400" i="1" dirty="0">
                <a:solidFill>
                  <a:srgbClr val="008000"/>
                </a:solidFill>
              </a:rPr>
              <a:t>H</a:t>
            </a:r>
          </a:p>
        </p:txBody>
      </p:sp>
      <p:graphicFrame>
        <p:nvGraphicFramePr>
          <p:cNvPr id="113704" name="Group 40"/>
          <p:cNvGraphicFramePr>
            <a:graphicFrameLocks noGrp="1"/>
          </p:cNvGraphicFramePr>
          <p:nvPr/>
        </p:nvGraphicFramePr>
        <p:xfrm>
          <a:off x="304800" y="4314824"/>
          <a:ext cx="8429625" cy="2244646"/>
        </p:xfrm>
        <a:graphic>
          <a:graphicData uri="http://schemas.openxmlformats.org/drawingml/2006/table">
            <a:tbl>
              <a:tblPr/>
              <a:tblGrid>
                <a:gridCol w="3790950"/>
                <a:gridCol w="2181225"/>
                <a:gridCol w="2457450"/>
              </a:tblGrid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Worst-case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Successful Search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Unsuccessful Search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(Verified) 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54486" y="3109912"/>
            <a:ext cx="3298389" cy="80101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355300" y="3133571"/>
            <a:ext cx="4321975" cy="75369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08320" y="5018085"/>
            <a:ext cx="1223511" cy="65881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59898" y="5189535"/>
            <a:ext cx="351339" cy="24924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78948" y="5999160"/>
            <a:ext cx="351339" cy="249240"/>
          </a:xfrm>
          <a:prstGeom prst="rect">
            <a:avLst/>
          </a:prstGeom>
          <a:noFill/>
          <a:ln/>
          <a:effectLst/>
        </p:spPr>
      </p:pic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601788" y="1847850"/>
            <a:ext cx="6030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=n/</a:t>
            </a:r>
            <a:r>
              <a:rPr lang="en-US" sz="2400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– load </a:t>
            </a:r>
            <a:r>
              <a:rPr lang="en-US" sz="2400" dirty="0" smtClean="0"/>
              <a:t>factor</a:t>
            </a:r>
            <a:endParaRPr lang="en-US" sz="2400" dirty="0">
              <a:sym typeface="Symbol" pitchFamily="18" charset="2"/>
            </a:endParaRPr>
          </a:p>
        </p:txBody>
      </p:sp>
      <p:pic>
        <p:nvPicPr>
          <p:cNvPr id="25" name="Picture 2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669108" y="5913435"/>
            <a:ext cx="1101747" cy="382590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 bwMode="auto">
          <a:xfrm rot="5400000">
            <a:off x="3648075" y="3552825"/>
            <a:ext cx="104775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7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8302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Chaining: </a:t>
            </a:r>
            <a:r>
              <a:rPr lang="en-US" sz="4000" dirty="0" smtClean="0">
                <a:solidFill>
                  <a:srgbClr val="33CC33"/>
                </a:solidFill>
              </a:rPr>
              <a:t>pros</a:t>
            </a:r>
            <a:r>
              <a:rPr lang="en-US" sz="4000" dirty="0" smtClean="0">
                <a:solidFill>
                  <a:srgbClr val="0000FF"/>
                </a:solidFill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cons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6725" y="1389062"/>
            <a:ext cx="822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Simple to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implement (and analyze)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Constant time per operation (O(</a:t>
            </a:r>
            <a:r>
              <a:rPr lang="en-US" i="1" kern="0" dirty="0" smtClean="0">
                <a:latin typeface="+mj-lt"/>
                <a:ea typeface="+mj-ea"/>
                <a:cs typeface="+mj-cs"/>
              </a:rPr>
              <a:t>n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/</a:t>
            </a:r>
            <a:r>
              <a:rPr lang="en-US" i="1" kern="0" dirty="0" smtClean="0">
                <a:latin typeface="+mj-lt"/>
                <a:ea typeface="+mj-ea"/>
                <a:cs typeface="+mj-cs"/>
              </a:rPr>
              <a:t>m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))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latin typeface="+mj-lt"/>
                <a:ea typeface="+mj-ea"/>
                <a:cs typeface="+mj-cs"/>
              </a:rPr>
              <a:t>Fairly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insensitive to table size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Simple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hash functions suffice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3779837"/>
            <a:ext cx="822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Space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wasted on pointers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latin typeface="+mj-lt"/>
                <a:ea typeface="+mj-ea"/>
                <a:cs typeface="+mj-cs"/>
              </a:rPr>
              <a:t>Dynamic allocations required</a:t>
            </a:r>
            <a:endParaRPr lang="en-US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Many cache misses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6000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Hashing with open addressing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376363" y="877888"/>
            <a:ext cx="6391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Hashing without pointers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11188" y="2178050"/>
            <a:ext cx="7921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Insert key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/>
              <a:t> in the first free position among</a:t>
            </a:r>
          </a:p>
        </p:txBody>
      </p:sp>
      <p:sp>
        <p:nvSpPr>
          <p:cNvPr id="125961" name="AutoShape 9"/>
          <p:cNvSpPr>
            <a:spLocks/>
          </p:cNvSpPr>
          <p:nvPr/>
        </p:nvSpPr>
        <p:spPr bwMode="auto">
          <a:xfrm rot="-5400000">
            <a:off x="4459288" y="-412750"/>
            <a:ext cx="225425" cy="7559675"/>
          </a:xfrm>
          <a:prstGeom prst="leftBrace">
            <a:avLst>
              <a:gd name="adj1" fmla="val 279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125963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7838" y="1595438"/>
            <a:ext cx="564991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2097088" y="3397250"/>
            <a:ext cx="4951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Assumed to be a </a:t>
            </a:r>
            <a:r>
              <a:rPr lang="en-US" sz="2400" dirty="0">
                <a:solidFill>
                  <a:srgbClr val="008000"/>
                </a:solidFill>
              </a:rPr>
              <a:t>permutation</a:t>
            </a:r>
          </a:p>
        </p:txBody>
      </p:sp>
      <p:pic>
        <p:nvPicPr>
          <p:cNvPr id="125964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150" y="2803525"/>
            <a:ext cx="750570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647825" y="6067425"/>
            <a:ext cx="5849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search, follow the same order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646238" y="5603875"/>
            <a:ext cx="5849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 room found </a:t>
            </a:r>
            <a:r>
              <a:rPr lang="en-US" dirty="0">
                <a:sym typeface="Wingdings" pitchFamily="2" charset="2"/>
              </a:rPr>
              <a:t> Table is full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Rectangle 14"/>
          <p:cNvSpPr>
            <a:spLocks noChangeAspect="1" noChangeArrowheads="1"/>
          </p:cNvSpPr>
          <p:nvPr/>
        </p:nvSpPr>
        <p:spPr bwMode="auto">
          <a:xfrm>
            <a:off x="1974851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2526079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6"/>
          <p:cNvSpPr>
            <a:spLocks noChangeAspect="1" noChangeArrowheads="1"/>
          </p:cNvSpPr>
          <p:nvPr/>
        </p:nvSpPr>
        <p:spPr bwMode="auto">
          <a:xfrm>
            <a:off x="3079976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7"/>
          <p:cNvSpPr>
            <a:spLocks noChangeAspect="1" noChangeArrowheads="1"/>
          </p:cNvSpPr>
          <p:nvPr/>
        </p:nvSpPr>
        <p:spPr bwMode="auto">
          <a:xfrm>
            <a:off x="3633873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8"/>
          <p:cNvSpPr>
            <a:spLocks noChangeAspect="1" noChangeArrowheads="1"/>
          </p:cNvSpPr>
          <p:nvPr/>
        </p:nvSpPr>
        <p:spPr bwMode="auto">
          <a:xfrm>
            <a:off x="4187770" y="4678364"/>
            <a:ext cx="552562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9"/>
          <p:cNvSpPr>
            <a:spLocks noChangeAspect="1" noChangeArrowheads="1"/>
          </p:cNvSpPr>
          <p:nvPr/>
        </p:nvSpPr>
        <p:spPr bwMode="auto">
          <a:xfrm>
            <a:off x="4740332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20"/>
          <p:cNvSpPr>
            <a:spLocks noChangeAspect="1" noChangeArrowheads="1"/>
          </p:cNvSpPr>
          <p:nvPr/>
        </p:nvSpPr>
        <p:spPr bwMode="auto">
          <a:xfrm>
            <a:off x="5291560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1"/>
          <p:cNvSpPr>
            <a:spLocks noChangeAspect="1" noChangeArrowheads="1"/>
          </p:cNvSpPr>
          <p:nvPr/>
        </p:nvSpPr>
        <p:spPr bwMode="auto">
          <a:xfrm>
            <a:off x="5845457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2"/>
          <p:cNvSpPr>
            <a:spLocks noChangeAspect="1" noChangeArrowheads="1"/>
          </p:cNvSpPr>
          <p:nvPr/>
        </p:nvSpPr>
        <p:spPr bwMode="auto">
          <a:xfrm>
            <a:off x="6399354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5" name="Group 44"/>
          <p:cNvGrpSpPr/>
          <p:nvPr/>
        </p:nvGrpSpPr>
        <p:grpSpPr>
          <a:xfrm>
            <a:off x="4118049" y="4105274"/>
            <a:ext cx="701601" cy="557213"/>
            <a:chOff x="3898974" y="4514849"/>
            <a:chExt cx="701601" cy="557213"/>
          </a:xfrm>
        </p:grpSpPr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4246541" y="482398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98974" y="4514849"/>
              <a:ext cx="701601" cy="3035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4" name="Group 43"/>
          <p:cNvGrpSpPr/>
          <p:nvPr/>
        </p:nvGrpSpPr>
        <p:grpSpPr>
          <a:xfrm>
            <a:off x="2403247" y="4105274"/>
            <a:ext cx="740003" cy="576263"/>
            <a:chOff x="2184172" y="4514849"/>
            <a:chExt cx="740003" cy="576263"/>
          </a:xfrm>
        </p:grpSpPr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2557050" y="4849907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7" name="Picture 36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184172" y="4514849"/>
              <a:ext cx="740003" cy="2953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5193770" y="4095750"/>
            <a:ext cx="683155" cy="566738"/>
            <a:chOff x="4974695" y="4505325"/>
            <a:chExt cx="683155" cy="566738"/>
          </a:xfrm>
        </p:grpSpPr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5333162" y="4820137"/>
              <a:ext cx="0" cy="25192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9" name="Picture 38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74695" y="4505325"/>
              <a:ext cx="683155" cy="30868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8" grpId="0"/>
      <p:bldP spid="125961" grpId="0" animBg="1"/>
      <p:bldP spid="125962" grpId="0"/>
      <p:bldP spid="125965" grpId="0"/>
      <p:bldP spid="12596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Hashing with open addressing</a:t>
            </a: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15688" y="2141538"/>
            <a:ext cx="3375575" cy="313061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7254" y="2169968"/>
            <a:ext cx="3754453" cy="30737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67739" y="2697163"/>
            <a:ext cx="2481046" cy="523680"/>
          </a:xfrm>
          <a:prstGeom prst="rect">
            <a:avLst/>
          </a:prstGeom>
          <a:noFill/>
          <a:ln/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How do we </a:t>
            </a:r>
            <a:r>
              <a:rPr lang="en-US" sz="4000" dirty="0" smtClean="0">
                <a:solidFill>
                  <a:srgbClr val="FF0000"/>
                </a:solidFill>
              </a:rPr>
              <a:t>delete</a:t>
            </a:r>
            <a:r>
              <a:rPr lang="en-US" sz="4000" dirty="0" smtClean="0">
                <a:solidFill>
                  <a:srgbClr val="0000FF"/>
                </a:solidFill>
              </a:rPr>
              <a:t> elements?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255713"/>
            <a:ext cx="91440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Caution:</a:t>
            </a:r>
            <a:r>
              <a:rPr lang="en-US" sz="3400" dirty="0"/>
              <a:t> When we delete elements,</a:t>
            </a:r>
            <a:br>
              <a:rPr lang="en-US" sz="3400" dirty="0"/>
            </a:br>
            <a:r>
              <a:rPr lang="en-US" sz="3400" dirty="0"/>
              <a:t> do </a:t>
            </a:r>
            <a:r>
              <a:rPr lang="en-US" sz="3400" b="1" dirty="0"/>
              <a:t>not</a:t>
            </a:r>
            <a:r>
              <a:rPr lang="en-US" sz="3400" dirty="0"/>
              <a:t> set the corresponding cells to </a:t>
            </a:r>
            <a:r>
              <a:rPr lang="en-US" sz="3400" i="1" dirty="0" smtClean="0">
                <a:solidFill>
                  <a:srgbClr val="008000"/>
                </a:solidFill>
              </a:rPr>
              <a:t>null</a:t>
            </a:r>
            <a:r>
              <a:rPr lang="en-US" sz="3400" dirty="0"/>
              <a:t>!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654175" y="2506663"/>
            <a:ext cx="2159000" cy="900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1655763" y="2508250"/>
            <a:ext cx="2159000" cy="900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63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613" y="2663825"/>
            <a:ext cx="31496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4" name="Rectangle 14"/>
          <p:cNvSpPr>
            <a:spLocks noChangeAspect="1" noChangeArrowheads="1"/>
          </p:cNvSpPr>
          <p:nvPr/>
        </p:nvSpPr>
        <p:spPr bwMode="auto">
          <a:xfrm>
            <a:off x="14700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5" name="Rectangle 15"/>
          <p:cNvSpPr>
            <a:spLocks noChangeAspect="1" noChangeArrowheads="1"/>
          </p:cNvSpPr>
          <p:nvPr/>
        </p:nvSpPr>
        <p:spPr bwMode="auto">
          <a:xfrm>
            <a:off x="21256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6" name="Rectangle 16"/>
          <p:cNvSpPr>
            <a:spLocks noChangeAspect="1" noChangeArrowheads="1"/>
          </p:cNvSpPr>
          <p:nvPr/>
        </p:nvSpPr>
        <p:spPr bwMode="auto">
          <a:xfrm>
            <a:off x="27844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7" name="Rectangle 17"/>
          <p:cNvSpPr>
            <a:spLocks noChangeAspect="1" noChangeArrowheads="1"/>
          </p:cNvSpPr>
          <p:nvPr/>
        </p:nvSpPr>
        <p:spPr bwMode="auto">
          <a:xfrm>
            <a:off x="34432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8" name="Rectangle 18"/>
          <p:cNvSpPr>
            <a:spLocks noChangeAspect="1" noChangeArrowheads="1"/>
          </p:cNvSpPr>
          <p:nvPr/>
        </p:nvSpPr>
        <p:spPr bwMode="auto">
          <a:xfrm>
            <a:off x="4102100" y="4316413"/>
            <a:ext cx="657225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9" name="Rectangle 19"/>
          <p:cNvSpPr>
            <a:spLocks noChangeAspect="1" noChangeArrowheads="1"/>
          </p:cNvSpPr>
          <p:nvPr/>
        </p:nvSpPr>
        <p:spPr bwMode="auto">
          <a:xfrm>
            <a:off x="47593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0" name="Rectangle 20"/>
          <p:cNvSpPr>
            <a:spLocks noChangeAspect="1" noChangeArrowheads="1"/>
          </p:cNvSpPr>
          <p:nvPr/>
        </p:nvSpPr>
        <p:spPr bwMode="auto">
          <a:xfrm>
            <a:off x="54149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1" name="Rectangle 21"/>
          <p:cNvSpPr>
            <a:spLocks noChangeAspect="1" noChangeArrowheads="1"/>
          </p:cNvSpPr>
          <p:nvPr/>
        </p:nvSpPr>
        <p:spPr bwMode="auto">
          <a:xfrm>
            <a:off x="60737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2" name="Rectangle 22"/>
          <p:cNvSpPr>
            <a:spLocks noChangeAspect="1" noChangeArrowheads="1"/>
          </p:cNvSpPr>
          <p:nvPr/>
        </p:nvSpPr>
        <p:spPr bwMode="auto">
          <a:xfrm>
            <a:off x="67325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73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368800"/>
            <a:ext cx="592138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7000" name="Picture 2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1788" y="4368800"/>
            <a:ext cx="590550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75" name="Line 26"/>
          <p:cNvSpPr>
            <a:spLocks noChangeAspect="1" noChangeShapeType="1"/>
          </p:cNvSpPr>
          <p:nvPr/>
        </p:nvSpPr>
        <p:spPr bwMode="auto">
          <a:xfrm>
            <a:off x="689451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6" name="Line 27"/>
          <p:cNvSpPr>
            <a:spLocks noChangeAspect="1" noChangeShapeType="1"/>
          </p:cNvSpPr>
          <p:nvPr/>
        </p:nvSpPr>
        <p:spPr bwMode="auto">
          <a:xfrm>
            <a:off x="6238875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7" name="Line 28"/>
          <p:cNvSpPr>
            <a:spLocks noChangeAspect="1" noChangeShapeType="1"/>
          </p:cNvSpPr>
          <p:nvPr/>
        </p:nvSpPr>
        <p:spPr bwMode="auto">
          <a:xfrm>
            <a:off x="4921250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8" name="Line 29"/>
          <p:cNvSpPr>
            <a:spLocks noChangeAspect="1" noChangeShapeType="1"/>
          </p:cNvSpPr>
          <p:nvPr/>
        </p:nvSpPr>
        <p:spPr bwMode="auto">
          <a:xfrm>
            <a:off x="3605213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9" name="Line 30"/>
          <p:cNvSpPr>
            <a:spLocks noChangeAspect="1" noChangeShapeType="1"/>
          </p:cNvSpPr>
          <p:nvPr/>
        </p:nvSpPr>
        <p:spPr bwMode="auto">
          <a:xfrm>
            <a:off x="229076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0" name="Line 31"/>
          <p:cNvSpPr>
            <a:spLocks noChangeAspect="1" noChangeShapeType="1"/>
          </p:cNvSpPr>
          <p:nvPr/>
        </p:nvSpPr>
        <p:spPr bwMode="auto">
          <a:xfrm>
            <a:off x="1631950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1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49888" y="4386263"/>
            <a:ext cx="592137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2" name="Line 41"/>
          <p:cNvSpPr>
            <a:spLocks noChangeShapeType="1"/>
          </p:cNvSpPr>
          <p:nvPr/>
        </p:nvSpPr>
        <p:spPr bwMode="auto">
          <a:xfrm>
            <a:off x="3090863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3" name="Line 45"/>
          <p:cNvSpPr>
            <a:spLocks noChangeShapeType="1"/>
          </p:cNvSpPr>
          <p:nvPr/>
        </p:nvSpPr>
        <p:spPr bwMode="auto">
          <a:xfrm>
            <a:off x="4440238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4" name="Line 47"/>
          <p:cNvSpPr>
            <a:spLocks noChangeShapeType="1"/>
          </p:cNvSpPr>
          <p:nvPr/>
        </p:nvSpPr>
        <p:spPr bwMode="auto">
          <a:xfrm>
            <a:off x="5753100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5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9213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6" name="Picture 5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8588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7" name="Picture 5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1450" y="3686175"/>
            <a:ext cx="1004888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7028" name="Line 52"/>
          <p:cNvSpPr>
            <a:spLocks noChangeAspect="1" noChangeShapeType="1"/>
          </p:cNvSpPr>
          <p:nvPr/>
        </p:nvSpPr>
        <p:spPr bwMode="auto">
          <a:xfrm>
            <a:off x="4256088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7029" name="Line 53"/>
          <p:cNvSpPr>
            <a:spLocks noChangeAspect="1" noChangeShapeType="1"/>
          </p:cNvSpPr>
          <p:nvPr/>
        </p:nvSpPr>
        <p:spPr bwMode="auto">
          <a:xfrm flipH="1">
            <a:off x="4254500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922152" y="5254988"/>
            <a:ext cx="1278498" cy="374287"/>
          </a:xfrm>
          <a:prstGeom prst="wedgeRoundRectCallout">
            <a:avLst>
              <a:gd name="adj1" fmla="val -16783"/>
              <a:gd name="adj2" fmla="val -126475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“deleted”</a:t>
            </a:r>
            <a:endParaRPr kumimoji="0" 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52400" y="5856288"/>
            <a:ext cx="91440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 smtClean="0"/>
              <a:t>Problematic solution…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2" grpId="0" animBg="1"/>
      <p:bldP spid="19483" grpId="0" animBg="1"/>
      <p:bldP spid="19484" grpId="0" animBg="1"/>
      <p:bldP spid="127028" grpId="0" animBg="1"/>
      <p:bldP spid="127029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01788" y="1762125"/>
            <a:ext cx="6300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/>
              <a:t> – number of elements in dictionary </a:t>
            </a:r>
            <a:r>
              <a:rPr lang="en-US" i="1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601788" y="218598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/>
              <a:t> – size of hash table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933451" y="3424238"/>
            <a:ext cx="71691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Uniform probing: </a:t>
            </a:r>
            <a:r>
              <a:rPr lang="en-US" dirty="0" smtClean="0"/>
              <a:t>Assume </a:t>
            </a:r>
            <a:r>
              <a:rPr lang="en-US" dirty="0"/>
              <a:t>that for every </a:t>
            </a:r>
            <a:r>
              <a:rPr lang="en-US" i="1" dirty="0">
                <a:solidFill>
                  <a:srgbClr val="008000"/>
                </a:solidFill>
              </a:rPr>
              <a:t>k</a:t>
            </a:r>
            <a:r>
              <a:rPr lang="en-US" dirty="0"/>
              <a:t>,</a:t>
            </a:r>
            <a:br>
              <a:rPr lang="en-US" dirty="0"/>
            </a:br>
            <a:r>
              <a:rPr lang="en-US" i="1" dirty="0">
                <a:solidFill>
                  <a:srgbClr val="008000"/>
                </a:solidFill>
              </a:rPr>
              <a:t>h(k,0),…,h(k,m-1)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random permutation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601788" y="2686050"/>
            <a:ext cx="603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sym typeface="Symbol" pitchFamily="18" charset="2"/>
              </a:rPr>
              <a:t>=n/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/>
              <a:t> – load factor (Note: </a:t>
            </a:r>
            <a:r>
              <a:rPr lang="en-US" i="1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1</a:t>
            </a:r>
            <a:r>
              <a:rPr lang="en-US" dirty="0">
                <a:sym typeface="Symbol" pitchFamily="18" charset="2"/>
              </a:rPr>
              <a:t>)</a:t>
            </a: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830264" y="4560888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Expected time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unsuccessful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99520" y="5589587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402139" y="4570413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Expected time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successful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73494" y="5599112"/>
            <a:ext cx="2194311" cy="816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  <p:bldP spid="128026" grpId="0"/>
      <p:bldP spid="12802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35000" y="1846263"/>
            <a:ext cx="58499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Claim:</a:t>
            </a:r>
            <a:r>
              <a:rPr lang="en-US" dirty="0" smtClean="0"/>
              <a:t> Expected </a:t>
            </a:r>
            <a:r>
              <a:rPr lang="en-US" dirty="0" smtClean="0"/>
              <a:t>no. of probes for an unsuccessful search is at most: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74695" y="1898650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352550" y="3054350"/>
            <a:ext cx="62103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If we </a:t>
            </a:r>
            <a:r>
              <a:rPr lang="en-US" dirty="0" smtClean="0"/>
              <a:t>probe </a:t>
            </a:r>
            <a:r>
              <a:rPr lang="en-US" dirty="0"/>
              <a:t>a random </a:t>
            </a:r>
            <a:r>
              <a:rPr lang="en-US" dirty="0" smtClean="0"/>
              <a:t>cell in </a:t>
            </a:r>
            <a:r>
              <a:rPr lang="en-US" dirty="0"/>
              <a:t>the table, the probability that it is full is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. </a:t>
            </a:r>
            <a:endParaRPr lang="en-US" dirty="0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20700" y="4249738"/>
            <a:ext cx="81010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ym typeface="Symbol" pitchFamily="18" charset="2"/>
              </a:rPr>
              <a:t>The probability that the first </a:t>
            </a:r>
            <a:r>
              <a:rPr lang="en-US" i="1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cells probed 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are </a:t>
            </a:r>
            <a:r>
              <a:rPr lang="en-US" dirty="0">
                <a:sym typeface="Symbol" pitchFamily="18" charset="2"/>
              </a:rPr>
              <a:t>all occupied is </a:t>
            </a:r>
            <a:r>
              <a:rPr lang="en-US" dirty="0" smtClean="0">
                <a:sym typeface="Symbol" pitchFamily="18" charset="2"/>
              </a:rPr>
              <a:t>at most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i="1" baseline="30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.</a:t>
            </a:r>
            <a:endParaRPr lang="en-US" dirty="0"/>
          </a:p>
        </p:txBody>
      </p:sp>
      <p:pic>
        <p:nvPicPr>
          <p:cNvPr id="129038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5403850"/>
            <a:ext cx="6648450" cy="81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4" grpId="0"/>
      <p:bldP spid="1290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Open addressing variants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906713" y="2254250"/>
            <a:ext cx="3330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Linear probing: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636838" y="3695700"/>
            <a:ext cx="3870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Quadratic probing: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906713" y="4973638"/>
            <a:ext cx="3330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Double hashing: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376363" y="1470025"/>
            <a:ext cx="6391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do we define </a:t>
            </a:r>
            <a:r>
              <a:rPr lang="en-US" i="1">
                <a:solidFill>
                  <a:srgbClr val="008000"/>
                </a:solidFill>
              </a:rPr>
              <a:t>h(k,i)</a:t>
            </a:r>
            <a:r>
              <a:rPr lang="en-US"/>
              <a:t> ?</a:t>
            </a:r>
          </a:p>
        </p:txBody>
      </p:sp>
      <p:pic>
        <p:nvPicPr>
          <p:cNvPr id="13006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375" y="2884488"/>
            <a:ext cx="5176838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7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225" y="4235450"/>
            <a:ext cx="68135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9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0338" y="5576888"/>
            <a:ext cx="6283325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1638300" y="2295688"/>
            <a:ext cx="5734050" cy="1152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/>
      <p:bldP spid="130058" grpId="0"/>
      <p:bldP spid="13005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“The most important hashing technique”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57480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90553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2378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4" name="Group 43"/>
          <p:cNvGrpSpPr/>
          <p:nvPr/>
        </p:nvGrpSpPr>
        <p:grpSpPr bwMode="auto">
          <a:xfrm>
            <a:off x="2453692" y="1743073"/>
            <a:ext cx="581961" cy="576264"/>
            <a:chOff x="2482267" y="4105273"/>
            <a:chExt cx="581961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2776125" y="44403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2" name="Picture 41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82267" y="4105273"/>
              <a:ext cx="581961" cy="2901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oup 46"/>
          <p:cNvGrpSpPr/>
          <p:nvPr/>
        </p:nvGrpSpPr>
        <p:grpSpPr bwMode="auto">
          <a:xfrm>
            <a:off x="3126169" y="177164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57021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90255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23409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5648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9716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229503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56565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9638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2287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56106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9340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22494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5556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8801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220353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2860" y="24193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7185" y="2419348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1" name="Group 60"/>
          <p:cNvGrpSpPr/>
          <p:nvPr/>
        </p:nvGrpSpPr>
        <p:grpSpPr>
          <a:xfrm>
            <a:off x="2809270" y="2747532"/>
            <a:ext cx="537254" cy="558837"/>
            <a:chOff x="2809270" y="3042807"/>
            <a:chExt cx="537254" cy="558837"/>
          </a:xfrm>
        </p:grpSpPr>
        <p:pic>
          <p:nvPicPr>
            <p:cNvPr id="54" name="Picture 5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809270" y="3333750"/>
              <a:ext cx="537254" cy="2678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074966" y="304280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6835" y="2419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1590675" y="4496931"/>
            <a:ext cx="5962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But, much less </a:t>
            </a:r>
            <a:r>
              <a:rPr lang="en-US" dirty="0" smtClean="0">
                <a:solidFill>
                  <a:srgbClr val="FF0000"/>
                </a:solidFill>
              </a:rPr>
              <a:t>cache </a:t>
            </a:r>
            <a:r>
              <a:rPr lang="en-US" dirty="0" smtClean="0">
                <a:solidFill>
                  <a:srgbClr val="FF0000"/>
                </a:solidFill>
              </a:rPr>
              <a:t>misses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0675" y="3390900"/>
            <a:ext cx="5962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probes</a:t>
            </a:r>
            <a:r>
              <a:rPr lang="en-US" dirty="0" smtClean="0"/>
              <a:t> than uniform probing,</a:t>
            </a:r>
            <a:br>
              <a:rPr lang="en-US" dirty="0" smtClean="0"/>
            </a:br>
            <a:r>
              <a:rPr lang="en-US" dirty="0" smtClean="0"/>
              <a:t>as probe sequences “merge”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5172075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complicated analysis</a:t>
            </a:r>
            <a:br>
              <a:rPr lang="en-US" dirty="0" smtClean="0"/>
            </a:br>
            <a:r>
              <a:rPr lang="en-US" dirty="0" smtClean="0"/>
              <a:t>(Universal hash families, as defined, do not suffice.)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2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484"/>
            <a:ext cx="7772400" cy="683316"/>
          </a:xfrm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</a:rPr>
              <a:t>Dictionaries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67294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 </a:t>
            </a: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 </a:t>
            </a:r>
            <a:r>
              <a:rPr lang="en-US" sz="2400" dirty="0" smtClean="0">
                <a:solidFill>
                  <a:schemeClr val="accent6"/>
                </a:solidFill>
              </a:rPr>
              <a:t>Dictionary() </a:t>
            </a:r>
            <a:r>
              <a:rPr lang="en-US" sz="2400" dirty="0" smtClean="0"/>
              <a:t>– Create an empty dictionary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Insert(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x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Insert item </a:t>
            </a:r>
            <a:r>
              <a:rPr lang="en-US" sz="2400" i="1" dirty="0" smtClean="0"/>
              <a:t>x</a:t>
            </a:r>
            <a:r>
              <a:rPr lang="en-US" sz="2400" dirty="0" smtClean="0"/>
              <a:t> into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Find(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Find an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in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from </a:t>
            </a:r>
            <a:r>
              <a:rPr lang="en-US" sz="2400" i="1" dirty="0" smtClean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0534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use </a:t>
            </a:r>
            <a:r>
              <a:rPr lang="en-US" dirty="0" smtClean="0">
                <a:solidFill>
                  <a:srgbClr val="0000FF"/>
                </a:solidFill>
              </a:rPr>
              <a:t>balanced search trees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O(log </a:t>
            </a:r>
            <a:r>
              <a:rPr lang="en-US" dirty="0" smtClean="0">
                <a:solidFill>
                  <a:srgbClr val="FF0000"/>
                </a:solidFill>
              </a:rPr>
              <a:t>n)</a:t>
            </a:r>
            <a:r>
              <a:rPr lang="en-US" dirty="0" smtClean="0"/>
              <a:t> time per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1954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(Predecessors and successors, etc.,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required)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892" y="5801396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we do better?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2436" y="5781688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YES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</a:t>
            </a:r>
            <a:r>
              <a:rPr lang="en-US" dirty="0" smtClean="0">
                <a:solidFill>
                  <a:srgbClr val="0000FF"/>
                </a:solidFill>
              </a:rPr>
              <a:t>probing – </a:t>
            </a:r>
            <a:r>
              <a:rPr lang="en-US" dirty="0" smtClean="0">
                <a:solidFill>
                  <a:srgbClr val="008000"/>
                </a:solidFill>
              </a:rPr>
              <a:t>Deletions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708151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038888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3712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3" name="Group 46"/>
          <p:cNvGrpSpPr/>
          <p:nvPr/>
        </p:nvGrpSpPr>
        <p:grpSpPr bwMode="auto">
          <a:xfrm>
            <a:off x="3564319" y="152399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703564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3035902" y="208811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367440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6981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4030515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362853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699001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5029738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3620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694414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2910626" y="1504948"/>
            <a:ext cx="582492" cy="576264"/>
            <a:chOff x="2777276" y="1743073"/>
            <a:chExt cx="582492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3071400" y="20781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777276" y="1743073"/>
              <a:ext cx="582492" cy="2904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6026752" y="2088114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358290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6890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7021365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353703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501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7203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9" name="Group 68"/>
          <p:cNvGrpSpPr/>
          <p:nvPr/>
        </p:nvGrpSpPr>
        <p:grpSpPr bwMode="auto">
          <a:xfrm>
            <a:off x="3266224" y="2509405"/>
            <a:ext cx="537744" cy="559081"/>
            <a:chOff x="3132875" y="2747532"/>
            <a:chExt cx="537744" cy="559081"/>
          </a:xfrm>
        </p:grpSpPr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3132875" y="3038475"/>
              <a:ext cx="537744" cy="268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398816" y="274753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9387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283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571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75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593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8123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310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75" name="Group 74"/>
          <p:cNvGrpSpPr/>
          <p:nvPr/>
        </p:nvGrpSpPr>
        <p:grpSpPr bwMode="auto">
          <a:xfrm>
            <a:off x="5583366" y="1523999"/>
            <a:ext cx="552264" cy="557213"/>
            <a:chOff x="5450017" y="1762124"/>
            <a:chExt cx="552264" cy="557213"/>
          </a:xfrm>
        </p:grpSpPr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5722916" y="20712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5450017" y="1762124"/>
              <a:ext cx="552264" cy="2753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TextBox 75"/>
          <p:cNvSpPr txBox="1"/>
          <p:nvPr/>
        </p:nvSpPr>
        <p:spPr>
          <a:xfrm>
            <a:off x="0" y="3305175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the key in cell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be moved to cell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77" name="Rectangle 14"/>
          <p:cNvSpPr>
            <a:spLocks noChangeAspect="1" noChangeArrowheads="1"/>
          </p:cNvSpPr>
          <p:nvPr/>
        </p:nvSpPr>
        <p:spPr bwMode="auto">
          <a:xfrm>
            <a:off x="1574801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8" name="Rectangle 15"/>
          <p:cNvSpPr>
            <a:spLocks noChangeAspect="1" noChangeArrowheads="1"/>
          </p:cNvSpPr>
          <p:nvPr/>
        </p:nvSpPr>
        <p:spPr bwMode="auto">
          <a:xfrm>
            <a:off x="1905538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9" name="Rectangle 16"/>
          <p:cNvSpPr>
            <a:spLocks noChangeAspect="1" noChangeArrowheads="1"/>
          </p:cNvSpPr>
          <p:nvPr/>
        </p:nvSpPr>
        <p:spPr bwMode="auto">
          <a:xfrm>
            <a:off x="2237876" y="43836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0" name="Rectangle 17"/>
          <p:cNvSpPr>
            <a:spLocks noChangeAspect="1" noChangeArrowheads="1"/>
          </p:cNvSpPr>
          <p:nvPr/>
        </p:nvSpPr>
        <p:spPr bwMode="auto">
          <a:xfrm>
            <a:off x="2570214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1" name="Rectangle 18"/>
          <p:cNvSpPr>
            <a:spLocks noChangeAspect="1" noChangeArrowheads="1"/>
          </p:cNvSpPr>
          <p:nvPr/>
        </p:nvSpPr>
        <p:spPr bwMode="auto">
          <a:xfrm>
            <a:off x="2902552" y="4383639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2" name="Rectangle 19"/>
          <p:cNvSpPr>
            <a:spLocks noChangeAspect="1" noChangeArrowheads="1"/>
          </p:cNvSpPr>
          <p:nvPr/>
        </p:nvSpPr>
        <p:spPr bwMode="auto">
          <a:xfrm>
            <a:off x="3234090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3" name="Rectangle 20"/>
          <p:cNvSpPr>
            <a:spLocks noChangeAspect="1" noChangeArrowheads="1"/>
          </p:cNvSpPr>
          <p:nvPr/>
        </p:nvSpPr>
        <p:spPr bwMode="auto">
          <a:xfrm>
            <a:off x="3564826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4" name="Rectangle 21"/>
          <p:cNvSpPr>
            <a:spLocks noChangeAspect="1" noChangeArrowheads="1"/>
          </p:cNvSpPr>
          <p:nvPr/>
        </p:nvSpPr>
        <p:spPr bwMode="auto">
          <a:xfrm>
            <a:off x="3897165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8" name="Picture 87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2323915" y="4050187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3306515" y="4038596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5" name="Picture 114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1193736" y="5186343"/>
            <a:ext cx="1426428" cy="333379"/>
          </a:xfrm>
          <a:prstGeom prst="rect">
            <a:avLst/>
          </a:prstGeom>
          <a:noFill/>
          <a:ln/>
          <a:effectLst/>
        </p:spPr>
      </p:pic>
      <p:sp>
        <p:nvSpPr>
          <p:cNvPr id="96" name="Rectangle 14"/>
          <p:cNvSpPr>
            <a:spLocks noChangeAspect="1" noChangeArrowheads="1"/>
          </p:cNvSpPr>
          <p:nvPr/>
        </p:nvSpPr>
        <p:spPr bwMode="auto">
          <a:xfrm>
            <a:off x="4899026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7" name="Rectangle 15"/>
          <p:cNvSpPr>
            <a:spLocks noChangeAspect="1" noChangeArrowheads="1"/>
          </p:cNvSpPr>
          <p:nvPr/>
        </p:nvSpPr>
        <p:spPr bwMode="auto">
          <a:xfrm>
            <a:off x="5229763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8" name="Rectangle 16"/>
          <p:cNvSpPr>
            <a:spLocks noChangeAspect="1" noChangeArrowheads="1"/>
          </p:cNvSpPr>
          <p:nvPr/>
        </p:nvSpPr>
        <p:spPr bwMode="auto">
          <a:xfrm>
            <a:off x="5562101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9" name="Rectangle 17"/>
          <p:cNvSpPr>
            <a:spLocks noChangeAspect="1" noChangeArrowheads="1"/>
          </p:cNvSpPr>
          <p:nvPr/>
        </p:nvSpPr>
        <p:spPr bwMode="auto">
          <a:xfrm>
            <a:off x="5894439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0" name="Rectangle 18"/>
          <p:cNvSpPr>
            <a:spLocks noChangeAspect="1" noChangeArrowheads="1"/>
          </p:cNvSpPr>
          <p:nvPr/>
        </p:nvSpPr>
        <p:spPr bwMode="auto">
          <a:xfrm>
            <a:off x="6226777" y="4383639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1" name="Rectangle 19"/>
          <p:cNvSpPr>
            <a:spLocks noChangeAspect="1" noChangeArrowheads="1"/>
          </p:cNvSpPr>
          <p:nvPr/>
        </p:nvSpPr>
        <p:spPr bwMode="auto">
          <a:xfrm>
            <a:off x="6558315" y="43836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" name="Rectangle 20"/>
          <p:cNvSpPr>
            <a:spLocks noChangeAspect="1" noChangeArrowheads="1"/>
          </p:cNvSpPr>
          <p:nvPr/>
        </p:nvSpPr>
        <p:spPr bwMode="auto">
          <a:xfrm>
            <a:off x="6889051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" name="Rectangle 21"/>
          <p:cNvSpPr>
            <a:spLocks noChangeAspect="1" noChangeArrowheads="1"/>
          </p:cNvSpPr>
          <p:nvPr/>
        </p:nvSpPr>
        <p:spPr bwMode="auto">
          <a:xfrm>
            <a:off x="7221390" y="4383639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04" name="Picture 103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6638740" y="4017882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5325815" y="4006291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9" name="Picture 118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5197153" y="5181603"/>
            <a:ext cx="2060898" cy="342858"/>
          </a:xfrm>
          <a:prstGeom prst="rect">
            <a:avLst/>
          </a:prstGeom>
          <a:noFill/>
          <a:ln/>
          <a:effectLst/>
        </p:spPr>
      </p:pic>
      <p:sp>
        <p:nvSpPr>
          <p:cNvPr id="110" name="Line 45"/>
          <p:cNvSpPr>
            <a:spLocks noChangeShapeType="1"/>
          </p:cNvSpPr>
          <p:nvPr/>
        </p:nvSpPr>
        <p:spPr bwMode="auto">
          <a:xfrm flipV="1">
            <a:off x="2398690" y="479540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1" name="Line 45"/>
          <p:cNvSpPr>
            <a:spLocks noChangeShapeType="1"/>
          </p:cNvSpPr>
          <p:nvPr/>
        </p:nvSpPr>
        <p:spPr bwMode="auto">
          <a:xfrm flipV="1">
            <a:off x="2065315" y="479540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2" name="Line 45"/>
          <p:cNvSpPr>
            <a:spLocks noChangeShapeType="1"/>
          </p:cNvSpPr>
          <p:nvPr/>
        </p:nvSpPr>
        <p:spPr bwMode="auto">
          <a:xfrm flipV="1">
            <a:off x="1722415" y="479540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 flipV="1">
            <a:off x="3741715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 flipV="1">
            <a:off x="4056040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18" name="Picture 117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2728229" y="5186358"/>
            <a:ext cx="1881690" cy="333348"/>
          </a:xfrm>
          <a:prstGeom prst="rect">
            <a:avLst/>
          </a:prstGeom>
          <a:noFill/>
          <a:ln/>
          <a:effectLst/>
        </p:spPr>
      </p:pic>
      <p:sp>
        <p:nvSpPr>
          <p:cNvPr id="120" name="Line 45"/>
          <p:cNvSpPr>
            <a:spLocks noChangeShapeType="1"/>
          </p:cNvSpPr>
          <p:nvPr/>
        </p:nvSpPr>
        <p:spPr bwMode="auto">
          <a:xfrm flipV="1">
            <a:off x="6408715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1" name="Line 45"/>
          <p:cNvSpPr>
            <a:spLocks noChangeShapeType="1"/>
          </p:cNvSpPr>
          <p:nvPr/>
        </p:nvSpPr>
        <p:spPr bwMode="auto">
          <a:xfrm flipV="1">
            <a:off x="6075340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2" name="Line 45"/>
          <p:cNvSpPr>
            <a:spLocks noChangeShapeType="1"/>
          </p:cNvSpPr>
          <p:nvPr/>
        </p:nvSpPr>
        <p:spPr bwMode="auto">
          <a:xfrm flipV="1">
            <a:off x="5732440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3" name="Line 45"/>
          <p:cNvSpPr>
            <a:spLocks noChangeShapeType="1"/>
          </p:cNvSpPr>
          <p:nvPr/>
        </p:nvSpPr>
        <p:spPr bwMode="auto">
          <a:xfrm flipV="1">
            <a:off x="6723040" y="48049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1476 -0.04166 -0.02934 -0.0831 -0.04167 -0.08333 C -0.05399 -0.08356 -0.06406 -0.04259 -0.07396 -0.00139 " pathEditMode="relative" ptsTypes="a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03704E-6 C -0.00572 -0.04028 -0.01145 -0.08033 -0.0177 -0.08056 C -0.02395 -0.08079 -0.03072 -0.04121 -0.03749 -0.00139 " pathEditMode="relative" ptsTypes="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C -0.0217 -0.04051 -0.04323 -0.08079 -0.06146 -0.08056 C -0.07969 -0.08033 -0.09462 -0.03959 -0.10937 0.00138 " pathEditMode="relative" ptsTypes="a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95288"/>
            <a:ext cx="8229600" cy="700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790575" y="1520824"/>
          <a:ext cx="7800975" cy="3422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1071"/>
                <a:gridCol w="2860529"/>
                <a:gridCol w="2619375"/>
              </a:tblGrid>
              <a:tr h="1140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Uniform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3" name="Picture 10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8259" y="2903537"/>
            <a:ext cx="1718813" cy="639763"/>
          </a:xfrm>
          <a:prstGeom prst="rect">
            <a:avLst/>
          </a:prstGeom>
          <a:noFill/>
          <a:ln/>
          <a:effectLst/>
        </p:spPr>
      </p:pic>
      <p:pic>
        <p:nvPicPr>
          <p:cNvPr id="102" name="Picture 10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2665" y="2874963"/>
            <a:ext cx="982250" cy="753174"/>
          </a:xfrm>
          <a:prstGeom prst="rect">
            <a:avLst/>
          </a:prstGeom>
          <a:noFill/>
          <a:ln/>
          <a:effectLst/>
        </p:spPr>
      </p:pic>
      <p:pic>
        <p:nvPicPr>
          <p:cNvPr id="101" name="Picture 10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92609" y="4056062"/>
            <a:ext cx="1710112" cy="668338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82541" y="3979862"/>
            <a:ext cx="2222499" cy="820738"/>
          </a:xfrm>
          <a:prstGeom prst="rect">
            <a:avLst/>
          </a:prstGeom>
          <a:noFill/>
          <a:ln/>
          <a:effectLst/>
        </p:spPr>
      </p:pic>
      <p:sp>
        <p:nvSpPr>
          <p:cNvPr id="104" name="TextBox 103"/>
          <p:cNvSpPr txBox="1"/>
          <p:nvPr/>
        </p:nvSpPr>
        <p:spPr>
          <a:xfrm>
            <a:off x="0" y="531495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When, say,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0.6</a:t>
            </a:r>
            <a:r>
              <a:rPr lang="en-US" dirty="0" smtClean="0">
                <a:sym typeface="Symbol"/>
              </a:rPr>
              <a:t>, all small constants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80845" y="3703638"/>
            <a:ext cx="573483" cy="439738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95288"/>
            <a:ext cx="8229600" cy="700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2038350" y="1508125"/>
            <a:ext cx="47339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2211388" y="1597025"/>
            <a:ext cx="4140200" cy="4143375"/>
          </a:xfrm>
          <a:custGeom>
            <a:avLst/>
            <a:gdLst/>
            <a:ahLst/>
            <a:cxnLst>
              <a:cxn ang="0">
                <a:pos x="2024" y="2060"/>
              </a:cxn>
              <a:cxn ang="0">
                <a:pos x="2075" y="2008"/>
              </a:cxn>
              <a:cxn ang="0">
                <a:pos x="2244" y="1726"/>
              </a:cxn>
              <a:cxn ang="0">
                <a:pos x="2608" y="2"/>
              </a:cxn>
              <a:cxn ang="0">
                <a:pos x="2580" y="321"/>
              </a:cxn>
              <a:cxn ang="0">
                <a:pos x="2552" y="577"/>
              </a:cxn>
              <a:cxn ang="0">
                <a:pos x="2539" y="673"/>
              </a:cxn>
              <a:cxn ang="0">
                <a:pos x="2510" y="875"/>
              </a:cxn>
              <a:cxn ang="0">
                <a:pos x="2480" y="1044"/>
              </a:cxn>
              <a:cxn ang="0">
                <a:pos x="2465" y="1122"/>
              </a:cxn>
              <a:cxn ang="0">
                <a:pos x="2451" y="1184"/>
              </a:cxn>
              <a:cxn ang="0">
                <a:pos x="2427" y="1283"/>
              </a:cxn>
              <a:cxn ang="0">
                <a:pos x="2408" y="1351"/>
              </a:cxn>
              <a:cxn ang="0">
                <a:pos x="2365" y="1493"/>
              </a:cxn>
              <a:cxn ang="0">
                <a:pos x="2336" y="1569"/>
              </a:cxn>
              <a:cxn ang="0">
                <a:pos x="2319" y="1612"/>
              </a:cxn>
              <a:cxn ang="0">
                <a:pos x="2305" y="1647"/>
              </a:cxn>
              <a:cxn ang="0">
                <a:pos x="2256" y="1748"/>
              </a:cxn>
              <a:cxn ang="0">
                <a:pos x="2248" y="1760"/>
              </a:cxn>
              <a:cxn ang="0">
                <a:pos x="2218" y="1813"/>
              </a:cxn>
              <a:cxn ang="0">
                <a:pos x="2194" y="1853"/>
              </a:cxn>
              <a:cxn ang="0">
                <a:pos x="2162" y="1900"/>
              </a:cxn>
              <a:cxn ang="0">
                <a:pos x="2136" y="1935"/>
              </a:cxn>
              <a:cxn ang="0">
                <a:pos x="2023" y="2061"/>
              </a:cxn>
              <a:cxn ang="0">
                <a:pos x="1903" y="2161"/>
              </a:cxn>
              <a:cxn ang="0">
                <a:pos x="1847" y="2199"/>
              </a:cxn>
              <a:cxn ang="0">
                <a:pos x="1676" y="2292"/>
              </a:cxn>
              <a:cxn ang="0">
                <a:pos x="1493" y="2366"/>
              </a:cxn>
              <a:cxn ang="0">
                <a:pos x="1387" y="2400"/>
              </a:cxn>
              <a:cxn ang="0">
                <a:pos x="1162" y="2458"/>
              </a:cxn>
              <a:cxn ang="0">
                <a:pos x="927" y="2504"/>
              </a:cxn>
              <a:cxn ang="0">
                <a:pos x="641" y="2547"/>
              </a:cxn>
              <a:cxn ang="0">
                <a:pos x="470" y="2567"/>
              </a:cxn>
              <a:cxn ang="0">
                <a:pos x="181" y="2595"/>
              </a:cxn>
              <a:cxn ang="0">
                <a:pos x="20" y="2609"/>
              </a:cxn>
              <a:cxn ang="0">
                <a:pos x="14" y="2591"/>
              </a:cxn>
              <a:cxn ang="0">
                <a:pos x="42" y="2587"/>
              </a:cxn>
              <a:cxn ang="0">
                <a:pos x="234" y="2571"/>
              </a:cxn>
              <a:cxn ang="0">
                <a:pos x="522" y="2541"/>
              </a:cxn>
              <a:cxn ang="0">
                <a:pos x="751" y="2512"/>
              </a:cxn>
              <a:cxn ang="0">
                <a:pos x="1038" y="2464"/>
              </a:cxn>
              <a:cxn ang="0">
                <a:pos x="1326" y="2398"/>
              </a:cxn>
              <a:cxn ang="0">
                <a:pos x="1610" y="2300"/>
              </a:cxn>
              <a:cxn ang="0">
                <a:pos x="1891" y="2145"/>
              </a:cxn>
              <a:cxn ang="0">
                <a:pos x="2118" y="1925"/>
              </a:cxn>
              <a:cxn ang="0">
                <a:pos x="2132" y="1908"/>
              </a:cxn>
              <a:cxn ang="0">
                <a:pos x="2178" y="1840"/>
              </a:cxn>
              <a:cxn ang="0">
                <a:pos x="2233" y="1748"/>
              </a:cxn>
              <a:cxn ang="0">
                <a:pos x="2258" y="1698"/>
              </a:cxn>
              <a:cxn ang="0">
                <a:pos x="2287" y="1635"/>
              </a:cxn>
              <a:cxn ang="0">
                <a:pos x="2317" y="1563"/>
              </a:cxn>
              <a:cxn ang="0">
                <a:pos x="2360" y="1443"/>
              </a:cxn>
              <a:cxn ang="0">
                <a:pos x="2407" y="1285"/>
              </a:cxn>
              <a:cxn ang="0">
                <a:pos x="2432" y="1180"/>
              </a:cxn>
              <a:cxn ang="0">
                <a:pos x="2459" y="1050"/>
              </a:cxn>
              <a:cxn ang="0">
                <a:pos x="2489" y="884"/>
              </a:cxn>
              <a:cxn ang="0">
                <a:pos x="2504" y="789"/>
              </a:cxn>
              <a:cxn ang="0">
                <a:pos x="2533" y="575"/>
              </a:cxn>
              <a:cxn ang="0">
                <a:pos x="2553" y="388"/>
              </a:cxn>
              <a:cxn ang="0">
                <a:pos x="2580" y="88"/>
              </a:cxn>
            </a:cxnLst>
            <a:rect l="0" t="0" r="r" b="b"/>
            <a:pathLst>
              <a:path w="2608" h="2610">
                <a:moveTo>
                  <a:pt x="1621" y="2318"/>
                </a:moveTo>
                <a:lnTo>
                  <a:pt x="1618" y="2318"/>
                </a:lnTo>
                <a:lnTo>
                  <a:pt x="1619" y="2318"/>
                </a:lnTo>
                <a:lnTo>
                  <a:pt x="1621" y="2318"/>
                </a:lnTo>
                <a:close/>
                <a:moveTo>
                  <a:pt x="2024" y="2060"/>
                </a:moveTo>
                <a:lnTo>
                  <a:pt x="2017" y="2066"/>
                </a:lnTo>
                <a:lnTo>
                  <a:pt x="2024" y="2060"/>
                </a:lnTo>
                <a:close/>
                <a:moveTo>
                  <a:pt x="2077" y="2005"/>
                </a:moveTo>
                <a:lnTo>
                  <a:pt x="2073" y="2011"/>
                </a:lnTo>
                <a:lnTo>
                  <a:pt x="2075" y="2008"/>
                </a:lnTo>
                <a:lnTo>
                  <a:pt x="2077" y="2005"/>
                </a:lnTo>
                <a:close/>
                <a:moveTo>
                  <a:pt x="2244" y="1726"/>
                </a:moveTo>
                <a:lnTo>
                  <a:pt x="2244" y="1727"/>
                </a:lnTo>
                <a:lnTo>
                  <a:pt x="2242" y="1728"/>
                </a:lnTo>
                <a:lnTo>
                  <a:pt x="2244" y="1726"/>
                </a:lnTo>
                <a:close/>
                <a:moveTo>
                  <a:pt x="2396" y="1396"/>
                </a:moveTo>
                <a:lnTo>
                  <a:pt x="2395" y="1399"/>
                </a:lnTo>
                <a:lnTo>
                  <a:pt x="2396" y="1396"/>
                </a:lnTo>
                <a:close/>
                <a:moveTo>
                  <a:pt x="2588" y="0"/>
                </a:moveTo>
                <a:lnTo>
                  <a:pt x="2608" y="2"/>
                </a:lnTo>
                <a:lnTo>
                  <a:pt x="2600" y="90"/>
                </a:lnTo>
                <a:lnTo>
                  <a:pt x="2597" y="131"/>
                </a:lnTo>
                <a:lnTo>
                  <a:pt x="2594" y="161"/>
                </a:lnTo>
                <a:lnTo>
                  <a:pt x="2594" y="171"/>
                </a:lnTo>
                <a:lnTo>
                  <a:pt x="2580" y="321"/>
                </a:lnTo>
                <a:lnTo>
                  <a:pt x="2573" y="390"/>
                </a:lnTo>
                <a:lnTo>
                  <a:pt x="2570" y="424"/>
                </a:lnTo>
                <a:lnTo>
                  <a:pt x="2568" y="439"/>
                </a:lnTo>
                <a:lnTo>
                  <a:pt x="2566" y="456"/>
                </a:lnTo>
                <a:lnTo>
                  <a:pt x="2552" y="577"/>
                </a:lnTo>
                <a:lnTo>
                  <a:pt x="2551" y="580"/>
                </a:lnTo>
                <a:lnTo>
                  <a:pt x="2552" y="578"/>
                </a:lnTo>
                <a:lnTo>
                  <a:pt x="2545" y="633"/>
                </a:lnTo>
                <a:lnTo>
                  <a:pt x="2541" y="660"/>
                </a:lnTo>
                <a:lnTo>
                  <a:pt x="2539" y="673"/>
                </a:lnTo>
                <a:lnTo>
                  <a:pt x="2538" y="686"/>
                </a:lnTo>
                <a:lnTo>
                  <a:pt x="2523" y="792"/>
                </a:lnTo>
                <a:lnTo>
                  <a:pt x="2516" y="841"/>
                </a:lnTo>
                <a:lnTo>
                  <a:pt x="2512" y="864"/>
                </a:lnTo>
                <a:lnTo>
                  <a:pt x="2510" y="875"/>
                </a:lnTo>
                <a:lnTo>
                  <a:pt x="2509" y="882"/>
                </a:lnTo>
                <a:lnTo>
                  <a:pt x="2509" y="887"/>
                </a:lnTo>
                <a:lnTo>
                  <a:pt x="2493" y="975"/>
                </a:lnTo>
                <a:lnTo>
                  <a:pt x="2482" y="1035"/>
                </a:lnTo>
                <a:lnTo>
                  <a:pt x="2480" y="1044"/>
                </a:lnTo>
                <a:lnTo>
                  <a:pt x="2479" y="1049"/>
                </a:lnTo>
                <a:lnTo>
                  <a:pt x="2479" y="1054"/>
                </a:lnTo>
                <a:lnTo>
                  <a:pt x="2465" y="1121"/>
                </a:lnTo>
                <a:lnTo>
                  <a:pt x="2464" y="1125"/>
                </a:lnTo>
                <a:lnTo>
                  <a:pt x="2465" y="1122"/>
                </a:lnTo>
                <a:lnTo>
                  <a:pt x="2458" y="1154"/>
                </a:lnTo>
                <a:lnTo>
                  <a:pt x="2455" y="1169"/>
                </a:lnTo>
                <a:lnTo>
                  <a:pt x="2454" y="1170"/>
                </a:lnTo>
                <a:lnTo>
                  <a:pt x="2455" y="1169"/>
                </a:lnTo>
                <a:lnTo>
                  <a:pt x="2451" y="1184"/>
                </a:lnTo>
                <a:lnTo>
                  <a:pt x="2450" y="1187"/>
                </a:lnTo>
                <a:lnTo>
                  <a:pt x="2451" y="1185"/>
                </a:lnTo>
                <a:lnTo>
                  <a:pt x="2438" y="1242"/>
                </a:lnTo>
                <a:lnTo>
                  <a:pt x="2430" y="1271"/>
                </a:lnTo>
                <a:lnTo>
                  <a:pt x="2427" y="1283"/>
                </a:lnTo>
                <a:lnTo>
                  <a:pt x="2426" y="1290"/>
                </a:lnTo>
                <a:lnTo>
                  <a:pt x="2425" y="1292"/>
                </a:lnTo>
                <a:lnTo>
                  <a:pt x="2426" y="1291"/>
                </a:lnTo>
                <a:lnTo>
                  <a:pt x="2424" y="1297"/>
                </a:lnTo>
                <a:lnTo>
                  <a:pt x="2408" y="1351"/>
                </a:lnTo>
                <a:lnTo>
                  <a:pt x="2396" y="1395"/>
                </a:lnTo>
                <a:lnTo>
                  <a:pt x="2395" y="1399"/>
                </a:lnTo>
                <a:lnTo>
                  <a:pt x="2394" y="1402"/>
                </a:lnTo>
                <a:lnTo>
                  <a:pt x="2379" y="1449"/>
                </a:lnTo>
                <a:lnTo>
                  <a:pt x="2365" y="1493"/>
                </a:lnTo>
                <a:lnTo>
                  <a:pt x="2367" y="1484"/>
                </a:lnTo>
                <a:lnTo>
                  <a:pt x="2364" y="1493"/>
                </a:lnTo>
                <a:lnTo>
                  <a:pt x="2348" y="1535"/>
                </a:lnTo>
                <a:lnTo>
                  <a:pt x="2338" y="1565"/>
                </a:lnTo>
                <a:lnTo>
                  <a:pt x="2336" y="1569"/>
                </a:lnTo>
                <a:lnTo>
                  <a:pt x="2337" y="1569"/>
                </a:lnTo>
                <a:lnTo>
                  <a:pt x="2335" y="1575"/>
                </a:lnTo>
                <a:lnTo>
                  <a:pt x="2336" y="1570"/>
                </a:lnTo>
                <a:lnTo>
                  <a:pt x="2317" y="1616"/>
                </a:lnTo>
                <a:lnTo>
                  <a:pt x="2319" y="1612"/>
                </a:lnTo>
                <a:lnTo>
                  <a:pt x="2311" y="1630"/>
                </a:lnTo>
                <a:lnTo>
                  <a:pt x="2307" y="1638"/>
                </a:lnTo>
                <a:lnTo>
                  <a:pt x="2306" y="1642"/>
                </a:lnTo>
                <a:lnTo>
                  <a:pt x="2306" y="1644"/>
                </a:lnTo>
                <a:lnTo>
                  <a:pt x="2305" y="1647"/>
                </a:lnTo>
                <a:lnTo>
                  <a:pt x="2305" y="1646"/>
                </a:lnTo>
                <a:lnTo>
                  <a:pt x="2304" y="1647"/>
                </a:lnTo>
                <a:lnTo>
                  <a:pt x="2277" y="1707"/>
                </a:lnTo>
                <a:lnTo>
                  <a:pt x="2262" y="1734"/>
                </a:lnTo>
                <a:lnTo>
                  <a:pt x="2256" y="1748"/>
                </a:lnTo>
                <a:lnTo>
                  <a:pt x="2256" y="1749"/>
                </a:lnTo>
                <a:lnTo>
                  <a:pt x="2252" y="1755"/>
                </a:lnTo>
                <a:lnTo>
                  <a:pt x="2253" y="1753"/>
                </a:lnTo>
                <a:lnTo>
                  <a:pt x="2251" y="1755"/>
                </a:lnTo>
                <a:lnTo>
                  <a:pt x="2248" y="1760"/>
                </a:lnTo>
                <a:lnTo>
                  <a:pt x="2246" y="1765"/>
                </a:lnTo>
                <a:lnTo>
                  <a:pt x="2248" y="1761"/>
                </a:lnTo>
                <a:lnTo>
                  <a:pt x="2219" y="1813"/>
                </a:lnTo>
                <a:lnTo>
                  <a:pt x="2220" y="1810"/>
                </a:lnTo>
                <a:lnTo>
                  <a:pt x="2218" y="1813"/>
                </a:lnTo>
                <a:lnTo>
                  <a:pt x="2203" y="1838"/>
                </a:lnTo>
                <a:lnTo>
                  <a:pt x="2196" y="1849"/>
                </a:lnTo>
                <a:lnTo>
                  <a:pt x="2196" y="1849"/>
                </a:lnTo>
                <a:lnTo>
                  <a:pt x="2193" y="1855"/>
                </a:lnTo>
                <a:lnTo>
                  <a:pt x="2194" y="1853"/>
                </a:lnTo>
                <a:lnTo>
                  <a:pt x="2192" y="1855"/>
                </a:lnTo>
                <a:lnTo>
                  <a:pt x="2190" y="1858"/>
                </a:lnTo>
                <a:lnTo>
                  <a:pt x="2189" y="1860"/>
                </a:lnTo>
                <a:lnTo>
                  <a:pt x="2188" y="1861"/>
                </a:lnTo>
                <a:lnTo>
                  <a:pt x="2162" y="1900"/>
                </a:lnTo>
                <a:lnTo>
                  <a:pt x="2161" y="1901"/>
                </a:lnTo>
                <a:lnTo>
                  <a:pt x="2147" y="1920"/>
                </a:lnTo>
                <a:lnTo>
                  <a:pt x="2141" y="1929"/>
                </a:lnTo>
                <a:lnTo>
                  <a:pt x="2137" y="1933"/>
                </a:lnTo>
                <a:lnTo>
                  <a:pt x="2136" y="1935"/>
                </a:lnTo>
                <a:lnTo>
                  <a:pt x="2135" y="1937"/>
                </a:lnTo>
                <a:lnTo>
                  <a:pt x="2133" y="1939"/>
                </a:lnTo>
                <a:lnTo>
                  <a:pt x="2077" y="2004"/>
                </a:lnTo>
                <a:lnTo>
                  <a:pt x="2075" y="2008"/>
                </a:lnTo>
                <a:lnTo>
                  <a:pt x="2023" y="2061"/>
                </a:lnTo>
                <a:lnTo>
                  <a:pt x="2016" y="2066"/>
                </a:lnTo>
                <a:lnTo>
                  <a:pt x="1962" y="2115"/>
                </a:lnTo>
                <a:lnTo>
                  <a:pt x="1961" y="2115"/>
                </a:lnTo>
                <a:lnTo>
                  <a:pt x="1962" y="2115"/>
                </a:lnTo>
                <a:lnTo>
                  <a:pt x="1903" y="2161"/>
                </a:lnTo>
                <a:lnTo>
                  <a:pt x="1901" y="2162"/>
                </a:lnTo>
                <a:lnTo>
                  <a:pt x="1902" y="2161"/>
                </a:lnTo>
                <a:lnTo>
                  <a:pt x="1847" y="2198"/>
                </a:lnTo>
                <a:lnTo>
                  <a:pt x="1844" y="2200"/>
                </a:lnTo>
                <a:lnTo>
                  <a:pt x="1847" y="2199"/>
                </a:lnTo>
                <a:lnTo>
                  <a:pt x="1792" y="2233"/>
                </a:lnTo>
                <a:lnTo>
                  <a:pt x="1796" y="2229"/>
                </a:lnTo>
                <a:lnTo>
                  <a:pt x="1791" y="2233"/>
                </a:lnTo>
                <a:lnTo>
                  <a:pt x="1732" y="2266"/>
                </a:lnTo>
                <a:lnTo>
                  <a:pt x="1676" y="2292"/>
                </a:lnTo>
                <a:lnTo>
                  <a:pt x="1619" y="2318"/>
                </a:lnTo>
                <a:lnTo>
                  <a:pt x="1617" y="2318"/>
                </a:lnTo>
                <a:lnTo>
                  <a:pt x="1557" y="2342"/>
                </a:lnTo>
                <a:lnTo>
                  <a:pt x="1501" y="2363"/>
                </a:lnTo>
                <a:lnTo>
                  <a:pt x="1493" y="2366"/>
                </a:lnTo>
                <a:lnTo>
                  <a:pt x="1501" y="2364"/>
                </a:lnTo>
                <a:lnTo>
                  <a:pt x="1442" y="2384"/>
                </a:lnTo>
                <a:lnTo>
                  <a:pt x="1445" y="2382"/>
                </a:lnTo>
                <a:lnTo>
                  <a:pt x="1441" y="2384"/>
                </a:lnTo>
                <a:lnTo>
                  <a:pt x="1387" y="2400"/>
                </a:lnTo>
                <a:lnTo>
                  <a:pt x="1331" y="2417"/>
                </a:lnTo>
                <a:lnTo>
                  <a:pt x="1272" y="2432"/>
                </a:lnTo>
                <a:lnTo>
                  <a:pt x="1217" y="2446"/>
                </a:lnTo>
                <a:lnTo>
                  <a:pt x="1157" y="2460"/>
                </a:lnTo>
                <a:lnTo>
                  <a:pt x="1162" y="2458"/>
                </a:lnTo>
                <a:lnTo>
                  <a:pt x="1157" y="2460"/>
                </a:lnTo>
                <a:lnTo>
                  <a:pt x="1097" y="2472"/>
                </a:lnTo>
                <a:lnTo>
                  <a:pt x="1042" y="2483"/>
                </a:lnTo>
                <a:lnTo>
                  <a:pt x="982" y="2494"/>
                </a:lnTo>
                <a:lnTo>
                  <a:pt x="927" y="2504"/>
                </a:lnTo>
                <a:lnTo>
                  <a:pt x="869" y="2514"/>
                </a:lnTo>
                <a:lnTo>
                  <a:pt x="809" y="2523"/>
                </a:lnTo>
                <a:lnTo>
                  <a:pt x="753" y="2531"/>
                </a:lnTo>
                <a:lnTo>
                  <a:pt x="694" y="2540"/>
                </a:lnTo>
                <a:lnTo>
                  <a:pt x="641" y="2547"/>
                </a:lnTo>
                <a:lnTo>
                  <a:pt x="585" y="2554"/>
                </a:lnTo>
                <a:lnTo>
                  <a:pt x="569" y="2556"/>
                </a:lnTo>
                <a:lnTo>
                  <a:pt x="584" y="2554"/>
                </a:lnTo>
                <a:lnTo>
                  <a:pt x="524" y="2561"/>
                </a:lnTo>
                <a:lnTo>
                  <a:pt x="470" y="2567"/>
                </a:lnTo>
                <a:lnTo>
                  <a:pt x="410" y="2573"/>
                </a:lnTo>
                <a:lnTo>
                  <a:pt x="350" y="2580"/>
                </a:lnTo>
                <a:lnTo>
                  <a:pt x="296" y="2585"/>
                </a:lnTo>
                <a:lnTo>
                  <a:pt x="236" y="2591"/>
                </a:lnTo>
                <a:lnTo>
                  <a:pt x="181" y="2595"/>
                </a:lnTo>
                <a:lnTo>
                  <a:pt x="126" y="2601"/>
                </a:lnTo>
                <a:lnTo>
                  <a:pt x="67" y="2605"/>
                </a:lnTo>
                <a:lnTo>
                  <a:pt x="39" y="2607"/>
                </a:lnTo>
                <a:lnTo>
                  <a:pt x="26" y="2609"/>
                </a:lnTo>
                <a:lnTo>
                  <a:pt x="20" y="2609"/>
                </a:lnTo>
                <a:lnTo>
                  <a:pt x="17" y="2610"/>
                </a:lnTo>
                <a:lnTo>
                  <a:pt x="0" y="2610"/>
                </a:lnTo>
                <a:lnTo>
                  <a:pt x="0" y="2590"/>
                </a:lnTo>
                <a:lnTo>
                  <a:pt x="14" y="2590"/>
                </a:lnTo>
                <a:lnTo>
                  <a:pt x="14" y="2591"/>
                </a:lnTo>
                <a:lnTo>
                  <a:pt x="17" y="2589"/>
                </a:lnTo>
                <a:lnTo>
                  <a:pt x="24" y="2589"/>
                </a:lnTo>
                <a:lnTo>
                  <a:pt x="24" y="2590"/>
                </a:lnTo>
                <a:lnTo>
                  <a:pt x="37" y="2588"/>
                </a:lnTo>
                <a:lnTo>
                  <a:pt x="42" y="2587"/>
                </a:lnTo>
                <a:lnTo>
                  <a:pt x="37" y="2587"/>
                </a:lnTo>
                <a:lnTo>
                  <a:pt x="65" y="2585"/>
                </a:lnTo>
                <a:lnTo>
                  <a:pt x="124" y="2581"/>
                </a:lnTo>
                <a:lnTo>
                  <a:pt x="179" y="2575"/>
                </a:lnTo>
                <a:lnTo>
                  <a:pt x="234" y="2571"/>
                </a:lnTo>
                <a:lnTo>
                  <a:pt x="294" y="2565"/>
                </a:lnTo>
                <a:lnTo>
                  <a:pt x="349" y="2560"/>
                </a:lnTo>
                <a:lnTo>
                  <a:pt x="409" y="2553"/>
                </a:lnTo>
                <a:lnTo>
                  <a:pt x="468" y="2547"/>
                </a:lnTo>
                <a:lnTo>
                  <a:pt x="522" y="2541"/>
                </a:lnTo>
                <a:lnTo>
                  <a:pt x="582" y="2534"/>
                </a:lnTo>
                <a:lnTo>
                  <a:pt x="582" y="2535"/>
                </a:lnTo>
                <a:lnTo>
                  <a:pt x="638" y="2528"/>
                </a:lnTo>
                <a:lnTo>
                  <a:pt x="692" y="2521"/>
                </a:lnTo>
                <a:lnTo>
                  <a:pt x="751" y="2512"/>
                </a:lnTo>
                <a:lnTo>
                  <a:pt x="806" y="2504"/>
                </a:lnTo>
                <a:lnTo>
                  <a:pt x="865" y="2495"/>
                </a:lnTo>
                <a:lnTo>
                  <a:pt x="924" y="2485"/>
                </a:lnTo>
                <a:lnTo>
                  <a:pt x="978" y="2475"/>
                </a:lnTo>
                <a:lnTo>
                  <a:pt x="1038" y="2464"/>
                </a:lnTo>
                <a:lnTo>
                  <a:pt x="1093" y="2453"/>
                </a:lnTo>
                <a:lnTo>
                  <a:pt x="1153" y="2440"/>
                </a:lnTo>
                <a:lnTo>
                  <a:pt x="1212" y="2427"/>
                </a:lnTo>
                <a:lnTo>
                  <a:pt x="1268" y="2413"/>
                </a:lnTo>
                <a:lnTo>
                  <a:pt x="1326" y="2398"/>
                </a:lnTo>
                <a:lnTo>
                  <a:pt x="1381" y="2381"/>
                </a:lnTo>
                <a:lnTo>
                  <a:pt x="1436" y="2365"/>
                </a:lnTo>
                <a:lnTo>
                  <a:pt x="1494" y="2345"/>
                </a:lnTo>
                <a:lnTo>
                  <a:pt x="1550" y="2324"/>
                </a:lnTo>
                <a:lnTo>
                  <a:pt x="1610" y="2300"/>
                </a:lnTo>
                <a:lnTo>
                  <a:pt x="1668" y="2274"/>
                </a:lnTo>
                <a:lnTo>
                  <a:pt x="1723" y="2247"/>
                </a:lnTo>
                <a:lnTo>
                  <a:pt x="1782" y="2216"/>
                </a:lnTo>
                <a:lnTo>
                  <a:pt x="1836" y="2182"/>
                </a:lnTo>
                <a:lnTo>
                  <a:pt x="1891" y="2145"/>
                </a:lnTo>
                <a:lnTo>
                  <a:pt x="1891" y="2145"/>
                </a:lnTo>
                <a:lnTo>
                  <a:pt x="1949" y="2100"/>
                </a:lnTo>
                <a:lnTo>
                  <a:pt x="2003" y="2052"/>
                </a:lnTo>
                <a:lnTo>
                  <a:pt x="2063" y="1991"/>
                </a:lnTo>
                <a:lnTo>
                  <a:pt x="2118" y="1925"/>
                </a:lnTo>
                <a:lnTo>
                  <a:pt x="2119" y="1924"/>
                </a:lnTo>
                <a:lnTo>
                  <a:pt x="2120" y="1922"/>
                </a:lnTo>
                <a:lnTo>
                  <a:pt x="2122" y="1921"/>
                </a:lnTo>
                <a:lnTo>
                  <a:pt x="2126" y="1916"/>
                </a:lnTo>
                <a:lnTo>
                  <a:pt x="2132" y="1908"/>
                </a:lnTo>
                <a:lnTo>
                  <a:pt x="2146" y="1890"/>
                </a:lnTo>
                <a:lnTo>
                  <a:pt x="2145" y="1890"/>
                </a:lnTo>
                <a:lnTo>
                  <a:pt x="2172" y="1850"/>
                </a:lnTo>
                <a:lnTo>
                  <a:pt x="2179" y="1839"/>
                </a:lnTo>
                <a:lnTo>
                  <a:pt x="2178" y="1840"/>
                </a:lnTo>
                <a:lnTo>
                  <a:pt x="2179" y="1838"/>
                </a:lnTo>
                <a:lnTo>
                  <a:pt x="2186" y="1827"/>
                </a:lnTo>
                <a:lnTo>
                  <a:pt x="2202" y="1802"/>
                </a:lnTo>
                <a:lnTo>
                  <a:pt x="2231" y="1751"/>
                </a:lnTo>
                <a:lnTo>
                  <a:pt x="2233" y="1748"/>
                </a:lnTo>
                <a:lnTo>
                  <a:pt x="2233" y="1747"/>
                </a:lnTo>
                <a:lnTo>
                  <a:pt x="2235" y="1744"/>
                </a:lnTo>
                <a:lnTo>
                  <a:pt x="2237" y="1739"/>
                </a:lnTo>
                <a:lnTo>
                  <a:pt x="2245" y="1725"/>
                </a:lnTo>
                <a:lnTo>
                  <a:pt x="2258" y="1698"/>
                </a:lnTo>
                <a:lnTo>
                  <a:pt x="2286" y="1639"/>
                </a:lnTo>
                <a:lnTo>
                  <a:pt x="2287" y="1637"/>
                </a:lnTo>
                <a:lnTo>
                  <a:pt x="2286" y="1638"/>
                </a:lnTo>
                <a:lnTo>
                  <a:pt x="2287" y="1636"/>
                </a:lnTo>
                <a:lnTo>
                  <a:pt x="2287" y="1635"/>
                </a:lnTo>
                <a:lnTo>
                  <a:pt x="2291" y="1626"/>
                </a:lnTo>
                <a:lnTo>
                  <a:pt x="2289" y="1630"/>
                </a:lnTo>
                <a:lnTo>
                  <a:pt x="2293" y="1622"/>
                </a:lnTo>
                <a:lnTo>
                  <a:pt x="2301" y="1604"/>
                </a:lnTo>
                <a:lnTo>
                  <a:pt x="2317" y="1563"/>
                </a:lnTo>
                <a:lnTo>
                  <a:pt x="2316" y="1566"/>
                </a:lnTo>
                <a:lnTo>
                  <a:pt x="2319" y="1557"/>
                </a:lnTo>
                <a:lnTo>
                  <a:pt x="2330" y="1527"/>
                </a:lnTo>
                <a:lnTo>
                  <a:pt x="2346" y="1485"/>
                </a:lnTo>
                <a:lnTo>
                  <a:pt x="2360" y="1443"/>
                </a:lnTo>
                <a:lnTo>
                  <a:pt x="2375" y="1395"/>
                </a:lnTo>
                <a:lnTo>
                  <a:pt x="2377" y="1390"/>
                </a:lnTo>
                <a:lnTo>
                  <a:pt x="2389" y="1345"/>
                </a:lnTo>
                <a:lnTo>
                  <a:pt x="2405" y="1291"/>
                </a:lnTo>
                <a:lnTo>
                  <a:pt x="2407" y="1285"/>
                </a:lnTo>
                <a:lnTo>
                  <a:pt x="2408" y="1280"/>
                </a:lnTo>
                <a:lnTo>
                  <a:pt x="2408" y="1278"/>
                </a:lnTo>
                <a:lnTo>
                  <a:pt x="2411" y="1265"/>
                </a:lnTo>
                <a:lnTo>
                  <a:pt x="2418" y="1238"/>
                </a:lnTo>
                <a:lnTo>
                  <a:pt x="2432" y="1180"/>
                </a:lnTo>
                <a:lnTo>
                  <a:pt x="2433" y="1176"/>
                </a:lnTo>
                <a:lnTo>
                  <a:pt x="2436" y="1165"/>
                </a:lnTo>
                <a:lnTo>
                  <a:pt x="2438" y="1149"/>
                </a:lnTo>
                <a:lnTo>
                  <a:pt x="2446" y="1118"/>
                </a:lnTo>
                <a:lnTo>
                  <a:pt x="2459" y="1050"/>
                </a:lnTo>
                <a:lnTo>
                  <a:pt x="2460" y="1046"/>
                </a:lnTo>
                <a:lnTo>
                  <a:pt x="2461" y="1040"/>
                </a:lnTo>
                <a:lnTo>
                  <a:pt x="2463" y="1031"/>
                </a:lnTo>
                <a:lnTo>
                  <a:pt x="2474" y="971"/>
                </a:lnTo>
                <a:lnTo>
                  <a:pt x="2489" y="884"/>
                </a:lnTo>
                <a:lnTo>
                  <a:pt x="2491" y="873"/>
                </a:lnTo>
                <a:lnTo>
                  <a:pt x="2491" y="872"/>
                </a:lnTo>
                <a:lnTo>
                  <a:pt x="2493" y="861"/>
                </a:lnTo>
                <a:lnTo>
                  <a:pt x="2497" y="838"/>
                </a:lnTo>
                <a:lnTo>
                  <a:pt x="2504" y="789"/>
                </a:lnTo>
                <a:lnTo>
                  <a:pt x="2519" y="683"/>
                </a:lnTo>
                <a:lnTo>
                  <a:pt x="2520" y="671"/>
                </a:lnTo>
                <a:lnTo>
                  <a:pt x="2522" y="657"/>
                </a:lnTo>
                <a:lnTo>
                  <a:pt x="2526" y="630"/>
                </a:lnTo>
                <a:lnTo>
                  <a:pt x="2533" y="575"/>
                </a:lnTo>
                <a:lnTo>
                  <a:pt x="2547" y="454"/>
                </a:lnTo>
                <a:lnTo>
                  <a:pt x="2549" y="437"/>
                </a:lnTo>
                <a:lnTo>
                  <a:pt x="2550" y="422"/>
                </a:lnTo>
                <a:lnTo>
                  <a:pt x="2554" y="388"/>
                </a:lnTo>
                <a:lnTo>
                  <a:pt x="2553" y="388"/>
                </a:lnTo>
                <a:lnTo>
                  <a:pt x="2560" y="319"/>
                </a:lnTo>
                <a:lnTo>
                  <a:pt x="2574" y="169"/>
                </a:lnTo>
                <a:lnTo>
                  <a:pt x="2574" y="159"/>
                </a:lnTo>
                <a:lnTo>
                  <a:pt x="2577" y="129"/>
                </a:lnTo>
                <a:lnTo>
                  <a:pt x="2580" y="88"/>
                </a:lnTo>
                <a:lnTo>
                  <a:pt x="2588" y="0"/>
                </a:lnTo>
                <a:close/>
              </a:path>
            </a:pathLst>
          </a:custGeom>
          <a:solidFill>
            <a:srgbClr val="3F3D99"/>
          </a:solidFill>
          <a:ln w="0">
            <a:solidFill>
              <a:srgbClr val="3F3D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211388" y="2876550"/>
            <a:ext cx="4483100" cy="2968625"/>
          </a:xfrm>
          <a:custGeom>
            <a:avLst/>
            <a:gdLst/>
            <a:ahLst/>
            <a:cxnLst>
              <a:cxn ang="0">
                <a:pos x="2822" y="1188"/>
              </a:cxn>
              <a:cxn ang="0">
                <a:pos x="2815" y="1307"/>
              </a:cxn>
              <a:cxn ang="0">
                <a:pos x="2811" y="1356"/>
              </a:cxn>
              <a:cxn ang="0">
                <a:pos x="2802" y="1405"/>
              </a:cxn>
              <a:cxn ang="0">
                <a:pos x="2798" y="1426"/>
              </a:cxn>
              <a:cxn ang="0">
                <a:pos x="2790" y="1458"/>
              </a:cxn>
              <a:cxn ang="0">
                <a:pos x="2779" y="1486"/>
              </a:cxn>
              <a:cxn ang="0">
                <a:pos x="2769" y="1506"/>
              </a:cxn>
              <a:cxn ang="0">
                <a:pos x="2751" y="1537"/>
              </a:cxn>
              <a:cxn ang="0">
                <a:pos x="2737" y="1555"/>
              </a:cxn>
              <a:cxn ang="0">
                <a:pos x="2711" y="1583"/>
              </a:cxn>
              <a:cxn ang="0">
                <a:pos x="2689" y="1602"/>
              </a:cxn>
              <a:cxn ang="0">
                <a:pos x="2651" y="1626"/>
              </a:cxn>
              <a:cxn ang="0">
                <a:pos x="2626" y="1641"/>
              </a:cxn>
              <a:cxn ang="0">
                <a:pos x="2593" y="1655"/>
              </a:cxn>
              <a:cxn ang="0">
                <a:pos x="2562" y="1669"/>
              </a:cxn>
              <a:cxn ang="0">
                <a:pos x="2538" y="1678"/>
              </a:cxn>
              <a:cxn ang="0">
                <a:pos x="2501" y="1690"/>
              </a:cxn>
              <a:cxn ang="0">
                <a:pos x="2475" y="1697"/>
              </a:cxn>
              <a:cxn ang="0">
                <a:pos x="2422" y="1710"/>
              </a:cxn>
              <a:cxn ang="0">
                <a:pos x="2182" y="1754"/>
              </a:cxn>
              <a:cxn ang="0">
                <a:pos x="1956" y="1780"/>
              </a:cxn>
              <a:cxn ang="0">
                <a:pos x="1614" y="1807"/>
              </a:cxn>
              <a:cxn ang="0">
                <a:pos x="1270" y="1827"/>
              </a:cxn>
              <a:cxn ang="0">
                <a:pos x="926" y="1843"/>
              </a:cxn>
              <a:cxn ang="0">
                <a:pos x="584" y="1855"/>
              </a:cxn>
              <a:cxn ang="0">
                <a:pos x="296" y="1863"/>
              </a:cxn>
              <a:cxn ang="0">
                <a:pos x="38" y="1869"/>
              </a:cxn>
              <a:cxn ang="0">
                <a:pos x="66" y="1849"/>
              </a:cxn>
              <a:cxn ang="0">
                <a:pos x="410" y="1840"/>
              </a:cxn>
              <a:cxn ang="0">
                <a:pos x="752" y="1829"/>
              </a:cxn>
              <a:cxn ang="0">
                <a:pos x="1095" y="1816"/>
              </a:cxn>
              <a:cxn ang="0">
                <a:pos x="1439" y="1798"/>
              </a:cxn>
              <a:cxn ang="0">
                <a:pos x="1785" y="1776"/>
              </a:cxn>
              <a:cxn ang="0">
                <a:pos x="2069" y="1749"/>
              </a:cxn>
              <a:cxn ang="0">
                <a:pos x="2410" y="1693"/>
              </a:cxn>
              <a:cxn ang="0">
                <a:pos x="2427" y="1689"/>
              </a:cxn>
              <a:cxn ang="0">
                <a:pos x="2479" y="1675"/>
              </a:cxn>
              <a:cxn ang="0">
                <a:pos x="2531" y="1660"/>
              </a:cxn>
              <a:cxn ang="0">
                <a:pos x="2562" y="1647"/>
              </a:cxn>
              <a:cxn ang="0">
                <a:pos x="2587" y="1637"/>
              </a:cxn>
              <a:cxn ang="0">
                <a:pos x="2620" y="1622"/>
              </a:cxn>
              <a:cxn ang="0">
                <a:pos x="2663" y="1595"/>
              </a:cxn>
              <a:cxn ang="0">
                <a:pos x="2693" y="1572"/>
              </a:cxn>
              <a:cxn ang="0">
                <a:pos x="2723" y="1541"/>
              </a:cxn>
              <a:cxn ang="0">
                <a:pos x="2734" y="1526"/>
              </a:cxn>
              <a:cxn ang="0">
                <a:pos x="2755" y="1490"/>
              </a:cxn>
              <a:cxn ang="0">
                <a:pos x="2762" y="1472"/>
              </a:cxn>
              <a:cxn ang="0">
                <a:pos x="2771" y="1451"/>
              </a:cxn>
              <a:cxn ang="0">
                <a:pos x="2782" y="1405"/>
              </a:cxn>
              <a:cxn ang="0">
                <a:pos x="2788" y="1379"/>
              </a:cxn>
              <a:cxn ang="0">
                <a:pos x="2794" y="1317"/>
              </a:cxn>
              <a:cxn ang="0">
                <a:pos x="2799" y="1242"/>
              </a:cxn>
            </a:cxnLst>
            <a:rect l="0" t="0" r="r" b="b"/>
            <a:pathLst>
              <a:path w="2824" h="1870">
                <a:moveTo>
                  <a:pt x="2804" y="0"/>
                </a:moveTo>
                <a:lnTo>
                  <a:pt x="2824" y="0"/>
                </a:lnTo>
                <a:lnTo>
                  <a:pt x="2823" y="1068"/>
                </a:lnTo>
                <a:lnTo>
                  <a:pt x="2822" y="1143"/>
                </a:lnTo>
                <a:lnTo>
                  <a:pt x="2822" y="1187"/>
                </a:lnTo>
                <a:lnTo>
                  <a:pt x="2822" y="1188"/>
                </a:lnTo>
                <a:lnTo>
                  <a:pt x="2821" y="1219"/>
                </a:lnTo>
                <a:lnTo>
                  <a:pt x="2819" y="1244"/>
                </a:lnTo>
                <a:lnTo>
                  <a:pt x="2818" y="1263"/>
                </a:lnTo>
                <a:lnTo>
                  <a:pt x="2817" y="1279"/>
                </a:lnTo>
                <a:lnTo>
                  <a:pt x="2816" y="1294"/>
                </a:lnTo>
                <a:lnTo>
                  <a:pt x="2815" y="1307"/>
                </a:lnTo>
                <a:lnTo>
                  <a:pt x="2814" y="1319"/>
                </a:lnTo>
                <a:lnTo>
                  <a:pt x="2813" y="1329"/>
                </a:lnTo>
                <a:lnTo>
                  <a:pt x="2812" y="1347"/>
                </a:lnTo>
                <a:lnTo>
                  <a:pt x="2811" y="1355"/>
                </a:lnTo>
                <a:lnTo>
                  <a:pt x="2810" y="1360"/>
                </a:lnTo>
                <a:lnTo>
                  <a:pt x="2811" y="1356"/>
                </a:lnTo>
                <a:lnTo>
                  <a:pt x="2810" y="1363"/>
                </a:lnTo>
                <a:lnTo>
                  <a:pt x="2807" y="1382"/>
                </a:lnTo>
                <a:lnTo>
                  <a:pt x="2806" y="1388"/>
                </a:lnTo>
                <a:lnTo>
                  <a:pt x="2805" y="1394"/>
                </a:lnTo>
                <a:lnTo>
                  <a:pt x="2803" y="1404"/>
                </a:lnTo>
                <a:lnTo>
                  <a:pt x="2802" y="1405"/>
                </a:lnTo>
                <a:lnTo>
                  <a:pt x="2802" y="1406"/>
                </a:lnTo>
                <a:lnTo>
                  <a:pt x="2802" y="1409"/>
                </a:lnTo>
                <a:lnTo>
                  <a:pt x="2800" y="1418"/>
                </a:lnTo>
                <a:lnTo>
                  <a:pt x="2801" y="1414"/>
                </a:lnTo>
                <a:lnTo>
                  <a:pt x="2799" y="1422"/>
                </a:lnTo>
                <a:lnTo>
                  <a:pt x="2798" y="1426"/>
                </a:lnTo>
                <a:lnTo>
                  <a:pt x="2797" y="1429"/>
                </a:lnTo>
                <a:lnTo>
                  <a:pt x="2798" y="1427"/>
                </a:lnTo>
                <a:lnTo>
                  <a:pt x="2793" y="1445"/>
                </a:lnTo>
                <a:lnTo>
                  <a:pt x="2792" y="1450"/>
                </a:lnTo>
                <a:lnTo>
                  <a:pt x="2793" y="1446"/>
                </a:lnTo>
                <a:lnTo>
                  <a:pt x="2790" y="1458"/>
                </a:lnTo>
                <a:lnTo>
                  <a:pt x="2788" y="1463"/>
                </a:lnTo>
                <a:lnTo>
                  <a:pt x="2787" y="1467"/>
                </a:lnTo>
                <a:lnTo>
                  <a:pt x="2786" y="1467"/>
                </a:lnTo>
                <a:lnTo>
                  <a:pt x="2784" y="1471"/>
                </a:lnTo>
                <a:lnTo>
                  <a:pt x="2779" y="1484"/>
                </a:lnTo>
                <a:lnTo>
                  <a:pt x="2779" y="1486"/>
                </a:lnTo>
                <a:lnTo>
                  <a:pt x="2778" y="1489"/>
                </a:lnTo>
                <a:lnTo>
                  <a:pt x="2778" y="1488"/>
                </a:lnTo>
                <a:lnTo>
                  <a:pt x="2777" y="1490"/>
                </a:lnTo>
                <a:lnTo>
                  <a:pt x="2773" y="1498"/>
                </a:lnTo>
                <a:lnTo>
                  <a:pt x="2770" y="1505"/>
                </a:lnTo>
                <a:lnTo>
                  <a:pt x="2769" y="1506"/>
                </a:lnTo>
                <a:lnTo>
                  <a:pt x="2765" y="1512"/>
                </a:lnTo>
                <a:lnTo>
                  <a:pt x="2761" y="1520"/>
                </a:lnTo>
                <a:lnTo>
                  <a:pt x="2762" y="1518"/>
                </a:lnTo>
                <a:lnTo>
                  <a:pt x="2761" y="1521"/>
                </a:lnTo>
                <a:lnTo>
                  <a:pt x="2754" y="1532"/>
                </a:lnTo>
                <a:lnTo>
                  <a:pt x="2751" y="1537"/>
                </a:lnTo>
                <a:lnTo>
                  <a:pt x="2750" y="1539"/>
                </a:lnTo>
                <a:lnTo>
                  <a:pt x="2749" y="1540"/>
                </a:lnTo>
                <a:lnTo>
                  <a:pt x="2748" y="1542"/>
                </a:lnTo>
                <a:lnTo>
                  <a:pt x="2747" y="1543"/>
                </a:lnTo>
                <a:lnTo>
                  <a:pt x="2740" y="1552"/>
                </a:lnTo>
                <a:lnTo>
                  <a:pt x="2737" y="1555"/>
                </a:lnTo>
                <a:lnTo>
                  <a:pt x="2736" y="1557"/>
                </a:lnTo>
                <a:lnTo>
                  <a:pt x="2722" y="1571"/>
                </a:lnTo>
                <a:lnTo>
                  <a:pt x="2721" y="1573"/>
                </a:lnTo>
                <a:lnTo>
                  <a:pt x="2711" y="1583"/>
                </a:lnTo>
                <a:lnTo>
                  <a:pt x="2712" y="1582"/>
                </a:lnTo>
                <a:lnTo>
                  <a:pt x="2711" y="1583"/>
                </a:lnTo>
                <a:lnTo>
                  <a:pt x="2707" y="1586"/>
                </a:lnTo>
                <a:lnTo>
                  <a:pt x="2702" y="1591"/>
                </a:lnTo>
                <a:lnTo>
                  <a:pt x="2701" y="1591"/>
                </a:lnTo>
                <a:lnTo>
                  <a:pt x="2689" y="1601"/>
                </a:lnTo>
                <a:lnTo>
                  <a:pt x="2688" y="1602"/>
                </a:lnTo>
                <a:lnTo>
                  <a:pt x="2689" y="1602"/>
                </a:lnTo>
                <a:lnTo>
                  <a:pt x="2678" y="1610"/>
                </a:lnTo>
                <a:lnTo>
                  <a:pt x="2677" y="1610"/>
                </a:lnTo>
                <a:lnTo>
                  <a:pt x="2675" y="1612"/>
                </a:lnTo>
                <a:lnTo>
                  <a:pt x="2674" y="1612"/>
                </a:lnTo>
                <a:lnTo>
                  <a:pt x="2673" y="1613"/>
                </a:lnTo>
                <a:lnTo>
                  <a:pt x="2651" y="1626"/>
                </a:lnTo>
                <a:lnTo>
                  <a:pt x="2650" y="1627"/>
                </a:lnTo>
                <a:lnTo>
                  <a:pt x="2650" y="1627"/>
                </a:lnTo>
                <a:lnTo>
                  <a:pt x="2645" y="1630"/>
                </a:lnTo>
                <a:lnTo>
                  <a:pt x="2642" y="1632"/>
                </a:lnTo>
                <a:lnTo>
                  <a:pt x="2623" y="1643"/>
                </a:lnTo>
                <a:lnTo>
                  <a:pt x="2626" y="1641"/>
                </a:lnTo>
                <a:lnTo>
                  <a:pt x="2617" y="1645"/>
                </a:lnTo>
                <a:lnTo>
                  <a:pt x="2614" y="1646"/>
                </a:lnTo>
                <a:lnTo>
                  <a:pt x="2602" y="1653"/>
                </a:lnTo>
                <a:lnTo>
                  <a:pt x="2601" y="1653"/>
                </a:lnTo>
                <a:lnTo>
                  <a:pt x="2594" y="1655"/>
                </a:lnTo>
                <a:lnTo>
                  <a:pt x="2593" y="1655"/>
                </a:lnTo>
                <a:lnTo>
                  <a:pt x="2593" y="1656"/>
                </a:lnTo>
                <a:lnTo>
                  <a:pt x="2590" y="1657"/>
                </a:lnTo>
                <a:lnTo>
                  <a:pt x="2588" y="1658"/>
                </a:lnTo>
                <a:lnTo>
                  <a:pt x="2574" y="1664"/>
                </a:lnTo>
                <a:lnTo>
                  <a:pt x="2568" y="1666"/>
                </a:lnTo>
                <a:lnTo>
                  <a:pt x="2562" y="1669"/>
                </a:lnTo>
                <a:lnTo>
                  <a:pt x="2560" y="1670"/>
                </a:lnTo>
                <a:lnTo>
                  <a:pt x="2558" y="1670"/>
                </a:lnTo>
                <a:lnTo>
                  <a:pt x="2546" y="1675"/>
                </a:lnTo>
                <a:lnTo>
                  <a:pt x="2539" y="1677"/>
                </a:lnTo>
                <a:lnTo>
                  <a:pt x="2538" y="1677"/>
                </a:lnTo>
                <a:lnTo>
                  <a:pt x="2538" y="1678"/>
                </a:lnTo>
                <a:lnTo>
                  <a:pt x="2534" y="1679"/>
                </a:lnTo>
                <a:lnTo>
                  <a:pt x="2533" y="1680"/>
                </a:lnTo>
                <a:lnTo>
                  <a:pt x="2531" y="1680"/>
                </a:lnTo>
                <a:lnTo>
                  <a:pt x="2502" y="1690"/>
                </a:lnTo>
                <a:lnTo>
                  <a:pt x="2504" y="1689"/>
                </a:lnTo>
                <a:lnTo>
                  <a:pt x="2501" y="1690"/>
                </a:lnTo>
                <a:lnTo>
                  <a:pt x="2486" y="1694"/>
                </a:lnTo>
                <a:lnTo>
                  <a:pt x="2486" y="1693"/>
                </a:lnTo>
                <a:lnTo>
                  <a:pt x="2479" y="1695"/>
                </a:lnTo>
                <a:lnTo>
                  <a:pt x="2479" y="1695"/>
                </a:lnTo>
                <a:lnTo>
                  <a:pt x="2479" y="1696"/>
                </a:lnTo>
                <a:lnTo>
                  <a:pt x="2475" y="1697"/>
                </a:lnTo>
                <a:lnTo>
                  <a:pt x="2474" y="1698"/>
                </a:lnTo>
                <a:lnTo>
                  <a:pt x="2471" y="1698"/>
                </a:lnTo>
                <a:lnTo>
                  <a:pt x="2430" y="1709"/>
                </a:lnTo>
                <a:lnTo>
                  <a:pt x="2429" y="1709"/>
                </a:lnTo>
                <a:lnTo>
                  <a:pt x="2423" y="1710"/>
                </a:lnTo>
                <a:lnTo>
                  <a:pt x="2422" y="1710"/>
                </a:lnTo>
                <a:lnTo>
                  <a:pt x="2420" y="1712"/>
                </a:lnTo>
                <a:lnTo>
                  <a:pt x="2416" y="1712"/>
                </a:lnTo>
                <a:lnTo>
                  <a:pt x="2357" y="1725"/>
                </a:lnTo>
                <a:lnTo>
                  <a:pt x="2297" y="1736"/>
                </a:lnTo>
                <a:lnTo>
                  <a:pt x="2241" y="1746"/>
                </a:lnTo>
                <a:lnTo>
                  <a:pt x="2182" y="1754"/>
                </a:lnTo>
                <a:lnTo>
                  <a:pt x="2127" y="1761"/>
                </a:lnTo>
                <a:lnTo>
                  <a:pt x="2072" y="1768"/>
                </a:lnTo>
                <a:lnTo>
                  <a:pt x="2055" y="1770"/>
                </a:lnTo>
                <a:lnTo>
                  <a:pt x="2071" y="1768"/>
                </a:lnTo>
                <a:lnTo>
                  <a:pt x="2011" y="1775"/>
                </a:lnTo>
                <a:lnTo>
                  <a:pt x="1956" y="1780"/>
                </a:lnTo>
                <a:lnTo>
                  <a:pt x="1897" y="1786"/>
                </a:lnTo>
                <a:lnTo>
                  <a:pt x="1843" y="1791"/>
                </a:lnTo>
                <a:lnTo>
                  <a:pt x="1787" y="1796"/>
                </a:lnTo>
                <a:lnTo>
                  <a:pt x="1728" y="1800"/>
                </a:lnTo>
                <a:lnTo>
                  <a:pt x="1672" y="1804"/>
                </a:lnTo>
                <a:lnTo>
                  <a:pt x="1614" y="1807"/>
                </a:lnTo>
                <a:lnTo>
                  <a:pt x="1554" y="1812"/>
                </a:lnTo>
                <a:lnTo>
                  <a:pt x="1499" y="1816"/>
                </a:lnTo>
                <a:lnTo>
                  <a:pt x="1440" y="1818"/>
                </a:lnTo>
                <a:lnTo>
                  <a:pt x="1385" y="1822"/>
                </a:lnTo>
                <a:lnTo>
                  <a:pt x="1329" y="1825"/>
                </a:lnTo>
                <a:lnTo>
                  <a:pt x="1270" y="1827"/>
                </a:lnTo>
                <a:lnTo>
                  <a:pt x="1215" y="1830"/>
                </a:lnTo>
                <a:lnTo>
                  <a:pt x="1156" y="1833"/>
                </a:lnTo>
                <a:lnTo>
                  <a:pt x="1096" y="1836"/>
                </a:lnTo>
                <a:lnTo>
                  <a:pt x="1041" y="1838"/>
                </a:lnTo>
                <a:lnTo>
                  <a:pt x="981" y="1840"/>
                </a:lnTo>
                <a:lnTo>
                  <a:pt x="926" y="1843"/>
                </a:lnTo>
                <a:lnTo>
                  <a:pt x="868" y="1845"/>
                </a:lnTo>
                <a:lnTo>
                  <a:pt x="808" y="1847"/>
                </a:lnTo>
                <a:lnTo>
                  <a:pt x="753" y="1849"/>
                </a:lnTo>
                <a:lnTo>
                  <a:pt x="693" y="1851"/>
                </a:lnTo>
                <a:lnTo>
                  <a:pt x="640" y="1853"/>
                </a:lnTo>
                <a:lnTo>
                  <a:pt x="584" y="1855"/>
                </a:lnTo>
                <a:lnTo>
                  <a:pt x="524" y="1857"/>
                </a:lnTo>
                <a:lnTo>
                  <a:pt x="470" y="1858"/>
                </a:lnTo>
                <a:lnTo>
                  <a:pt x="410" y="1860"/>
                </a:lnTo>
                <a:lnTo>
                  <a:pt x="350" y="1862"/>
                </a:lnTo>
                <a:lnTo>
                  <a:pt x="350" y="1862"/>
                </a:lnTo>
                <a:lnTo>
                  <a:pt x="296" y="1863"/>
                </a:lnTo>
                <a:lnTo>
                  <a:pt x="236" y="1865"/>
                </a:lnTo>
                <a:lnTo>
                  <a:pt x="181" y="1867"/>
                </a:lnTo>
                <a:lnTo>
                  <a:pt x="180" y="1867"/>
                </a:lnTo>
                <a:lnTo>
                  <a:pt x="126" y="1868"/>
                </a:lnTo>
                <a:lnTo>
                  <a:pt x="67" y="1869"/>
                </a:lnTo>
                <a:lnTo>
                  <a:pt x="38" y="1869"/>
                </a:lnTo>
                <a:lnTo>
                  <a:pt x="25" y="1870"/>
                </a:lnTo>
                <a:lnTo>
                  <a:pt x="0" y="1870"/>
                </a:lnTo>
                <a:lnTo>
                  <a:pt x="0" y="1850"/>
                </a:lnTo>
                <a:lnTo>
                  <a:pt x="24" y="1850"/>
                </a:lnTo>
                <a:lnTo>
                  <a:pt x="37" y="1849"/>
                </a:lnTo>
                <a:lnTo>
                  <a:pt x="66" y="1849"/>
                </a:lnTo>
                <a:lnTo>
                  <a:pt x="125" y="1847"/>
                </a:lnTo>
                <a:lnTo>
                  <a:pt x="180" y="1847"/>
                </a:lnTo>
                <a:lnTo>
                  <a:pt x="235" y="1845"/>
                </a:lnTo>
                <a:lnTo>
                  <a:pt x="295" y="1843"/>
                </a:lnTo>
                <a:lnTo>
                  <a:pt x="350" y="1842"/>
                </a:lnTo>
                <a:lnTo>
                  <a:pt x="410" y="1840"/>
                </a:lnTo>
                <a:lnTo>
                  <a:pt x="469" y="1838"/>
                </a:lnTo>
                <a:lnTo>
                  <a:pt x="523" y="1837"/>
                </a:lnTo>
                <a:lnTo>
                  <a:pt x="583" y="1835"/>
                </a:lnTo>
                <a:lnTo>
                  <a:pt x="639" y="1833"/>
                </a:lnTo>
                <a:lnTo>
                  <a:pt x="693" y="1831"/>
                </a:lnTo>
                <a:lnTo>
                  <a:pt x="752" y="1829"/>
                </a:lnTo>
                <a:lnTo>
                  <a:pt x="807" y="1827"/>
                </a:lnTo>
                <a:lnTo>
                  <a:pt x="867" y="1825"/>
                </a:lnTo>
                <a:lnTo>
                  <a:pt x="925" y="1823"/>
                </a:lnTo>
                <a:lnTo>
                  <a:pt x="980" y="1820"/>
                </a:lnTo>
                <a:lnTo>
                  <a:pt x="1040" y="1818"/>
                </a:lnTo>
                <a:lnTo>
                  <a:pt x="1095" y="1816"/>
                </a:lnTo>
                <a:lnTo>
                  <a:pt x="1155" y="1813"/>
                </a:lnTo>
                <a:lnTo>
                  <a:pt x="1214" y="1810"/>
                </a:lnTo>
                <a:lnTo>
                  <a:pt x="1269" y="1807"/>
                </a:lnTo>
                <a:lnTo>
                  <a:pt x="1329" y="1805"/>
                </a:lnTo>
                <a:lnTo>
                  <a:pt x="1384" y="1802"/>
                </a:lnTo>
                <a:lnTo>
                  <a:pt x="1439" y="1798"/>
                </a:lnTo>
                <a:lnTo>
                  <a:pt x="1498" y="1796"/>
                </a:lnTo>
                <a:lnTo>
                  <a:pt x="1553" y="1792"/>
                </a:lnTo>
                <a:lnTo>
                  <a:pt x="1613" y="1787"/>
                </a:lnTo>
                <a:lnTo>
                  <a:pt x="1672" y="1784"/>
                </a:lnTo>
                <a:lnTo>
                  <a:pt x="1726" y="1780"/>
                </a:lnTo>
                <a:lnTo>
                  <a:pt x="1785" y="1776"/>
                </a:lnTo>
                <a:lnTo>
                  <a:pt x="1841" y="1771"/>
                </a:lnTo>
                <a:lnTo>
                  <a:pt x="1895" y="1766"/>
                </a:lnTo>
                <a:lnTo>
                  <a:pt x="1954" y="1760"/>
                </a:lnTo>
                <a:lnTo>
                  <a:pt x="2009" y="1755"/>
                </a:lnTo>
                <a:lnTo>
                  <a:pt x="2069" y="1748"/>
                </a:lnTo>
                <a:lnTo>
                  <a:pt x="2069" y="1749"/>
                </a:lnTo>
                <a:lnTo>
                  <a:pt x="2125" y="1742"/>
                </a:lnTo>
                <a:lnTo>
                  <a:pt x="2179" y="1735"/>
                </a:lnTo>
                <a:lnTo>
                  <a:pt x="2237" y="1726"/>
                </a:lnTo>
                <a:lnTo>
                  <a:pt x="2293" y="1716"/>
                </a:lnTo>
                <a:lnTo>
                  <a:pt x="2353" y="1705"/>
                </a:lnTo>
                <a:lnTo>
                  <a:pt x="2410" y="1693"/>
                </a:lnTo>
                <a:lnTo>
                  <a:pt x="2411" y="1692"/>
                </a:lnTo>
                <a:lnTo>
                  <a:pt x="2415" y="1692"/>
                </a:lnTo>
                <a:lnTo>
                  <a:pt x="2418" y="1691"/>
                </a:lnTo>
                <a:lnTo>
                  <a:pt x="2421" y="1690"/>
                </a:lnTo>
                <a:lnTo>
                  <a:pt x="2419" y="1690"/>
                </a:lnTo>
                <a:lnTo>
                  <a:pt x="2427" y="1689"/>
                </a:lnTo>
                <a:lnTo>
                  <a:pt x="2465" y="1679"/>
                </a:lnTo>
                <a:lnTo>
                  <a:pt x="2467" y="1677"/>
                </a:lnTo>
                <a:lnTo>
                  <a:pt x="2472" y="1677"/>
                </a:lnTo>
                <a:lnTo>
                  <a:pt x="2472" y="1678"/>
                </a:lnTo>
                <a:lnTo>
                  <a:pt x="2472" y="1677"/>
                </a:lnTo>
                <a:lnTo>
                  <a:pt x="2479" y="1675"/>
                </a:lnTo>
                <a:lnTo>
                  <a:pt x="2481" y="1675"/>
                </a:lnTo>
                <a:lnTo>
                  <a:pt x="2496" y="1671"/>
                </a:lnTo>
                <a:lnTo>
                  <a:pt x="2523" y="1662"/>
                </a:lnTo>
                <a:lnTo>
                  <a:pt x="2526" y="1659"/>
                </a:lnTo>
                <a:lnTo>
                  <a:pt x="2531" y="1659"/>
                </a:lnTo>
                <a:lnTo>
                  <a:pt x="2531" y="1660"/>
                </a:lnTo>
                <a:lnTo>
                  <a:pt x="2531" y="1659"/>
                </a:lnTo>
                <a:lnTo>
                  <a:pt x="2539" y="1656"/>
                </a:lnTo>
                <a:lnTo>
                  <a:pt x="2552" y="1651"/>
                </a:lnTo>
                <a:lnTo>
                  <a:pt x="2555" y="1650"/>
                </a:lnTo>
                <a:lnTo>
                  <a:pt x="2557" y="1650"/>
                </a:lnTo>
                <a:lnTo>
                  <a:pt x="2562" y="1647"/>
                </a:lnTo>
                <a:lnTo>
                  <a:pt x="2560" y="1648"/>
                </a:lnTo>
                <a:lnTo>
                  <a:pt x="2566" y="1645"/>
                </a:lnTo>
                <a:lnTo>
                  <a:pt x="2580" y="1640"/>
                </a:lnTo>
                <a:lnTo>
                  <a:pt x="2584" y="1638"/>
                </a:lnTo>
                <a:lnTo>
                  <a:pt x="2585" y="1638"/>
                </a:lnTo>
                <a:lnTo>
                  <a:pt x="2587" y="1637"/>
                </a:lnTo>
                <a:lnTo>
                  <a:pt x="2594" y="1634"/>
                </a:lnTo>
                <a:lnTo>
                  <a:pt x="2607" y="1628"/>
                </a:lnTo>
                <a:lnTo>
                  <a:pt x="2610" y="1626"/>
                </a:lnTo>
                <a:lnTo>
                  <a:pt x="2611" y="1626"/>
                </a:lnTo>
                <a:lnTo>
                  <a:pt x="2613" y="1625"/>
                </a:lnTo>
                <a:lnTo>
                  <a:pt x="2620" y="1622"/>
                </a:lnTo>
                <a:lnTo>
                  <a:pt x="2631" y="1615"/>
                </a:lnTo>
                <a:lnTo>
                  <a:pt x="2635" y="1612"/>
                </a:lnTo>
                <a:lnTo>
                  <a:pt x="2638" y="1612"/>
                </a:lnTo>
                <a:lnTo>
                  <a:pt x="2641" y="1610"/>
                </a:lnTo>
                <a:lnTo>
                  <a:pt x="2661" y="1597"/>
                </a:lnTo>
                <a:lnTo>
                  <a:pt x="2663" y="1595"/>
                </a:lnTo>
                <a:lnTo>
                  <a:pt x="2667" y="1593"/>
                </a:lnTo>
                <a:lnTo>
                  <a:pt x="2676" y="1586"/>
                </a:lnTo>
                <a:lnTo>
                  <a:pt x="2691" y="1573"/>
                </a:lnTo>
                <a:lnTo>
                  <a:pt x="2693" y="1571"/>
                </a:lnTo>
                <a:lnTo>
                  <a:pt x="2694" y="1571"/>
                </a:lnTo>
                <a:lnTo>
                  <a:pt x="2693" y="1572"/>
                </a:lnTo>
                <a:lnTo>
                  <a:pt x="2694" y="1571"/>
                </a:lnTo>
                <a:lnTo>
                  <a:pt x="2695" y="1571"/>
                </a:lnTo>
                <a:lnTo>
                  <a:pt x="2706" y="1560"/>
                </a:lnTo>
                <a:lnTo>
                  <a:pt x="2707" y="1558"/>
                </a:lnTo>
                <a:lnTo>
                  <a:pt x="2722" y="1543"/>
                </a:lnTo>
                <a:lnTo>
                  <a:pt x="2723" y="1541"/>
                </a:lnTo>
                <a:lnTo>
                  <a:pt x="2725" y="1537"/>
                </a:lnTo>
                <a:lnTo>
                  <a:pt x="2724" y="1539"/>
                </a:lnTo>
                <a:lnTo>
                  <a:pt x="2731" y="1530"/>
                </a:lnTo>
                <a:lnTo>
                  <a:pt x="2732" y="1529"/>
                </a:lnTo>
                <a:lnTo>
                  <a:pt x="2733" y="1527"/>
                </a:lnTo>
                <a:lnTo>
                  <a:pt x="2734" y="1526"/>
                </a:lnTo>
                <a:lnTo>
                  <a:pt x="2738" y="1521"/>
                </a:lnTo>
                <a:lnTo>
                  <a:pt x="2744" y="1511"/>
                </a:lnTo>
                <a:lnTo>
                  <a:pt x="2748" y="1503"/>
                </a:lnTo>
                <a:lnTo>
                  <a:pt x="2748" y="1502"/>
                </a:lnTo>
                <a:lnTo>
                  <a:pt x="2752" y="1495"/>
                </a:lnTo>
                <a:lnTo>
                  <a:pt x="2755" y="1490"/>
                </a:lnTo>
                <a:lnTo>
                  <a:pt x="2759" y="1482"/>
                </a:lnTo>
                <a:lnTo>
                  <a:pt x="2760" y="1480"/>
                </a:lnTo>
                <a:lnTo>
                  <a:pt x="2759" y="1481"/>
                </a:lnTo>
                <a:lnTo>
                  <a:pt x="2761" y="1478"/>
                </a:lnTo>
                <a:lnTo>
                  <a:pt x="2761" y="1477"/>
                </a:lnTo>
                <a:lnTo>
                  <a:pt x="2762" y="1472"/>
                </a:lnTo>
                <a:lnTo>
                  <a:pt x="2766" y="1462"/>
                </a:lnTo>
                <a:lnTo>
                  <a:pt x="2766" y="1461"/>
                </a:lnTo>
                <a:lnTo>
                  <a:pt x="2767" y="1461"/>
                </a:lnTo>
                <a:lnTo>
                  <a:pt x="2769" y="1458"/>
                </a:lnTo>
                <a:lnTo>
                  <a:pt x="2772" y="1445"/>
                </a:lnTo>
                <a:lnTo>
                  <a:pt x="2771" y="1451"/>
                </a:lnTo>
                <a:lnTo>
                  <a:pt x="2774" y="1440"/>
                </a:lnTo>
                <a:lnTo>
                  <a:pt x="2779" y="1422"/>
                </a:lnTo>
                <a:lnTo>
                  <a:pt x="2781" y="1413"/>
                </a:lnTo>
                <a:lnTo>
                  <a:pt x="2780" y="1418"/>
                </a:lnTo>
                <a:lnTo>
                  <a:pt x="2782" y="1410"/>
                </a:lnTo>
                <a:lnTo>
                  <a:pt x="2782" y="1405"/>
                </a:lnTo>
                <a:lnTo>
                  <a:pt x="2782" y="1403"/>
                </a:lnTo>
                <a:lnTo>
                  <a:pt x="2784" y="1399"/>
                </a:lnTo>
                <a:lnTo>
                  <a:pt x="2786" y="1390"/>
                </a:lnTo>
                <a:lnTo>
                  <a:pt x="2787" y="1385"/>
                </a:lnTo>
                <a:lnTo>
                  <a:pt x="2787" y="1384"/>
                </a:lnTo>
                <a:lnTo>
                  <a:pt x="2788" y="1379"/>
                </a:lnTo>
                <a:lnTo>
                  <a:pt x="2791" y="1360"/>
                </a:lnTo>
                <a:lnTo>
                  <a:pt x="2792" y="1353"/>
                </a:lnTo>
                <a:lnTo>
                  <a:pt x="2792" y="1345"/>
                </a:lnTo>
                <a:lnTo>
                  <a:pt x="2792" y="1345"/>
                </a:lnTo>
                <a:lnTo>
                  <a:pt x="2793" y="1327"/>
                </a:lnTo>
                <a:lnTo>
                  <a:pt x="2794" y="1317"/>
                </a:lnTo>
                <a:lnTo>
                  <a:pt x="2795" y="1305"/>
                </a:lnTo>
                <a:lnTo>
                  <a:pt x="2796" y="1292"/>
                </a:lnTo>
                <a:lnTo>
                  <a:pt x="2797" y="1278"/>
                </a:lnTo>
                <a:lnTo>
                  <a:pt x="2798" y="1262"/>
                </a:lnTo>
                <a:lnTo>
                  <a:pt x="2799" y="1243"/>
                </a:lnTo>
                <a:lnTo>
                  <a:pt x="2799" y="1242"/>
                </a:lnTo>
                <a:lnTo>
                  <a:pt x="2801" y="1217"/>
                </a:lnTo>
                <a:lnTo>
                  <a:pt x="2802" y="1187"/>
                </a:lnTo>
                <a:lnTo>
                  <a:pt x="2802" y="1143"/>
                </a:lnTo>
                <a:lnTo>
                  <a:pt x="2803" y="1068"/>
                </a:lnTo>
                <a:lnTo>
                  <a:pt x="2804" y="0"/>
                </a:lnTo>
                <a:close/>
              </a:path>
            </a:pathLst>
          </a:custGeom>
          <a:solidFill>
            <a:srgbClr val="993D71"/>
          </a:solidFill>
          <a:ln w="0">
            <a:solidFill>
              <a:srgbClr val="993D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2211388" y="1598613"/>
            <a:ext cx="4308475" cy="4227513"/>
          </a:xfrm>
          <a:custGeom>
            <a:avLst/>
            <a:gdLst/>
            <a:ahLst/>
            <a:cxnLst>
              <a:cxn ang="0">
                <a:pos x="2176" y="2271"/>
              </a:cxn>
              <a:cxn ang="0">
                <a:pos x="2464" y="1918"/>
              </a:cxn>
              <a:cxn ang="0">
                <a:pos x="2512" y="1788"/>
              </a:cxn>
              <a:cxn ang="0">
                <a:pos x="2630" y="1008"/>
              </a:cxn>
              <a:cxn ang="0">
                <a:pos x="2708" y="131"/>
              </a:cxn>
              <a:cxn ang="0">
                <a:pos x="2692" y="445"/>
              </a:cxn>
              <a:cxn ang="0">
                <a:pos x="2671" y="779"/>
              </a:cxn>
              <a:cxn ang="0">
                <a:pos x="2653" y="985"/>
              </a:cxn>
              <a:cxn ang="0">
                <a:pos x="2627" y="1212"/>
              </a:cxn>
              <a:cxn ang="0">
                <a:pos x="2610" y="1334"/>
              </a:cxn>
              <a:cxn ang="0">
                <a:pos x="2594" y="1435"/>
              </a:cxn>
              <a:cxn ang="0">
                <a:pos x="2568" y="1575"/>
              </a:cxn>
              <a:cxn ang="0">
                <a:pos x="2539" y="1696"/>
              </a:cxn>
              <a:cxn ang="0">
                <a:pos x="2492" y="1843"/>
              </a:cxn>
              <a:cxn ang="0">
                <a:pos x="2478" y="1883"/>
              </a:cxn>
              <a:cxn ang="0">
                <a:pos x="2454" y="1941"/>
              </a:cxn>
              <a:cxn ang="0">
                <a:pos x="2426" y="2000"/>
              </a:cxn>
              <a:cxn ang="0">
                <a:pos x="2407" y="2032"/>
              </a:cxn>
              <a:cxn ang="0">
                <a:pos x="2393" y="2055"/>
              </a:cxn>
              <a:cxn ang="0">
                <a:pos x="2363" y="2104"/>
              </a:cxn>
              <a:cxn ang="0">
                <a:pos x="2333" y="2144"/>
              </a:cxn>
              <a:cxn ang="0">
                <a:pos x="2304" y="2180"/>
              </a:cxn>
              <a:cxn ang="0">
                <a:pos x="2247" y="2238"/>
              </a:cxn>
              <a:cxn ang="0">
                <a:pos x="2187" y="2288"/>
              </a:cxn>
              <a:cxn ang="0">
                <a:pos x="2137" y="2324"/>
              </a:cxn>
              <a:cxn ang="0">
                <a:pos x="2015" y="2391"/>
              </a:cxn>
              <a:cxn ang="0">
                <a:pos x="1900" y="2439"/>
              </a:cxn>
              <a:cxn ang="0">
                <a:pos x="1674" y="2505"/>
              </a:cxn>
              <a:cxn ang="0">
                <a:pos x="1440" y="2550"/>
              </a:cxn>
              <a:cxn ang="0">
                <a:pos x="1198" y="2583"/>
              </a:cxn>
              <a:cxn ang="0">
                <a:pos x="926" y="2611"/>
              </a:cxn>
              <a:cxn ang="0">
                <a:pos x="584" y="2635"/>
              </a:cxn>
              <a:cxn ang="0">
                <a:pos x="236" y="2653"/>
              </a:cxn>
              <a:cxn ang="0">
                <a:pos x="17" y="2663"/>
              </a:cxn>
              <a:cxn ang="0">
                <a:pos x="24" y="2642"/>
              </a:cxn>
              <a:cxn ang="0">
                <a:pos x="295" y="2631"/>
              </a:cxn>
              <a:cxn ang="0">
                <a:pos x="639" y="2612"/>
              </a:cxn>
              <a:cxn ang="0">
                <a:pos x="866" y="2595"/>
              </a:cxn>
              <a:cxn ang="0">
                <a:pos x="1213" y="2561"/>
              </a:cxn>
              <a:cxn ang="0">
                <a:pos x="1383" y="2540"/>
              </a:cxn>
              <a:cxn ang="0">
                <a:pos x="1724" y="2472"/>
              </a:cxn>
              <a:cxn ang="0">
                <a:pos x="2065" y="2344"/>
              </a:cxn>
              <a:cxn ang="0">
                <a:pos x="2147" y="2293"/>
              </a:cxn>
              <a:cxn ang="0">
                <a:pos x="2204" y="2250"/>
              </a:cxn>
              <a:cxn ang="0">
                <a:pos x="2287" y="2168"/>
              </a:cxn>
              <a:cxn ang="0">
                <a:pos x="2318" y="2130"/>
              </a:cxn>
              <a:cxn ang="0">
                <a:pos x="2348" y="2090"/>
              </a:cxn>
              <a:cxn ang="0">
                <a:pos x="2390" y="2022"/>
              </a:cxn>
              <a:cxn ang="0">
                <a:pos x="2418" y="1970"/>
              </a:cxn>
              <a:cxn ang="0">
                <a:pos x="2446" y="1910"/>
              </a:cxn>
              <a:cxn ang="0">
                <a:pos x="2489" y="1793"/>
              </a:cxn>
              <a:cxn ang="0">
                <a:pos x="2523" y="1677"/>
              </a:cxn>
              <a:cxn ang="0">
                <a:pos x="2549" y="1571"/>
              </a:cxn>
              <a:cxn ang="0">
                <a:pos x="2575" y="1432"/>
              </a:cxn>
              <a:cxn ang="0">
                <a:pos x="2589" y="1349"/>
              </a:cxn>
              <a:cxn ang="0">
                <a:pos x="2601" y="1256"/>
              </a:cxn>
              <a:cxn ang="0">
                <a:pos x="2628" y="1027"/>
              </a:cxn>
              <a:cxn ang="0">
                <a:pos x="2636" y="951"/>
              </a:cxn>
              <a:cxn ang="0">
                <a:pos x="2659" y="664"/>
              </a:cxn>
              <a:cxn ang="0">
                <a:pos x="2672" y="444"/>
              </a:cxn>
              <a:cxn ang="0">
                <a:pos x="2688" y="131"/>
              </a:cxn>
            </a:cxnLst>
            <a:rect l="0" t="0" r="r" b="b"/>
            <a:pathLst>
              <a:path w="2714" h="2663">
                <a:moveTo>
                  <a:pt x="2151" y="2289"/>
                </a:moveTo>
                <a:lnTo>
                  <a:pt x="2150" y="2290"/>
                </a:lnTo>
                <a:lnTo>
                  <a:pt x="2147" y="2292"/>
                </a:lnTo>
                <a:lnTo>
                  <a:pt x="2151" y="2289"/>
                </a:lnTo>
                <a:close/>
                <a:moveTo>
                  <a:pt x="2177" y="2270"/>
                </a:moveTo>
                <a:lnTo>
                  <a:pt x="2176" y="2271"/>
                </a:lnTo>
                <a:lnTo>
                  <a:pt x="2177" y="2270"/>
                </a:lnTo>
                <a:close/>
                <a:moveTo>
                  <a:pt x="2432" y="1941"/>
                </a:moveTo>
                <a:lnTo>
                  <a:pt x="2430" y="1945"/>
                </a:lnTo>
                <a:lnTo>
                  <a:pt x="2428" y="1948"/>
                </a:lnTo>
                <a:lnTo>
                  <a:pt x="2432" y="1941"/>
                </a:lnTo>
                <a:close/>
                <a:moveTo>
                  <a:pt x="2464" y="1918"/>
                </a:moveTo>
                <a:lnTo>
                  <a:pt x="2463" y="1921"/>
                </a:lnTo>
                <a:lnTo>
                  <a:pt x="2463" y="1919"/>
                </a:lnTo>
                <a:lnTo>
                  <a:pt x="2464" y="1918"/>
                </a:lnTo>
                <a:close/>
                <a:moveTo>
                  <a:pt x="2512" y="1788"/>
                </a:moveTo>
                <a:lnTo>
                  <a:pt x="2509" y="1799"/>
                </a:lnTo>
                <a:lnTo>
                  <a:pt x="2512" y="1788"/>
                </a:lnTo>
                <a:close/>
                <a:moveTo>
                  <a:pt x="2516" y="1778"/>
                </a:moveTo>
                <a:lnTo>
                  <a:pt x="2512" y="1788"/>
                </a:lnTo>
                <a:lnTo>
                  <a:pt x="2514" y="1783"/>
                </a:lnTo>
                <a:lnTo>
                  <a:pt x="2514" y="1782"/>
                </a:lnTo>
                <a:lnTo>
                  <a:pt x="2516" y="1778"/>
                </a:lnTo>
                <a:close/>
                <a:moveTo>
                  <a:pt x="2630" y="1008"/>
                </a:moveTo>
                <a:lnTo>
                  <a:pt x="2630" y="1013"/>
                </a:lnTo>
                <a:lnTo>
                  <a:pt x="2629" y="1015"/>
                </a:lnTo>
                <a:lnTo>
                  <a:pt x="2630" y="1008"/>
                </a:lnTo>
                <a:close/>
                <a:moveTo>
                  <a:pt x="2694" y="0"/>
                </a:moveTo>
                <a:lnTo>
                  <a:pt x="2714" y="1"/>
                </a:lnTo>
                <a:lnTo>
                  <a:pt x="2708" y="131"/>
                </a:lnTo>
                <a:lnTo>
                  <a:pt x="2707" y="151"/>
                </a:lnTo>
                <a:lnTo>
                  <a:pt x="2700" y="306"/>
                </a:lnTo>
                <a:lnTo>
                  <a:pt x="2696" y="377"/>
                </a:lnTo>
                <a:lnTo>
                  <a:pt x="2694" y="411"/>
                </a:lnTo>
                <a:lnTo>
                  <a:pt x="2693" y="428"/>
                </a:lnTo>
                <a:lnTo>
                  <a:pt x="2692" y="445"/>
                </a:lnTo>
                <a:lnTo>
                  <a:pt x="2685" y="568"/>
                </a:lnTo>
                <a:lnTo>
                  <a:pt x="2681" y="625"/>
                </a:lnTo>
                <a:lnTo>
                  <a:pt x="2680" y="652"/>
                </a:lnTo>
                <a:lnTo>
                  <a:pt x="2679" y="665"/>
                </a:lnTo>
                <a:lnTo>
                  <a:pt x="2678" y="679"/>
                </a:lnTo>
                <a:lnTo>
                  <a:pt x="2671" y="779"/>
                </a:lnTo>
                <a:lnTo>
                  <a:pt x="2667" y="825"/>
                </a:lnTo>
                <a:lnTo>
                  <a:pt x="2665" y="848"/>
                </a:lnTo>
                <a:lnTo>
                  <a:pt x="2663" y="870"/>
                </a:lnTo>
                <a:lnTo>
                  <a:pt x="2656" y="953"/>
                </a:lnTo>
                <a:lnTo>
                  <a:pt x="2652" y="992"/>
                </a:lnTo>
                <a:lnTo>
                  <a:pt x="2653" y="985"/>
                </a:lnTo>
                <a:lnTo>
                  <a:pt x="2652" y="993"/>
                </a:lnTo>
                <a:lnTo>
                  <a:pt x="2650" y="1011"/>
                </a:lnTo>
                <a:lnTo>
                  <a:pt x="2648" y="1029"/>
                </a:lnTo>
                <a:lnTo>
                  <a:pt x="2634" y="1154"/>
                </a:lnTo>
                <a:lnTo>
                  <a:pt x="2628" y="1209"/>
                </a:lnTo>
                <a:lnTo>
                  <a:pt x="2627" y="1212"/>
                </a:lnTo>
                <a:lnTo>
                  <a:pt x="2628" y="1210"/>
                </a:lnTo>
                <a:lnTo>
                  <a:pt x="2624" y="1237"/>
                </a:lnTo>
                <a:lnTo>
                  <a:pt x="2621" y="1256"/>
                </a:lnTo>
                <a:lnTo>
                  <a:pt x="2621" y="1262"/>
                </a:lnTo>
                <a:lnTo>
                  <a:pt x="2614" y="1311"/>
                </a:lnTo>
                <a:lnTo>
                  <a:pt x="2610" y="1334"/>
                </a:lnTo>
                <a:lnTo>
                  <a:pt x="2609" y="1345"/>
                </a:lnTo>
                <a:lnTo>
                  <a:pt x="2608" y="1351"/>
                </a:lnTo>
                <a:lnTo>
                  <a:pt x="2608" y="1357"/>
                </a:lnTo>
                <a:lnTo>
                  <a:pt x="2600" y="1400"/>
                </a:lnTo>
                <a:lnTo>
                  <a:pt x="2595" y="1430"/>
                </a:lnTo>
                <a:lnTo>
                  <a:pt x="2594" y="1435"/>
                </a:lnTo>
                <a:lnTo>
                  <a:pt x="2594" y="1440"/>
                </a:lnTo>
                <a:lnTo>
                  <a:pt x="2580" y="1515"/>
                </a:lnTo>
                <a:lnTo>
                  <a:pt x="2573" y="1550"/>
                </a:lnTo>
                <a:lnTo>
                  <a:pt x="2572" y="1553"/>
                </a:lnTo>
                <a:lnTo>
                  <a:pt x="2573" y="1551"/>
                </a:lnTo>
                <a:lnTo>
                  <a:pt x="2568" y="1575"/>
                </a:lnTo>
                <a:lnTo>
                  <a:pt x="2565" y="1586"/>
                </a:lnTo>
                <a:lnTo>
                  <a:pt x="2566" y="1584"/>
                </a:lnTo>
                <a:lnTo>
                  <a:pt x="2552" y="1644"/>
                </a:lnTo>
                <a:lnTo>
                  <a:pt x="2545" y="1672"/>
                </a:lnTo>
                <a:lnTo>
                  <a:pt x="2541" y="1685"/>
                </a:lnTo>
                <a:lnTo>
                  <a:pt x="2539" y="1696"/>
                </a:lnTo>
                <a:lnTo>
                  <a:pt x="2538" y="1698"/>
                </a:lnTo>
                <a:lnTo>
                  <a:pt x="2523" y="1751"/>
                </a:lnTo>
                <a:lnTo>
                  <a:pt x="2516" y="1776"/>
                </a:lnTo>
                <a:lnTo>
                  <a:pt x="2514" y="1783"/>
                </a:lnTo>
                <a:lnTo>
                  <a:pt x="2508" y="1799"/>
                </a:lnTo>
                <a:lnTo>
                  <a:pt x="2492" y="1843"/>
                </a:lnTo>
                <a:lnTo>
                  <a:pt x="2481" y="1873"/>
                </a:lnTo>
                <a:lnTo>
                  <a:pt x="2479" y="1878"/>
                </a:lnTo>
                <a:lnTo>
                  <a:pt x="2480" y="1878"/>
                </a:lnTo>
                <a:lnTo>
                  <a:pt x="2479" y="1883"/>
                </a:lnTo>
                <a:lnTo>
                  <a:pt x="2479" y="1879"/>
                </a:lnTo>
                <a:lnTo>
                  <a:pt x="2478" y="1883"/>
                </a:lnTo>
                <a:lnTo>
                  <a:pt x="2464" y="1917"/>
                </a:lnTo>
                <a:lnTo>
                  <a:pt x="2463" y="1919"/>
                </a:lnTo>
                <a:lnTo>
                  <a:pt x="2458" y="1932"/>
                </a:lnTo>
                <a:lnTo>
                  <a:pt x="2455" y="1941"/>
                </a:lnTo>
                <a:lnTo>
                  <a:pt x="2455" y="1939"/>
                </a:lnTo>
                <a:lnTo>
                  <a:pt x="2454" y="1941"/>
                </a:lnTo>
                <a:lnTo>
                  <a:pt x="2450" y="1949"/>
                </a:lnTo>
                <a:lnTo>
                  <a:pt x="2437" y="1978"/>
                </a:lnTo>
                <a:lnTo>
                  <a:pt x="2429" y="1992"/>
                </a:lnTo>
                <a:lnTo>
                  <a:pt x="2427" y="1998"/>
                </a:lnTo>
                <a:lnTo>
                  <a:pt x="2426" y="1998"/>
                </a:lnTo>
                <a:lnTo>
                  <a:pt x="2426" y="2000"/>
                </a:lnTo>
                <a:lnTo>
                  <a:pt x="2425" y="2001"/>
                </a:lnTo>
                <a:lnTo>
                  <a:pt x="2425" y="2002"/>
                </a:lnTo>
                <a:lnTo>
                  <a:pt x="2423" y="2005"/>
                </a:lnTo>
                <a:lnTo>
                  <a:pt x="2424" y="2003"/>
                </a:lnTo>
                <a:lnTo>
                  <a:pt x="2422" y="2006"/>
                </a:lnTo>
                <a:lnTo>
                  <a:pt x="2407" y="2032"/>
                </a:lnTo>
                <a:lnTo>
                  <a:pt x="2408" y="2032"/>
                </a:lnTo>
                <a:lnTo>
                  <a:pt x="2397" y="2052"/>
                </a:lnTo>
                <a:lnTo>
                  <a:pt x="2398" y="2050"/>
                </a:lnTo>
                <a:lnTo>
                  <a:pt x="2396" y="2052"/>
                </a:lnTo>
                <a:lnTo>
                  <a:pt x="2393" y="2057"/>
                </a:lnTo>
                <a:lnTo>
                  <a:pt x="2393" y="2055"/>
                </a:lnTo>
                <a:lnTo>
                  <a:pt x="2392" y="2058"/>
                </a:lnTo>
                <a:lnTo>
                  <a:pt x="2378" y="2082"/>
                </a:lnTo>
                <a:lnTo>
                  <a:pt x="2365" y="2101"/>
                </a:lnTo>
                <a:lnTo>
                  <a:pt x="2364" y="2103"/>
                </a:lnTo>
                <a:lnTo>
                  <a:pt x="2363" y="2104"/>
                </a:lnTo>
                <a:lnTo>
                  <a:pt x="2363" y="2104"/>
                </a:lnTo>
                <a:lnTo>
                  <a:pt x="2348" y="2125"/>
                </a:lnTo>
                <a:lnTo>
                  <a:pt x="2340" y="2135"/>
                </a:lnTo>
                <a:lnTo>
                  <a:pt x="2337" y="2140"/>
                </a:lnTo>
                <a:lnTo>
                  <a:pt x="2335" y="2142"/>
                </a:lnTo>
                <a:lnTo>
                  <a:pt x="2334" y="2144"/>
                </a:lnTo>
                <a:lnTo>
                  <a:pt x="2333" y="2144"/>
                </a:lnTo>
                <a:lnTo>
                  <a:pt x="2318" y="2164"/>
                </a:lnTo>
                <a:lnTo>
                  <a:pt x="2316" y="2165"/>
                </a:lnTo>
                <a:lnTo>
                  <a:pt x="2317" y="2165"/>
                </a:lnTo>
                <a:lnTo>
                  <a:pt x="2309" y="2174"/>
                </a:lnTo>
                <a:lnTo>
                  <a:pt x="2305" y="2178"/>
                </a:lnTo>
                <a:lnTo>
                  <a:pt x="2304" y="2180"/>
                </a:lnTo>
                <a:lnTo>
                  <a:pt x="2302" y="2182"/>
                </a:lnTo>
                <a:lnTo>
                  <a:pt x="2275" y="2212"/>
                </a:lnTo>
                <a:lnTo>
                  <a:pt x="2260" y="2226"/>
                </a:lnTo>
                <a:lnTo>
                  <a:pt x="2249" y="2236"/>
                </a:lnTo>
                <a:lnTo>
                  <a:pt x="2247" y="2237"/>
                </a:lnTo>
                <a:lnTo>
                  <a:pt x="2247" y="2238"/>
                </a:lnTo>
                <a:lnTo>
                  <a:pt x="2217" y="2265"/>
                </a:lnTo>
                <a:lnTo>
                  <a:pt x="2218" y="2263"/>
                </a:lnTo>
                <a:lnTo>
                  <a:pt x="2216" y="2266"/>
                </a:lnTo>
                <a:lnTo>
                  <a:pt x="2201" y="2277"/>
                </a:lnTo>
                <a:lnTo>
                  <a:pt x="2190" y="2286"/>
                </a:lnTo>
                <a:lnTo>
                  <a:pt x="2187" y="2288"/>
                </a:lnTo>
                <a:lnTo>
                  <a:pt x="2186" y="2289"/>
                </a:lnTo>
                <a:lnTo>
                  <a:pt x="2159" y="2308"/>
                </a:lnTo>
                <a:lnTo>
                  <a:pt x="2146" y="2318"/>
                </a:lnTo>
                <a:lnTo>
                  <a:pt x="2139" y="2323"/>
                </a:lnTo>
                <a:lnTo>
                  <a:pt x="2140" y="2322"/>
                </a:lnTo>
                <a:lnTo>
                  <a:pt x="2137" y="2324"/>
                </a:lnTo>
                <a:lnTo>
                  <a:pt x="2134" y="2326"/>
                </a:lnTo>
                <a:lnTo>
                  <a:pt x="2131" y="2328"/>
                </a:lnTo>
                <a:lnTo>
                  <a:pt x="2075" y="2361"/>
                </a:lnTo>
                <a:lnTo>
                  <a:pt x="2077" y="2359"/>
                </a:lnTo>
                <a:lnTo>
                  <a:pt x="2075" y="2361"/>
                </a:lnTo>
                <a:lnTo>
                  <a:pt x="2015" y="2391"/>
                </a:lnTo>
                <a:lnTo>
                  <a:pt x="1960" y="2416"/>
                </a:lnTo>
                <a:lnTo>
                  <a:pt x="1962" y="2415"/>
                </a:lnTo>
                <a:lnTo>
                  <a:pt x="1959" y="2416"/>
                </a:lnTo>
                <a:lnTo>
                  <a:pt x="1900" y="2439"/>
                </a:lnTo>
                <a:lnTo>
                  <a:pt x="1892" y="2442"/>
                </a:lnTo>
                <a:lnTo>
                  <a:pt x="1900" y="2439"/>
                </a:lnTo>
                <a:lnTo>
                  <a:pt x="1845" y="2459"/>
                </a:lnTo>
                <a:lnTo>
                  <a:pt x="1847" y="2458"/>
                </a:lnTo>
                <a:lnTo>
                  <a:pt x="1844" y="2459"/>
                </a:lnTo>
                <a:lnTo>
                  <a:pt x="1789" y="2475"/>
                </a:lnTo>
                <a:lnTo>
                  <a:pt x="1730" y="2491"/>
                </a:lnTo>
                <a:lnTo>
                  <a:pt x="1674" y="2505"/>
                </a:lnTo>
                <a:lnTo>
                  <a:pt x="1616" y="2518"/>
                </a:lnTo>
                <a:lnTo>
                  <a:pt x="1620" y="2517"/>
                </a:lnTo>
                <a:lnTo>
                  <a:pt x="1615" y="2518"/>
                </a:lnTo>
                <a:lnTo>
                  <a:pt x="1555" y="2530"/>
                </a:lnTo>
                <a:lnTo>
                  <a:pt x="1500" y="2541"/>
                </a:lnTo>
                <a:lnTo>
                  <a:pt x="1440" y="2550"/>
                </a:lnTo>
                <a:lnTo>
                  <a:pt x="1386" y="2559"/>
                </a:lnTo>
                <a:lnTo>
                  <a:pt x="1330" y="2567"/>
                </a:lnTo>
                <a:lnTo>
                  <a:pt x="1321" y="2568"/>
                </a:lnTo>
                <a:lnTo>
                  <a:pt x="1271" y="2574"/>
                </a:lnTo>
                <a:lnTo>
                  <a:pt x="1216" y="2581"/>
                </a:lnTo>
                <a:lnTo>
                  <a:pt x="1198" y="2583"/>
                </a:lnTo>
                <a:lnTo>
                  <a:pt x="1215" y="2581"/>
                </a:lnTo>
                <a:lnTo>
                  <a:pt x="1156" y="2588"/>
                </a:lnTo>
                <a:lnTo>
                  <a:pt x="1096" y="2594"/>
                </a:lnTo>
                <a:lnTo>
                  <a:pt x="1041" y="2600"/>
                </a:lnTo>
                <a:lnTo>
                  <a:pt x="981" y="2605"/>
                </a:lnTo>
                <a:lnTo>
                  <a:pt x="926" y="2611"/>
                </a:lnTo>
                <a:lnTo>
                  <a:pt x="868" y="2615"/>
                </a:lnTo>
                <a:lnTo>
                  <a:pt x="808" y="2620"/>
                </a:lnTo>
                <a:lnTo>
                  <a:pt x="753" y="2624"/>
                </a:lnTo>
                <a:lnTo>
                  <a:pt x="693" y="2628"/>
                </a:lnTo>
                <a:lnTo>
                  <a:pt x="640" y="2632"/>
                </a:lnTo>
                <a:lnTo>
                  <a:pt x="584" y="2635"/>
                </a:lnTo>
                <a:lnTo>
                  <a:pt x="524" y="2639"/>
                </a:lnTo>
                <a:lnTo>
                  <a:pt x="470" y="2642"/>
                </a:lnTo>
                <a:lnTo>
                  <a:pt x="410" y="2645"/>
                </a:lnTo>
                <a:lnTo>
                  <a:pt x="350" y="2648"/>
                </a:lnTo>
                <a:lnTo>
                  <a:pt x="296" y="2651"/>
                </a:lnTo>
                <a:lnTo>
                  <a:pt x="236" y="2653"/>
                </a:lnTo>
                <a:lnTo>
                  <a:pt x="181" y="2656"/>
                </a:lnTo>
                <a:lnTo>
                  <a:pt x="126" y="2658"/>
                </a:lnTo>
                <a:lnTo>
                  <a:pt x="67" y="2661"/>
                </a:lnTo>
                <a:lnTo>
                  <a:pt x="38" y="2662"/>
                </a:lnTo>
                <a:lnTo>
                  <a:pt x="25" y="2663"/>
                </a:lnTo>
                <a:lnTo>
                  <a:pt x="17" y="2663"/>
                </a:lnTo>
                <a:lnTo>
                  <a:pt x="16" y="2663"/>
                </a:lnTo>
                <a:lnTo>
                  <a:pt x="0" y="2663"/>
                </a:lnTo>
                <a:lnTo>
                  <a:pt x="0" y="2643"/>
                </a:lnTo>
                <a:lnTo>
                  <a:pt x="7" y="2643"/>
                </a:lnTo>
                <a:lnTo>
                  <a:pt x="8" y="2642"/>
                </a:lnTo>
                <a:lnTo>
                  <a:pt x="24" y="2642"/>
                </a:lnTo>
                <a:lnTo>
                  <a:pt x="37" y="2642"/>
                </a:lnTo>
                <a:lnTo>
                  <a:pt x="66" y="2641"/>
                </a:lnTo>
                <a:lnTo>
                  <a:pt x="125" y="2638"/>
                </a:lnTo>
                <a:lnTo>
                  <a:pt x="180" y="2636"/>
                </a:lnTo>
                <a:lnTo>
                  <a:pt x="235" y="2633"/>
                </a:lnTo>
                <a:lnTo>
                  <a:pt x="295" y="2631"/>
                </a:lnTo>
                <a:lnTo>
                  <a:pt x="350" y="2628"/>
                </a:lnTo>
                <a:lnTo>
                  <a:pt x="410" y="2625"/>
                </a:lnTo>
                <a:lnTo>
                  <a:pt x="469" y="2622"/>
                </a:lnTo>
                <a:lnTo>
                  <a:pt x="523" y="2619"/>
                </a:lnTo>
                <a:lnTo>
                  <a:pt x="583" y="2615"/>
                </a:lnTo>
                <a:lnTo>
                  <a:pt x="639" y="2612"/>
                </a:lnTo>
                <a:lnTo>
                  <a:pt x="693" y="2608"/>
                </a:lnTo>
                <a:lnTo>
                  <a:pt x="751" y="2604"/>
                </a:lnTo>
                <a:lnTo>
                  <a:pt x="806" y="2600"/>
                </a:lnTo>
                <a:lnTo>
                  <a:pt x="801" y="2601"/>
                </a:lnTo>
                <a:lnTo>
                  <a:pt x="807" y="2600"/>
                </a:lnTo>
                <a:lnTo>
                  <a:pt x="866" y="2595"/>
                </a:lnTo>
                <a:lnTo>
                  <a:pt x="925" y="2591"/>
                </a:lnTo>
                <a:lnTo>
                  <a:pt x="979" y="2585"/>
                </a:lnTo>
                <a:lnTo>
                  <a:pt x="1039" y="2580"/>
                </a:lnTo>
                <a:lnTo>
                  <a:pt x="1094" y="2574"/>
                </a:lnTo>
                <a:lnTo>
                  <a:pt x="1154" y="2568"/>
                </a:lnTo>
                <a:lnTo>
                  <a:pt x="1213" y="2561"/>
                </a:lnTo>
                <a:lnTo>
                  <a:pt x="1213" y="2562"/>
                </a:lnTo>
                <a:lnTo>
                  <a:pt x="1268" y="2555"/>
                </a:lnTo>
                <a:lnTo>
                  <a:pt x="1268" y="2554"/>
                </a:lnTo>
                <a:lnTo>
                  <a:pt x="1328" y="2547"/>
                </a:lnTo>
                <a:lnTo>
                  <a:pt x="1328" y="2548"/>
                </a:lnTo>
                <a:lnTo>
                  <a:pt x="1383" y="2540"/>
                </a:lnTo>
                <a:lnTo>
                  <a:pt x="1438" y="2530"/>
                </a:lnTo>
                <a:lnTo>
                  <a:pt x="1496" y="2521"/>
                </a:lnTo>
                <a:lnTo>
                  <a:pt x="1551" y="2510"/>
                </a:lnTo>
                <a:lnTo>
                  <a:pt x="1611" y="2499"/>
                </a:lnTo>
                <a:lnTo>
                  <a:pt x="1670" y="2486"/>
                </a:lnTo>
                <a:lnTo>
                  <a:pt x="1724" y="2472"/>
                </a:lnTo>
                <a:lnTo>
                  <a:pt x="1783" y="2456"/>
                </a:lnTo>
                <a:lnTo>
                  <a:pt x="1839" y="2439"/>
                </a:lnTo>
                <a:lnTo>
                  <a:pt x="1893" y="2420"/>
                </a:lnTo>
                <a:lnTo>
                  <a:pt x="1952" y="2398"/>
                </a:lnTo>
                <a:lnTo>
                  <a:pt x="2006" y="2373"/>
                </a:lnTo>
                <a:lnTo>
                  <a:pt x="2065" y="2344"/>
                </a:lnTo>
                <a:lnTo>
                  <a:pt x="2119" y="2312"/>
                </a:lnTo>
                <a:lnTo>
                  <a:pt x="2121" y="2310"/>
                </a:lnTo>
                <a:lnTo>
                  <a:pt x="2127" y="2307"/>
                </a:lnTo>
                <a:lnTo>
                  <a:pt x="2134" y="2302"/>
                </a:lnTo>
                <a:lnTo>
                  <a:pt x="2134" y="2303"/>
                </a:lnTo>
                <a:lnTo>
                  <a:pt x="2147" y="2293"/>
                </a:lnTo>
                <a:lnTo>
                  <a:pt x="2150" y="2290"/>
                </a:lnTo>
                <a:lnTo>
                  <a:pt x="2175" y="2273"/>
                </a:lnTo>
                <a:lnTo>
                  <a:pt x="2176" y="2271"/>
                </a:lnTo>
                <a:lnTo>
                  <a:pt x="2178" y="2270"/>
                </a:lnTo>
                <a:lnTo>
                  <a:pt x="2189" y="2262"/>
                </a:lnTo>
                <a:lnTo>
                  <a:pt x="2204" y="2250"/>
                </a:lnTo>
                <a:lnTo>
                  <a:pt x="2233" y="2224"/>
                </a:lnTo>
                <a:lnTo>
                  <a:pt x="2235" y="2222"/>
                </a:lnTo>
                <a:lnTo>
                  <a:pt x="2237" y="2221"/>
                </a:lnTo>
                <a:lnTo>
                  <a:pt x="2247" y="2211"/>
                </a:lnTo>
                <a:lnTo>
                  <a:pt x="2260" y="2198"/>
                </a:lnTo>
                <a:lnTo>
                  <a:pt x="2287" y="2168"/>
                </a:lnTo>
                <a:lnTo>
                  <a:pt x="2288" y="2167"/>
                </a:lnTo>
                <a:lnTo>
                  <a:pt x="2290" y="2165"/>
                </a:lnTo>
                <a:lnTo>
                  <a:pt x="2295" y="2160"/>
                </a:lnTo>
                <a:lnTo>
                  <a:pt x="2303" y="2151"/>
                </a:lnTo>
                <a:lnTo>
                  <a:pt x="2317" y="2133"/>
                </a:lnTo>
                <a:lnTo>
                  <a:pt x="2318" y="2130"/>
                </a:lnTo>
                <a:lnTo>
                  <a:pt x="2318" y="2131"/>
                </a:lnTo>
                <a:lnTo>
                  <a:pt x="2320" y="2128"/>
                </a:lnTo>
                <a:lnTo>
                  <a:pt x="2321" y="2127"/>
                </a:lnTo>
                <a:lnTo>
                  <a:pt x="2332" y="2114"/>
                </a:lnTo>
                <a:lnTo>
                  <a:pt x="2347" y="2093"/>
                </a:lnTo>
                <a:lnTo>
                  <a:pt x="2348" y="2090"/>
                </a:lnTo>
                <a:lnTo>
                  <a:pt x="2361" y="2071"/>
                </a:lnTo>
                <a:lnTo>
                  <a:pt x="2376" y="2048"/>
                </a:lnTo>
                <a:lnTo>
                  <a:pt x="2378" y="2044"/>
                </a:lnTo>
                <a:lnTo>
                  <a:pt x="2378" y="2043"/>
                </a:lnTo>
                <a:lnTo>
                  <a:pt x="2379" y="2041"/>
                </a:lnTo>
                <a:lnTo>
                  <a:pt x="2390" y="2022"/>
                </a:lnTo>
                <a:lnTo>
                  <a:pt x="2406" y="1996"/>
                </a:lnTo>
                <a:lnTo>
                  <a:pt x="2408" y="1993"/>
                </a:lnTo>
                <a:lnTo>
                  <a:pt x="2408" y="1989"/>
                </a:lnTo>
                <a:lnTo>
                  <a:pt x="2408" y="1989"/>
                </a:lnTo>
                <a:lnTo>
                  <a:pt x="2412" y="1982"/>
                </a:lnTo>
                <a:lnTo>
                  <a:pt x="2418" y="1970"/>
                </a:lnTo>
                <a:lnTo>
                  <a:pt x="2430" y="1945"/>
                </a:lnTo>
                <a:lnTo>
                  <a:pt x="2436" y="1934"/>
                </a:lnTo>
                <a:lnTo>
                  <a:pt x="2438" y="1926"/>
                </a:lnTo>
                <a:lnTo>
                  <a:pt x="2438" y="1926"/>
                </a:lnTo>
                <a:lnTo>
                  <a:pt x="2438" y="1925"/>
                </a:lnTo>
                <a:lnTo>
                  <a:pt x="2446" y="1910"/>
                </a:lnTo>
                <a:lnTo>
                  <a:pt x="2459" y="1876"/>
                </a:lnTo>
                <a:lnTo>
                  <a:pt x="2461" y="1871"/>
                </a:lnTo>
                <a:lnTo>
                  <a:pt x="2459" y="1875"/>
                </a:lnTo>
                <a:lnTo>
                  <a:pt x="2463" y="1866"/>
                </a:lnTo>
                <a:lnTo>
                  <a:pt x="2474" y="1836"/>
                </a:lnTo>
                <a:lnTo>
                  <a:pt x="2489" y="1793"/>
                </a:lnTo>
                <a:lnTo>
                  <a:pt x="2493" y="1782"/>
                </a:lnTo>
                <a:lnTo>
                  <a:pt x="2497" y="1770"/>
                </a:lnTo>
                <a:lnTo>
                  <a:pt x="2504" y="1746"/>
                </a:lnTo>
                <a:lnTo>
                  <a:pt x="2519" y="1693"/>
                </a:lnTo>
                <a:lnTo>
                  <a:pt x="2520" y="1687"/>
                </a:lnTo>
                <a:lnTo>
                  <a:pt x="2523" y="1677"/>
                </a:lnTo>
                <a:lnTo>
                  <a:pt x="2522" y="1679"/>
                </a:lnTo>
                <a:lnTo>
                  <a:pt x="2526" y="1666"/>
                </a:lnTo>
                <a:lnTo>
                  <a:pt x="2533" y="1639"/>
                </a:lnTo>
                <a:lnTo>
                  <a:pt x="2547" y="1579"/>
                </a:lnTo>
                <a:lnTo>
                  <a:pt x="2548" y="1575"/>
                </a:lnTo>
                <a:lnTo>
                  <a:pt x="2549" y="1571"/>
                </a:lnTo>
                <a:lnTo>
                  <a:pt x="2554" y="1546"/>
                </a:lnTo>
                <a:lnTo>
                  <a:pt x="2560" y="1512"/>
                </a:lnTo>
                <a:lnTo>
                  <a:pt x="2575" y="1438"/>
                </a:lnTo>
                <a:lnTo>
                  <a:pt x="2574" y="1438"/>
                </a:lnTo>
                <a:lnTo>
                  <a:pt x="2574" y="1434"/>
                </a:lnTo>
                <a:lnTo>
                  <a:pt x="2575" y="1432"/>
                </a:lnTo>
                <a:lnTo>
                  <a:pt x="2576" y="1426"/>
                </a:lnTo>
                <a:lnTo>
                  <a:pt x="2581" y="1396"/>
                </a:lnTo>
                <a:lnTo>
                  <a:pt x="2589" y="1355"/>
                </a:lnTo>
                <a:lnTo>
                  <a:pt x="2588" y="1355"/>
                </a:lnTo>
                <a:lnTo>
                  <a:pt x="2588" y="1351"/>
                </a:lnTo>
                <a:lnTo>
                  <a:pt x="2589" y="1349"/>
                </a:lnTo>
                <a:lnTo>
                  <a:pt x="2590" y="1342"/>
                </a:lnTo>
                <a:lnTo>
                  <a:pt x="2590" y="1341"/>
                </a:lnTo>
                <a:lnTo>
                  <a:pt x="2595" y="1309"/>
                </a:lnTo>
                <a:lnTo>
                  <a:pt x="2602" y="1260"/>
                </a:lnTo>
                <a:lnTo>
                  <a:pt x="2601" y="1260"/>
                </a:lnTo>
                <a:lnTo>
                  <a:pt x="2601" y="1256"/>
                </a:lnTo>
                <a:lnTo>
                  <a:pt x="2602" y="1253"/>
                </a:lnTo>
                <a:lnTo>
                  <a:pt x="2605" y="1234"/>
                </a:lnTo>
                <a:lnTo>
                  <a:pt x="2609" y="1208"/>
                </a:lnTo>
                <a:lnTo>
                  <a:pt x="2615" y="1152"/>
                </a:lnTo>
                <a:lnTo>
                  <a:pt x="2629" y="1027"/>
                </a:lnTo>
                <a:lnTo>
                  <a:pt x="2628" y="1027"/>
                </a:lnTo>
                <a:lnTo>
                  <a:pt x="2629" y="1018"/>
                </a:lnTo>
                <a:lnTo>
                  <a:pt x="2630" y="1013"/>
                </a:lnTo>
                <a:lnTo>
                  <a:pt x="2630" y="1008"/>
                </a:lnTo>
                <a:lnTo>
                  <a:pt x="2633" y="990"/>
                </a:lnTo>
                <a:lnTo>
                  <a:pt x="2632" y="990"/>
                </a:lnTo>
                <a:lnTo>
                  <a:pt x="2636" y="951"/>
                </a:lnTo>
                <a:lnTo>
                  <a:pt x="2643" y="868"/>
                </a:lnTo>
                <a:lnTo>
                  <a:pt x="2645" y="846"/>
                </a:lnTo>
                <a:lnTo>
                  <a:pt x="2647" y="823"/>
                </a:lnTo>
                <a:lnTo>
                  <a:pt x="2650" y="777"/>
                </a:lnTo>
                <a:lnTo>
                  <a:pt x="2658" y="677"/>
                </a:lnTo>
                <a:lnTo>
                  <a:pt x="2659" y="664"/>
                </a:lnTo>
                <a:lnTo>
                  <a:pt x="2660" y="657"/>
                </a:lnTo>
                <a:lnTo>
                  <a:pt x="2659" y="663"/>
                </a:lnTo>
                <a:lnTo>
                  <a:pt x="2660" y="650"/>
                </a:lnTo>
                <a:lnTo>
                  <a:pt x="2661" y="624"/>
                </a:lnTo>
                <a:lnTo>
                  <a:pt x="2665" y="567"/>
                </a:lnTo>
                <a:lnTo>
                  <a:pt x="2672" y="444"/>
                </a:lnTo>
                <a:lnTo>
                  <a:pt x="2673" y="427"/>
                </a:lnTo>
                <a:lnTo>
                  <a:pt x="2674" y="410"/>
                </a:lnTo>
                <a:lnTo>
                  <a:pt x="2676" y="376"/>
                </a:lnTo>
                <a:lnTo>
                  <a:pt x="2680" y="305"/>
                </a:lnTo>
                <a:lnTo>
                  <a:pt x="2687" y="150"/>
                </a:lnTo>
                <a:lnTo>
                  <a:pt x="2688" y="131"/>
                </a:lnTo>
                <a:lnTo>
                  <a:pt x="2694" y="0"/>
                </a:lnTo>
                <a:close/>
              </a:path>
            </a:pathLst>
          </a:custGeom>
          <a:solidFill>
            <a:srgbClr val="998B3D"/>
          </a:solidFill>
          <a:ln w="0">
            <a:solidFill>
              <a:srgbClr val="998B3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2211388" y="1598613"/>
            <a:ext cx="3230563" cy="4054475"/>
          </a:xfrm>
          <a:custGeom>
            <a:avLst/>
            <a:gdLst/>
            <a:ahLst/>
            <a:cxnLst>
              <a:cxn ang="0">
                <a:pos x="1734" y="1324"/>
              </a:cxn>
              <a:cxn ang="0">
                <a:pos x="1894" y="698"/>
              </a:cxn>
              <a:cxn ang="0">
                <a:pos x="2035" y="0"/>
              </a:cxn>
              <a:cxn ang="0">
                <a:pos x="2022" y="106"/>
              </a:cxn>
              <a:cxn ang="0">
                <a:pos x="1993" y="290"/>
              </a:cxn>
              <a:cxn ang="0">
                <a:pos x="1966" y="437"/>
              </a:cxn>
              <a:cxn ang="0">
                <a:pos x="1935" y="598"/>
              </a:cxn>
              <a:cxn ang="0">
                <a:pos x="1921" y="669"/>
              </a:cxn>
              <a:cxn ang="0">
                <a:pos x="1908" y="728"/>
              </a:cxn>
              <a:cxn ang="0">
                <a:pos x="1906" y="736"/>
              </a:cxn>
              <a:cxn ang="0">
                <a:pos x="1858" y="931"/>
              </a:cxn>
              <a:cxn ang="0">
                <a:pos x="1853" y="954"/>
              </a:cxn>
              <a:cxn ang="0">
                <a:pos x="1797" y="1141"/>
              </a:cxn>
              <a:cxn ang="0">
                <a:pos x="1734" y="1324"/>
              </a:cxn>
              <a:cxn ang="0">
                <a:pos x="1622" y="1582"/>
              </a:cxn>
              <a:cxn ang="0">
                <a:pos x="1561" y="1692"/>
              </a:cxn>
              <a:cxn ang="0">
                <a:pos x="1447" y="1864"/>
              </a:cxn>
              <a:cxn ang="0">
                <a:pos x="1391" y="1932"/>
              </a:cxn>
              <a:cxn ang="0">
                <a:pos x="1279" y="2049"/>
              </a:cxn>
              <a:cxn ang="0">
                <a:pos x="1219" y="2102"/>
              </a:cxn>
              <a:cxn ang="0">
                <a:pos x="1159" y="2150"/>
              </a:cxn>
              <a:cxn ang="0">
                <a:pos x="1046" y="2226"/>
              </a:cxn>
              <a:cxn ang="0">
                <a:pos x="986" y="2262"/>
              </a:cxn>
              <a:cxn ang="0">
                <a:pos x="930" y="2291"/>
              </a:cxn>
              <a:cxn ang="0">
                <a:pos x="815" y="2345"/>
              </a:cxn>
              <a:cxn ang="0">
                <a:pos x="696" y="2391"/>
              </a:cxn>
              <a:cxn ang="0">
                <a:pos x="642" y="2410"/>
              </a:cxn>
              <a:cxn ang="0">
                <a:pos x="586" y="2429"/>
              </a:cxn>
              <a:cxn ang="0">
                <a:pos x="412" y="2476"/>
              </a:cxn>
              <a:cxn ang="0">
                <a:pos x="351" y="2490"/>
              </a:cxn>
              <a:cxn ang="0">
                <a:pos x="182" y="2525"/>
              </a:cxn>
              <a:cxn ang="0">
                <a:pos x="39" y="2550"/>
              </a:cxn>
              <a:cxn ang="0">
                <a:pos x="17" y="2554"/>
              </a:cxn>
              <a:cxn ang="0">
                <a:pos x="14" y="2534"/>
              </a:cxn>
              <a:cxn ang="0">
                <a:pos x="17" y="2534"/>
              </a:cxn>
              <a:cxn ang="0">
                <a:pos x="37" y="2530"/>
              </a:cxn>
              <a:cxn ang="0">
                <a:pos x="178" y="2506"/>
              </a:cxn>
              <a:cxn ang="0">
                <a:pos x="348" y="2471"/>
              </a:cxn>
              <a:cxn ang="0">
                <a:pos x="521" y="2427"/>
              </a:cxn>
              <a:cxn ang="0">
                <a:pos x="689" y="2373"/>
              </a:cxn>
              <a:cxn ang="0">
                <a:pos x="864" y="2302"/>
              </a:cxn>
              <a:cxn ang="0">
                <a:pos x="1035" y="2210"/>
              </a:cxn>
              <a:cxn ang="0">
                <a:pos x="1149" y="2134"/>
              </a:cxn>
              <a:cxn ang="0">
                <a:pos x="1321" y="1981"/>
              </a:cxn>
              <a:cxn ang="0">
                <a:pos x="1490" y="1769"/>
              </a:cxn>
              <a:cxn ang="0">
                <a:pos x="1604" y="1573"/>
              </a:cxn>
              <a:cxn ang="0">
                <a:pos x="1777" y="1141"/>
              </a:cxn>
              <a:cxn ang="0">
                <a:pos x="1839" y="926"/>
              </a:cxn>
              <a:cxn ang="0">
                <a:pos x="1860" y="846"/>
              </a:cxn>
              <a:cxn ang="0">
                <a:pos x="1889" y="723"/>
              </a:cxn>
              <a:cxn ang="0">
                <a:pos x="1902" y="664"/>
              </a:cxn>
              <a:cxn ang="0">
                <a:pos x="1947" y="440"/>
              </a:cxn>
              <a:cxn ang="0">
                <a:pos x="1947" y="434"/>
              </a:cxn>
              <a:cxn ang="0">
                <a:pos x="1974" y="286"/>
              </a:cxn>
              <a:cxn ang="0">
                <a:pos x="2002" y="108"/>
              </a:cxn>
              <a:cxn ang="0">
                <a:pos x="2016" y="15"/>
              </a:cxn>
            </a:cxnLst>
            <a:rect l="0" t="0" r="r" b="b"/>
            <a:pathLst>
              <a:path w="2035" h="2554">
                <a:moveTo>
                  <a:pt x="1736" y="1321"/>
                </a:moveTo>
                <a:lnTo>
                  <a:pt x="1734" y="1325"/>
                </a:lnTo>
                <a:lnTo>
                  <a:pt x="1734" y="1324"/>
                </a:lnTo>
                <a:lnTo>
                  <a:pt x="1736" y="1321"/>
                </a:lnTo>
                <a:close/>
                <a:moveTo>
                  <a:pt x="1898" y="680"/>
                </a:moveTo>
                <a:lnTo>
                  <a:pt x="1894" y="698"/>
                </a:lnTo>
                <a:lnTo>
                  <a:pt x="1898" y="680"/>
                </a:lnTo>
                <a:close/>
                <a:moveTo>
                  <a:pt x="2015" y="0"/>
                </a:moveTo>
                <a:lnTo>
                  <a:pt x="2035" y="0"/>
                </a:lnTo>
                <a:lnTo>
                  <a:pt x="2035" y="17"/>
                </a:lnTo>
                <a:lnTo>
                  <a:pt x="2027" y="68"/>
                </a:lnTo>
                <a:lnTo>
                  <a:pt x="2022" y="106"/>
                </a:lnTo>
                <a:lnTo>
                  <a:pt x="2021" y="111"/>
                </a:lnTo>
                <a:lnTo>
                  <a:pt x="2020" y="118"/>
                </a:lnTo>
                <a:lnTo>
                  <a:pt x="1993" y="290"/>
                </a:lnTo>
                <a:lnTo>
                  <a:pt x="1979" y="370"/>
                </a:lnTo>
                <a:lnTo>
                  <a:pt x="1968" y="427"/>
                </a:lnTo>
                <a:lnTo>
                  <a:pt x="1966" y="437"/>
                </a:lnTo>
                <a:lnTo>
                  <a:pt x="1966" y="442"/>
                </a:lnTo>
                <a:lnTo>
                  <a:pt x="1965" y="446"/>
                </a:lnTo>
                <a:lnTo>
                  <a:pt x="1935" y="598"/>
                </a:lnTo>
                <a:lnTo>
                  <a:pt x="1921" y="668"/>
                </a:lnTo>
                <a:lnTo>
                  <a:pt x="1918" y="680"/>
                </a:lnTo>
                <a:lnTo>
                  <a:pt x="1921" y="669"/>
                </a:lnTo>
                <a:lnTo>
                  <a:pt x="1914" y="702"/>
                </a:lnTo>
                <a:lnTo>
                  <a:pt x="1910" y="719"/>
                </a:lnTo>
                <a:lnTo>
                  <a:pt x="1908" y="728"/>
                </a:lnTo>
                <a:lnTo>
                  <a:pt x="1906" y="735"/>
                </a:lnTo>
                <a:lnTo>
                  <a:pt x="1905" y="738"/>
                </a:lnTo>
                <a:lnTo>
                  <a:pt x="1906" y="736"/>
                </a:lnTo>
                <a:lnTo>
                  <a:pt x="1879" y="851"/>
                </a:lnTo>
                <a:lnTo>
                  <a:pt x="1865" y="904"/>
                </a:lnTo>
                <a:lnTo>
                  <a:pt x="1858" y="931"/>
                </a:lnTo>
                <a:lnTo>
                  <a:pt x="1855" y="944"/>
                </a:lnTo>
                <a:lnTo>
                  <a:pt x="1853" y="950"/>
                </a:lnTo>
                <a:lnTo>
                  <a:pt x="1853" y="954"/>
                </a:lnTo>
                <a:lnTo>
                  <a:pt x="1852" y="956"/>
                </a:lnTo>
                <a:lnTo>
                  <a:pt x="1796" y="1147"/>
                </a:lnTo>
                <a:lnTo>
                  <a:pt x="1797" y="1141"/>
                </a:lnTo>
                <a:lnTo>
                  <a:pt x="1795" y="1148"/>
                </a:lnTo>
                <a:lnTo>
                  <a:pt x="1736" y="1320"/>
                </a:lnTo>
                <a:lnTo>
                  <a:pt x="1734" y="1324"/>
                </a:lnTo>
                <a:lnTo>
                  <a:pt x="1681" y="1455"/>
                </a:lnTo>
                <a:lnTo>
                  <a:pt x="1622" y="1581"/>
                </a:lnTo>
                <a:lnTo>
                  <a:pt x="1622" y="1582"/>
                </a:lnTo>
                <a:lnTo>
                  <a:pt x="1562" y="1692"/>
                </a:lnTo>
                <a:lnTo>
                  <a:pt x="1563" y="1689"/>
                </a:lnTo>
                <a:lnTo>
                  <a:pt x="1561" y="1692"/>
                </a:lnTo>
                <a:lnTo>
                  <a:pt x="1507" y="1779"/>
                </a:lnTo>
                <a:lnTo>
                  <a:pt x="1506" y="1781"/>
                </a:lnTo>
                <a:lnTo>
                  <a:pt x="1447" y="1864"/>
                </a:lnTo>
                <a:lnTo>
                  <a:pt x="1392" y="1931"/>
                </a:lnTo>
                <a:lnTo>
                  <a:pt x="1392" y="1931"/>
                </a:lnTo>
                <a:lnTo>
                  <a:pt x="1391" y="1932"/>
                </a:lnTo>
                <a:lnTo>
                  <a:pt x="1336" y="1994"/>
                </a:lnTo>
                <a:lnTo>
                  <a:pt x="1277" y="2053"/>
                </a:lnTo>
                <a:lnTo>
                  <a:pt x="1279" y="2049"/>
                </a:lnTo>
                <a:lnTo>
                  <a:pt x="1276" y="2053"/>
                </a:lnTo>
                <a:lnTo>
                  <a:pt x="1220" y="2101"/>
                </a:lnTo>
                <a:lnTo>
                  <a:pt x="1219" y="2102"/>
                </a:lnTo>
                <a:lnTo>
                  <a:pt x="1220" y="2102"/>
                </a:lnTo>
                <a:lnTo>
                  <a:pt x="1161" y="2149"/>
                </a:lnTo>
                <a:lnTo>
                  <a:pt x="1159" y="2150"/>
                </a:lnTo>
                <a:lnTo>
                  <a:pt x="1160" y="2149"/>
                </a:lnTo>
                <a:lnTo>
                  <a:pt x="1100" y="2191"/>
                </a:lnTo>
                <a:lnTo>
                  <a:pt x="1046" y="2226"/>
                </a:lnTo>
                <a:lnTo>
                  <a:pt x="1043" y="2228"/>
                </a:lnTo>
                <a:lnTo>
                  <a:pt x="1046" y="2227"/>
                </a:lnTo>
                <a:lnTo>
                  <a:pt x="986" y="2262"/>
                </a:lnTo>
                <a:lnTo>
                  <a:pt x="991" y="2258"/>
                </a:lnTo>
                <a:lnTo>
                  <a:pt x="985" y="2262"/>
                </a:lnTo>
                <a:lnTo>
                  <a:pt x="930" y="2291"/>
                </a:lnTo>
                <a:lnTo>
                  <a:pt x="872" y="2320"/>
                </a:lnTo>
                <a:lnTo>
                  <a:pt x="812" y="2347"/>
                </a:lnTo>
                <a:lnTo>
                  <a:pt x="815" y="2345"/>
                </a:lnTo>
                <a:lnTo>
                  <a:pt x="811" y="2347"/>
                </a:lnTo>
                <a:lnTo>
                  <a:pt x="755" y="2368"/>
                </a:lnTo>
                <a:lnTo>
                  <a:pt x="696" y="2391"/>
                </a:lnTo>
                <a:lnTo>
                  <a:pt x="690" y="2394"/>
                </a:lnTo>
                <a:lnTo>
                  <a:pt x="696" y="2392"/>
                </a:lnTo>
                <a:lnTo>
                  <a:pt x="642" y="2410"/>
                </a:lnTo>
                <a:lnTo>
                  <a:pt x="587" y="2429"/>
                </a:lnTo>
                <a:lnTo>
                  <a:pt x="590" y="2427"/>
                </a:lnTo>
                <a:lnTo>
                  <a:pt x="586" y="2429"/>
                </a:lnTo>
                <a:lnTo>
                  <a:pt x="526" y="2446"/>
                </a:lnTo>
                <a:lnTo>
                  <a:pt x="471" y="2461"/>
                </a:lnTo>
                <a:lnTo>
                  <a:pt x="412" y="2476"/>
                </a:lnTo>
                <a:lnTo>
                  <a:pt x="352" y="2490"/>
                </a:lnTo>
                <a:lnTo>
                  <a:pt x="356" y="2490"/>
                </a:lnTo>
                <a:lnTo>
                  <a:pt x="351" y="2490"/>
                </a:lnTo>
                <a:lnTo>
                  <a:pt x="297" y="2502"/>
                </a:lnTo>
                <a:lnTo>
                  <a:pt x="237" y="2515"/>
                </a:lnTo>
                <a:lnTo>
                  <a:pt x="182" y="2525"/>
                </a:lnTo>
                <a:lnTo>
                  <a:pt x="127" y="2535"/>
                </a:lnTo>
                <a:lnTo>
                  <a:pt x="67" y="2545"/>
                </a:lnTo>
                <a:lnTo>
                  <a:pt x="39" y="2550"/>
                </a:lnTo>
                <a:lnTo>
                  <a:pt x="26" y="2552"/>
                </a:lnTo>
                <a:lnTo>
                  <a:pt x="20" y="2553"/>
                </a:lnTo>
                <a:lnTo>
                  <a:pt x="17" y="2554"/>
                </a:lnTo>
                <a:lnTo>
                  <a:pt x="0" y="2554"/>
                </a:lnTo>
                <a:lnTo>
                  <a:pt x="0" y="2534"/>
                </a:lnTo>
                <a:lnTo>
                  <a:pt x="14" y="2534"/>
                </a:lnTo>
                <a:lnTo>
                  <a:pt x="14" y="2535"/>
                </a:lnTo>
                <a:lnTo>
                  <a:pt x="16" y="2534"/>
                </a:lnTo>
                <a:lnTo>
                  <a:pt x="17" y="2534"/>
                </a:lnTo>
                <a:lnTo>
                  <a:pt x="22" y="2533"/>
                </a:lnTo>
                <a:lnTo>
                  <a:pt x="36" y="2530"/>
                </a:lnTo>
                <a:lnTo>
                  <a:pt x="37" y="2530"/>
                </a:lnTo>
                <a:lnTo>
                  <a:pt x="65" y="2526"/>
                </a:lnTo>
                <a:lnTo>
                  <a:pt x="123" y="2516"/>
                </a:lnTo>
                <a:lnTo>
                  <a:pt x="178" y="2506"/>
                </a:lnTo>
                <a:lnTo>
                  <a:pt x="233" y="2496"/>
                </a:lnTo>
                <a:lnTo>
                  <a:pt x="293" y="2483"/>
                </a:lnTo>
                <a:lnTo>
                  <a:pt x="348" y="2471"/>
                </a:lnTo>
                <a:lnTo>
                  <a:pt x="408" y="2457"/>
                </a:lnTo>
                <a:lnTo>
                  <a:pt x="466" y="2442"/>
                </a:lnTo>
                <a:lnTo>
                  <a:pt x="521" y="2427"/>
                </a:lnTo>
                <a:lnTo>
                  <a:pt x="581" y="2409"/>
                </a:lnTo>
                <a:lnTo>
                  <a:pt x="636" y="2391"/>
                </a:lnTo>
                <a:lnTo>
                  <a:pt x="689" y="2373"/>
                </a:lnTo>
                <a:lnTo>
                  <a:pt x="748" y="2350"/>
                </a:lnTo>
                <a:lnTo>
                  <a:pt x="804" y="2328"/>
                </a:lnTo>
                <a:lnTo>
                  <a:pt x="864" y="2302"/>
                </a:lnTo>
                <a:lnTo>
                  <a:pt x="921" y="2274"/>
                </a:lnTo>
                <a:lnTo>
                  <a:pt x="975" y="2245"/>
                </a:lnTo>
                <a:lnTo>
                  <a:pt x="1035" y="2210"/>
                </a:lnTo>
                <a:lnTo>
                  <a:pt x="1089" y="2175"/>
                </a:lnTo>
                <a:lnTo>
                  <a:pt x="1149" y="2133"/>
                </a:lnTo>
                <a:lnTo>
                  <a:pt x="1149" y="2134"/>
                </a:lnTo>
                <a:lnTo>
                  <a:pt x="1208" y="2086"/>
                </a:lnTo>
                <a:lnTo>
                  <a:pt x="1263" y="2038"/>
                </a:lnTo>
                <a:lnTo>
                  <a:pt x="1321" y="1981"/>
                </a:lnTo>
                <a:lnTo>
                  <a:pt x="1377" y="1919"/>
                </a:lnTo>
                <a:lnTo>
                  <a:pt x="1431" y="1851"/>
                </a:lnTo>
                <a:lnTo>
                  <a:pt x="1490" y="1769"/>
                </a:lnTo>
                <a:lnTo>
                  <a:pt x="1490" y="1769"/>
                </a:lnTo>
                <a:lnTo>
                  <a:pt x="1545" y="1681"/>
                </a:lnTo>
                <a:lnTo>
                  <a:pt x="1604" y="1573"/>
                </a:lnTo>
                <a:lnTo>
                  <a:pt x="1662" y="1447"/>
                </a:lnTo>
                <a:lnTo>
                  <a:pt x="1718" y="1312"/>
                </a:lnTo>
                <a:lnTo>
                  <a:pt x="1777" y="1141"/>
                </a:lnTo>
                <a:lnTo>
                  <a:pt x="1833" y="951"/>
                </a:lnTo>
                <a:lnTo>
                  <a:pt x="1836" y="938"/>
                </a:lnTo>
                <a:lnTo>
                  <a:pt x="1839" y="926"/>
                </a:lnTo>
                <a:lnTo>
                  <a:pt x="1839" y="925"/>
                </a:lnTo>
                <a:lnTo>
                  <a:pt x="1846" y="899"/>
                </a:lnTo>
                <a:lnTo>
                  <a:pt x="1860" y="846"/>
                </a:lnTo>
                <a:lnTo>
                  <a:pt x="1887" y="731"/>
                </a:lnTo>
                <a:lnTo>
                  <a:pt x="1888" y="727"/>
                </a:lnTo>
                <a:lnTo>
                  <a:pt x="1889" y="723"/>
                </a:lnTo>
                <a:lnTo>
                  <a:pt x="1891" y="715"/>
                </a:lnTo>
                <a:lnTo>
                  <a:pt x="1894" y="698"/>
                </a:lnTo>
                <a:lnTo>
                  <a:pt x="1902" y="664"/>
                </a:lnTo>
                <a:lnTo>
                  <a:pt x="1916" y="594"/>
                </a:lnTo>
                <a:lnTo>
                  <a:pt x="1946" y="443"/>
                </a:lnTo>
                <a:lnTo>
                  <a:pt x="1947" y="440"/>
                </a:lnTo>
                <a:lnTo>
                  <a:pt x="1946" y="440"/>
                </a:lnTo>
                <a:lnTo>
                  <a:pt x="1946" y="436"/>
                </a:lnTo>
                <a:lnTo>
                  <a:pt x="1947" y="434"/>
                </a:lnTo>
                <a:lnTo>
                  <a:pt x="1949" y="424"/>
                </a:lnTo>
                <a:lnTo>
                  <a:pt x="1960" y="366"/>
                </a:lnTo>
                <a:lnTo>
                  <a:pt x="1974" y="286"/>
                </a:lnTo>
                <a:lnTo>
                  <a:pt x="2001" y="115"/>
                </a:lnTo>
                <a:lnTo>
                  <a:pt x="2002" y="109"/>
                </a:lnTo>
                <a:lnTo>
                  <a:pt x="2002" y="108"/>
                </a:lnTo>
                <a:lnTo>
                  <a:pt x="2003" y="102"/>
                </a:lnTo>
                <a:lnTo>
                  <a:pt x="2008" y="65"/>
                </a:lnTo>
                <a:lnTo>
                  <a:pt x="2016" y="15"/>
                </a:lnTo>
                <a:lnTo>
                  <a:pt x="2015" y="15"/>
                </a:lnTo>
                <a:lnTo>
                  <a:pt x="2015" y="0"/>
                </a:lnTo>
                <a:close/>
              </a:path>
            </a:pathLst>
          </a:custGeom>
          <a:solidFill>
            <a:srgbClr val="3D9956"/>
          </a:solidFill>
          <a:ln w="0">
            <a:solidFill>
              <a:srgbClr val="3D99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2726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40506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584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2762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940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3117850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3035300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3109913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3141663" y="6146800"/>
            <a:ext cx="58738" cy="98425"/>
          </a:xfrm>
          <a:custGeom>
            <a:avLst/>
            <a:gdLst/>
            <a:ahLst/>
            <a:cxnLst>
              <a:cxn ang="0">
                <a:pos x="15" y="28"/>
              </a:cxn>
              <a:cxn ang="0">
                <a:pos x="12" y="30"/>
              </a:cxn>
              <a:cxn ang="0">
                <a:pos x="8" y="34"/>
              </a:cxn>
              <a:cxn ang="0">
                <a:pos x="10" y="50"/>
              </a:cxn>
              <a:cxn ang="0">
                <a:pos x="14" y="57"/>
              </a:cxn>
              <a:cxn ang="0">
                <a:pos x="22" y="59"/>
              </a:cxn>
              <a:cxn ang="0">
                <a:pos x="26" y="55"/>
              </a:cxn>
              <a:cxn ang="0">
                <a:pos x="29" y="45"/>
              </a:cxn>
              <a:cxn ang="0">
                <a:pos x="26" y="32"/>
              </a:cxn>
              <a:cxn ang="0">
                <a:pos x="23" y="29"/>
              </a:cxn>
              <a:cxn ang="0">
                <a:pos x="16" y="27"/>
              </a:cxn>
              <a:cxn ang="0">
                <a:pos x="36" y="0"/>
              </a:cxn>
              <a:cxn ang="0">
                <a:pos x="33" y="2"/>
              </a:cxn>
              <a:cxn ang="0">
                <a:pos x="19" y="10"/>
              </a:cxn>
              <a:cxn ang="0">
                <a:pos x="16" y="14"/>
              </a:cxn>
              <a:cxn ang="0">
                <a:pos x="12" y="21"/>
              </a:cxn>
              <a:cxn ang="0">
                <a:pos x="13" y="26"/>
              </a:cxn>
              <a:cxn ang="0">
                <a:pos x="19" y="23"/>
              </a:cxn>
              <a:cxn ang="0">
                <a:pos x="29" y="25"/>
              </a:cxn>
              <a:cxn ang="0">
                <a:pos x="35" y="31"/>
              </a:cxn>
              <a:cxn ang="0">
                <a:pos x="36" y="37"/>
              </a:cxn>
              <a:cxn ang="0">
                <a:pos x="36" y="45"/>
              </a:cxn>
              <a:cxn ang="0">
                <a:pos x="30" y="57"/>
              </a:cxn>
              <a:cxn ang="0">
                <a:pos x="23" y="61"/>
              </a:cxn>
              <a:cxn ang="0">
                <a:pos x="16" y="62"/>
              </a:cxn>
              <a:cxn ang="0">
                <a:pos x="11" y="60"/>
              </a:cxn>
              <a:cxn ang="0">
                <a:pos x="2" y="49"/>
              </a:cxn>
              <a:cxn ang="0">
                <a:pos x="1" y="30"/>
              </a:cxn>
              <a:cxn ang="0">
                <a:pos x="8" y="13"/>
              </a:cxn>
              <a:cxn ang="0">
                <a:pos x="18" y="4"/>
              </a:cxn>
              <a:cxn ang="0">
                <a:pos x="23" y="1"/>
              </a:cxn>
              <a:cxn ang="0">
                <a:pos x="30" y="1"/>
              </a:cxn>
            </a:cxnLst>
            <a:rect l="0" t="0" r="r" b="b"/>
            <a:pathLst>
              <a:path w="37" h="62">
                <a:moveTo>
                  <a:pt x="16" y="27"/>
                </a:moveTo>
                <a:lnTo>
                  <a:pt x="15" y="28"/>
                </a:lnTo>
                <a:lnTo>
                  <a:pt x="14" y="28"/>
                </a:lnTo>
                <a:lnTo>
                  <a:pt x="12" y="30"/>
                </a:lnTo>
                <a:lnTo>
                  <a:pt x="9" y="31"/>
                </a:lnTo>
                <a:lnTo>
                  <a:pt x="8" y="34"/>
                </a:lnTo>
                <a:lnTo>
                  <a:pt x="8" y="42"/>
                </a:lnTo>
                <a:lnTo>
                  <a:pt x="10" y="50"/>
                </a:lnTo>
                <a:lnTo>
                  <a:pt x="12" y="55"/>
                </a:lnTo>
                <a:lnTo>
                  <a:pt x="14" y="57"/>
                </a:lnTo>
                <a:lnTo>
                  <a:pt x="19" y="59"/>
                </a:lnTo>
                <a:lnTo>
                  <a:pt x="22" y="59"/>
                </a:lnTo>
                <a:lnTo>
                  <a:pt x="24" y="57"/>
                </a:lnTo>
                <a:lnTo>
                  <a:pt x="26" y="55"/>
                </a:lnTo>
                <a:lnTo>
                  <a:pt x="27" y="52"/>
                </a:lnTo>
                <a:lnTo>
                  <a:pt x="29" y="45"/>
                </a:lnTo>
                <a:lnTo>
                  <a:pt x="27" y="36"/>
                </a:lnTo>
                <a:lnTo>
                  <a:pt x="26" y="32"/>
                </a:lnTo>
                <a:lnTo>
                  <a:pt x="25" y="30"/>
                </a:lnTo>
                <a:lnTo>
                  <a:pt x="23" y="29"/>
                </a:lnTo>
                <a:lnTo>
                  <a:pt x="17" y="27"/>
                </a:lnTo>
                <a:lnTo>
                  <a:pt x="16" y="27"/>
                </a:lnTo>
                <a:close/>
                <a:moveTo>
                  <a:pt x="34" y="0"/>
                </a:moveTo>
                <a:lnTo>
                  <a:pt x="36" y="0"/>
                </a:lnTo>
                <a:lnTo>
                  <a:pt x="36" y="1"/>
                </a:lnTo>
                <a:lnTo>
                  <a:pt x="33" y="2"/>
                </a:lnTo>
                <a:lnTo>
                  <a:pt x="27" y="4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8"/>
                </a:lnTo>
                <a:lnTo>
                  <a:pt x="12" y="21"/>
                </a:lnTo>
                <a:lnTo>
                  <a:pt x="10" y="28"/>
                </a:lnTo>
                <a:lnTo>
                  <a:pt x="13" y="26"/>
                </a:lnTo>
                <a:lnTo>
                  <a:pt x="16" y="24"/>
                </a:lnTo>
                <a:lnTo>
                  <a:pt x="19" y="23"/>
                </a:lnTo>
                <a:lnTo>
                  <a:pt x="22" y="23"/>
                </a:lnTo>
                <a:lnTo>
                  <a:pt x="29" y="25"/>
                </a:lnTo>
                <a:lnTo>
                  <a:pt x="33" y="28"/>
                </a:lnTo>
                <a:lnTo>
                  <a:pt x="35" y="31"/>
                </a:lnTo>
                <a:lnTo>
                  <a:pt x="36" y="34"/>
                </a:lnTo>
                <a:lnTo>
                  <a:pt x="36" y="37"/>
                </a:lnTo>
                <a:lnTo>
                  <a:pt x="37" y="41"/>
                </a:lnTo>
                <a:lnTo>
                  <a:pt x="36" y="45"/>
                </a:lnTo>
                <a:lnTo>
                  <a:pt x="33" y="54"/>
                </a:lnTo>
                <a:lnTo>
                  <a:pt x="30" y="57"/>
                </a:lnTo>
                <a:lnTo>
                  <a:pt x="26" y="60"/>
                </a:lnTo>
                <a:lnTo>
                  <a:pt x="23" y="61"/>
                </a:lnTo>
                <a:lnTo>
                  <a:pt x="18" y="62"/>
                </a:lnTo>
                <a:lnTo>
                  <a:pt x="16" y="62"/>
                </a:lnTo>
                <a:lnTo>
                  <a:pt x="13" y="61"/>
                </a:lnTo>
                <a:lnTo>
                  <a:pt x="11" y="60"/>
                </a:lnTo>
                <a:lnTo>
                  <a:pt x="8" y="58"/>
                </a:lnTo>
                <a:lnTo>
                  <a:pt x="2" y="49"/>
                </a:lnTo>
                <a:lnTo>
                  <a:pt x="0" y="37"/>
                </a:lnTo>
                <a:lnTo>
                  <a:pt x="1" y="30"/>
                </a:lnTo>
                <a:lnTo>
                  <a:pt x="3" y="22"/>
                </a:lnTo>
                <a:lnTo>
                  <a:pt x="8" y="13"/>
                </a:lnTo>
                <a:lnTo>
                  <a:pt x="15" y="7"/>
                </a:lnTo>
                <a:lnTo>
                  <a:pt x="18" y="4"/>
                </a:lnTo>
                <a:lnTo>
                  <a:pt x="21" y="3"/>
                </a:lnTo>
                <a:lnTo>
                  <a:pt x="23" y="1"/>
                </a:lnTo>
                <a:lnTo>
                  <a:pt x="26" y="1"/>
                </a:lnTo>
                <a:lnTo>
                  <a:pt x="30" y="1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32956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3473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651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3829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V="1">
            <a:off x="4008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9" name="Freeform 25"/>
          <p:cNvSpPr>
            <a:spLocks noEditPoints="1"/>
          </p:cNvSpPr>
          <p:nvPr/>
        </p:nvSpPr>
        <p:spPr bwMode="auto">
          <a:xfrm>
            <a:off x="3924300" y="6146800"/>
            <a:ext cx="60325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7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8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8" y="11"/>
              </a:cxn>
              <a:cxn ang="0">
                <a:pos x="27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7" y="21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8" y="59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2"/>
                </a:moveTo>
                <a:lnTo>
                  <a:pt x="16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7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8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8" y="11"/>
                </a:lnTo>
                <a:lnTo>
                  <a:pt x="27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7" y="21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8" y="59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4000500" y="6229350"/>
            <a:ext cx="15875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0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2" y="9"/>
              </a:cxn>
              <a:cxn ang="0">
                <a:pos x="0" y="7"/>
              </a:cxn>
              <a:cxn ang="0">
                <a:pos x="0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4032250" y="6148388"/>
            <a:ext cx="58738" cy="968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" y="0"/>
              </a:cxn>
              <a:cxn ang="0">
                <a:pos x="37" y="1"/>
              </a:cxn>
              <a:cxn ang="0">
                <a:pos x="16" y="61"/>
              </a:cxn>
              <a:cxn ang="0">
                <a:pos x="10" y="61"/>
              </a:cxn>
              <a:cxn ang="0">
                <a:pos x="30" y="8"/>
              </a:cxn>
              <a:cxn ang="0">
                <a:pos x="8" y="8"/>
              </a:cxn>
              <a:cxn ang="0">
                <a:pos x="7" y="9"/>
              </a:cxn>
              <a:cxn ang="0">
                <a:pos x="3" y="11"/>
              </a:cxn>
              <a:cxn ang="0">
                <a:pos x="0" y="15"/>
              </a:cxn>
              <a:cxn ang="0">
                <a:pos x="0" y="14"/>
              </a:cxn>
              <a:cxn ang="0">
                <a:pos x="5" y="0"/>
              </a:cxn>
            </a:cxnLst>
            <a:rect l="0" t="0" r="r" b="b"/>
            <a:pathLst>
              <a:path w="37" h="61">
                <a:moveTo>
                  <a:pt x="5" y="0"/>
                </a:moveTo>
                <a:lnTo>
                  <a:pt x="37" y="0"/>
                </a:lnTo>
                <a:lnTo>
                  <a:pt x="37" y="1"/>
                </a:lnTo>
                <a:lnTo>
                  <a:pt x="16" y="61"/>
                </a:lnTo>
                <a:lnTo>
                  <a:pt x="10" y="61"/>
                </a:lnTo>
                <a:lnTo>
                  <a:pt x="30" y="8"/>
                </a:lnTo>
                <a:lnTo>
                  <a:pt x="8" y="8"/>
                </a:lnTo>
                <a:lnTo>
                  <a:pt x="7" y="9"/>
                </a:lnTo>
                <a:lnTo>
                  <a:pt x="3" y="11"/>
                </a:lnTo>
                <a:lnTo>
                  <a:pt x="0" y="15"/>
                </a:lnTo>
                <a:lnTo>
                  <a:pt x="0" y="1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4186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43640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V="1">
            <a:off x="4543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4721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4897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4814888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2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2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2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2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2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2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4889500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9" name="Freeform 35"/>
          <p:cNvSpPr>
            <a:spLocks noEditPoints="1"/>
          </p:cNvSpPr>
          <p:nvPr/>
        </p:nvSpPr>
        <p:spPr bwMode="auto">
          <a:xfrm>
            <a:off x="4924425" y="6146800"/>
            <a:ext cx="53975" cy="9842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9" y="39"/>
              </a:cxn>
              <a:cxn ang="0">
                <a:pos x="8" y="50"/>
              </a:cxn>
              <a:cxn ang="0">
                <a:pos x="11" y="55"/>
              </a:cxn>
              <a:cxn ang="0">
                <a:pos x="15" y="59"/>
              </a:cxn>
              <a:cxn ang="0">
                <a:pos x="22" y="58"/>
              </a:cxn>
              <a:cxn ang="0">
                <a:pos x="24" y="54"/>
              </a:cxn>
              <a:cxn ang="0">
                <a:pos x="26" y="50"/>
              </a:cxn>
              <a:cxn ang="0">
                <a:pos x="23" y="42"/>
              </a:cxn>
              <a:cxn ang="0">
                <a:pos x="17" y="2"/>
              </a:cxn>
              <a:cxn ang="0">
                <a:pos x="11" y="6"/>
              </a:cxn>
              <a:cxn ang="0">
                <a:pos x="9" y="14"/>
              </a:cxn>
              <a:cxn ang="0">
                <a:pos x="12" y="18"/>
              </a:cxn>
              <a:cxn ang="0">
                <a:pos x="18" y="26"/>
              </a:cxn>
              <a:cxn ang="0">
                <a:pos x="23" y="21"/>
              </a:cxn>
              <a:cxn ang="0">
                <a:pos x="24" y="16"/>
              </a:cxn>
              <a:cxn ang="0">
                <a:pos x="24" y="10"/>
              </a:cxn>
              <a:cxn ang="0">
                <a:pos x="23" y="6"/>
              </a:cxn>
              <a:cxn ang="0">
                <a:pos x="19" y="3"/>
              </a:cxn>
              <a:cxn ang="0">
                <a:pos x="17" y="0"/>
              </a:cxn>
              <a:cxn ang="0">
                <a:pos x="23" y="1"/>
              </a:cxn>
              <a:cxn ang="0">
                <a:pos x="31" y="6"/>
              </a:cxn>
              <a:cxn ang="0">
                <a:pos x="33" y="13"/>
              </a:cxn>
              <a:cxn ang="0">
                <a:pos x="32" y="18"/>
              </a:cxn>
              <a:cxn ang="0">
                <a:pos x="27" y="23"/>
              </a:cxn>
              <a:cxn ang="0">
                <a:pos x="20" y="28"/>
              </a:cxn>
              <a:cxn ang="0">
                <a:pos x="31" y="37"/>
              </a:cxn>
              <a:cxn ang="0">
                <a:pos x="34" y="47"/>
              </a:cxn>
              <a:cxn ang="0">
                <a:pos x="32" y="54"/>
              </a:cxn>
              <a:cxn ang="0">
                <a:pos x="27" y="59"/>
              </a:cxn>
              <a:cxn ang="0">
                <a:pos x="21" y="62"/>
              </a:cxn>
              <a:cxn ang="0">
                <a:pos x="9" y="60"/>
              </a:cxn>
              <a:cxn ang="0">
                <a:pos x="3" y="56"/>
              </a:cxn>
              <a:cxn ang="0">
                <a:pos x="0" y="50"/>
              </a:cxn>
              <a:cxn ang="0">
                <a:pos x="1" y="42"/>
              </a:cxn>
              <a:cxn ang="0">
                <a:pos x="12" y="31"/>
              </a:cxn>
              <a:cxn ang="0">
                <a:pos x="4" y="24"/>
              </a:cxn>
              <a:cxn ang="0">
                <a:pos x="2" y="19"/>
              </a:cxn>
              <a:cxn ang="0">
                <a:pos x="1" y="14"/>
              </a:cxn>
              <a:cxn ang="0">
                <a:pos x="5" y="4"/>
              </a:cxn>
              <a:cxn ang="0">
                <a:pos x="13" y="1"/>
              </a:cxn>
            </a:cxnLst>
            <a:rect l="0" t="0" r="r" b="b"/>
            <a:pathLst>
              <a:path w="34" h="62">
                <a:moveTo>
                  <a:pt x="13" y="32"/>
                </a:moveTo>
                <a:lnTo>
                  <a:pt x="12" y="34"/>
                </a:lnTo>
                <a:lnTo>
                  <a:pt x="10" y="37"/>
                </a:lnTo>
                <a:lnTo>
                  <a:pt x="9" y="39"/>
                </a:lnTo>
                <a:lnTo>
                  <a:pt x="8" y="42"/>
                </a:lnTo>
                <a:lnTo>
                  <a:pt x="8" y="50"/>
                </a:lnTo>
                <a:lnTo>
                  <a:pt x="9" y="52"/>
                </a:lnTo>
                <a:lnTo>
                  <a:pt x="11" y="55"/>
                </a:lnTo>
                <a:lnTo>
                  <a:pt x="13" y="57"/>
                </a:lnTo>
                <a:lnTo>
                  <a:pt x="15" y="59"/>
                </a:lnTo>
                <a:lnTo>
                  <a:pt x="20" y="59"/>
                </a:lnTo>
                <a:lnTo>
                  <a:pt x="22" y="58"/>
                </a:lnTo>
                <a:lnTo>
                  <a:pt x="23" y="56"/>
                </a:lnTo>
                <a:lnTo>
                  <a:pt x="24" y="54"/>
                </a:lnTo>
                <a:lnTo>
                  <a:pt x="25" y="52"/>
                </a:lnTo>
                <a:lnTo>
                  <a:pt x="26" y="50"/>
                </a:lnTo>
                <a:lnTo>
                  <a:pt x="24" y="44"/>
                </a:lnTo>
                <a:lnTo>
                  <a:pt x="23" y="42"/>
                </a:lnTo>
                <a:lnTo>
                  <a:pt x="13" y="32"/>
                </a:lnTo>
                <a:close/>
                <a:moveTo>
                  <a:pt x="17" y="2"/>
                </a:moveTo>
                <a:lnTo>
                  <a:pt x="13" y="3"/>
                </a:lnTo>
                <a:lnTo>
                  <a:pt x="11" y="6"/>
                </a:lnTo>
                <a:lnTo>
                  <a:pt x="9" y="11"/>
                </a:lnTo>
                <a:lnTo>
                  <a:pt x="9" y="14"/>
                </a:lnTo>
                <a:lnTo>
                  <a:pt x="10" y="16"/>
                </a:lnTo>
                <a:lnTo>
                  <a:pt x="12" y="18"/>
                </a:lnTo>
                <a:lnTo>
                  <a:pt x="13" y="21"/>
                </a:lnTo>
                <a:lnTo>
                  <a:pt x="18" y="26"/>
                </a:lnTo>
                <a:lnTo>
                  <a:pt x="21" y="23"/>
                </a:lnTo>
                <a:lnTo>
                  <a:pt x="23" y="21"/>
                </a:lnTo>
                <a:lnTo>
                  <a:pt x="24" y="19"/>
                </a:lnTo>
                <a:lnTo>
                  <a:pt x="24" y="16"/>
                </a:lnTo>
                <a:lnTo>
                  <a:pt x="25" y="12"/>
                </a:ln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2" y="4"/>
                </a:lnTo>
                <a:lnTo>
                  <a:pt x="19" y="3"/>
                </a:lnTo>
                <a:lnTo>
                  <a:pt x="17" y="2"/>
                </a:lnTo>
                <a:close/>
                <a:moveTo>
                  <a:pt x="17" y="0"/>
                </a:moveTo>
                <a:lnTo>
                  <a:pt x="21" y="0"/>
                </a:lnTo>
                <a:lnTo>
                  <a:pt x="23" y="1"/>
                </a:lnTo>
                <a:lnTo>
                  <a:pt x="29" y="4"/>
                </a:lnTo>
                <a:lnTo>
                  <a:pt x="31" y="6"/>
                </a:lnTo>
                <a:lnTo>
                  <a:pt x="32" y="8"/>
                </a:lnTo>
                <a:lnTo>
                  <a:pt x="33" y="13"/>
                </a:lnTo>
                <a:lnTo>
                  <a:pt x="33" y="15"/>
                </a:lnTo>
                <a:lnTo>
                  <a:pt x="32" y="18"/>
                </a:lnTo>
                <a:lnTo>
                  <a:pt x="31" y="20"/>
                </a:lnTo>
                <a:lnTo>
                  <a:pt x="27" y="23"/>
                </a:lnTo>
                <a:lnTo>
                  <a:pt x="24" y="25"/>
                </a:lnTo>
                <a:lnTo>
                  <a:pt x="20" y="28"/>
                </a:lnTo>
                <a:lnTo>
                  <a:pt x="27" y="33"/>
                </a:lnTo>
                <a:lnTo>
                  <a:pt x="31" y="37"/>
                </a:lnTo>
                <a:lnTo>
                  <a:pt x="33" y="40"/>
                </a:lnTo>
                <a:lnTo>
                  <a:pt x="34" y="47"/>
                </a:lnTo>
                <a:lnTo>
                  <a:pt x="33" y="51"/>
                </a:lnTo>
                <a:lnTo>
                  <a:pt x="32" y="54"/>
                </a:lnTo>
                <a:lnTo>
                  <a:pt x="30" y="57"/>
                </a:lnTo>
                <a:lnTo>
                  <a:pt x="27" y="59"/>
                </a:lnTo>
                <a:lnTo>
                  <a:pt x="23" y="61"/>
                </a:lnTo>
                <a:lnTo>
                  <a:pt x="21" y="62"/>
                </a:lnTo>
                <a:lnTo>
                  <a:pt x="13" y="62"/>
                </a:lnTo>
                <a:lnTo>
                  <a:pt x="9" y="60"/>
                </a:lnTo>
                <a:lnTo>
                  <a:pt x="6" y="59"/>
                </a:lnTo>
                <a:lnTo>
                  <a:pt x="3" y="56"/>
                </a:lnTo>
                <a:lnTo>
                  <a:pt x="2" y="53"/>
                </a:lnTo>
                <a:lnTo>
                  <a:pt x="0" y="50"/>
                </a:lnTo>
                <a:lnTo>
                  <a:pt x="0" y="44"/>
                </a:lnTo>
                <a:lnTo>
                  <a:pt x="1" y="42"/>
                </a:lnTo>
                <a:lnTo>
                  <a:pt x="4" y="36"/>
                </a:lnTo>
                <a:lnTo>
                  <a:pt x="12" y="31"/>
                </a:lnTo>
                <a:lnTo>
                  <a:pt x="8" y="27"/>
                </a:lnTo>
                <a:lnTo>
                  <a:pt x="4" y="24"/>
                </a:lnTo>
                <a:lnTo>
                  <a:pt x="3" y="21"/>
                </a:lnTo>
                <a:lnTo>
                  <a:pt x="2" y="19"/>
                </a:lnTo>
                <a:lnTo>
                  <a:pt x="1" y="17"/>
                </a:lnTo>
                <a:lnTo>
                  <a:pt x="1" y="14"/>
                </a:lnTo>
                <a:lnTo>
                  <a:pt x="3" y="7"/>
                </a:lnTo>
                <a:lnTo>
                  <a:pt x="5" y="4"/>
                </a:lnTo>
                <a:lnTo>
                  <a:pt x="11" y="1"/>
                </a:lnTo>
                <a:lnTo>
                  <a:pt x="13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5075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52546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V="1">
            <a:off x="5432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5610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788025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auto">
          <a:xfrm>
            <a:off x="5705475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5780088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8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7" y="0"/>
                </a:lnTo>
                <a:lnTo>
                  <a:pt x="9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8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7" name="Freeform 43"/>
          <p:cNvSpPr>
            <a:spLocks noEditPoints="1"/>
          </p:cNvSpPr>
          <p:nvPr/>
        </p:nvSpPr>
        <p:spPr bwMode="auto">
          <a:xfrm>
            <a:off x="5811838" y="6146800"/>
            <a:ext cx="60325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5" y="3"/>
              </a:cxn>
              <a:cxn ang="0">
                <a:pos x="13" y="4"/>
              </a:cxn>
              <a:cxn ang="0">
                <a:pos x="11" y="7"/>
              </a:cxn>
              <a:cxn ang="0">
                <a:pos x="9" y="11"/>
              </a:cxn>
              <a:cxn ang="0">
                <a:pos x="9" y="13"/>
              </a:cxn>
              <a:cxn ang="0">
                <a:pos x="9" y="21"/>
              </a:cxn>
              <a:cxn ang="0">
                <a:pos x="10" y="28"/>
              </a:cxn>
              <a:cxn ang="0">
                <a:pos x="14" y="33"/>
              </a:cxn>
              <a:cxn ang="0">
                <a:pos x="17" y="34"/>
              </a:cxn>
              <a:cxn ang="0">
                <a:pos x="20" y="34"/>
              </a:cxn>
              <a:cxn ang="0">
                <a:pos x="26" y="32"/>
              </a:cxn>
              <a:cxn ang="0">
                <a:pos x="29" y="31"/>
              </a:cxn>
              <a:cxn ang="0">
                <a:pos x="29" y="27"/>
              </a:cxn>
              <a:cxn ang="0">
                <a:pos x="29" y="24"/>
              </a:cxn>
              <a:cxn ang="0">
                <a:pos x="29" y="17"/>
              </a:cxn>
              <a:cxn ang="0">
                <a:pos x="29" y="13"/>
              </a:cxn>
              <a:cxn ang="0">
                <a:pos x="27" y="10"/>
              </a:cxn>
              <a:cxn ang="0">
                <a:pos x="21" y="4"/>
              </a:cxn>
              <a:cxn ang="0">
                <a:pos x="18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9" y="3"/>
              </a:cxn>
              <a:cxn ang="0">
                <a:pos x="31" y="6"/>
              </a:cxn>
              <a:cxn ang="0">
                <a:pos x="36" y="14"/>
              </a:cxn>
              <a:cxn ang="0">
                <a:pos x="38" y="24"/>
              </a:cxn>
              <a:cxn ang="0">
                <a:pos x="36" y="34"/>
              </a:cxn>
              <a:cxn ang="0">
                <a:pos x="33" y="43"/>
              </a:cxn>
              <a:cxn ang="0">
                <a:pos x="24" y="52"/>
              </a:cxn>
              <a:cxn ang="0">
                <a:pos x="19" y="57"/>
              </a:cxn>
              <a:cxn ang="0">
                <a:pos x="11" y="61"/>
              </a:cxn>
              <a:cxn ang="0">
                <a:pos x="4" y="62"/>
              </a:cxn>
              <a:cxn ang="0">
                <a:pos x="1" y="62"/>
              </a:cxn>
              <a:cxn ang="0">
                <a:pos x="1" y="61"/>
              </a:cxn>
              <a:cxn ang="0">
                <a:pos x="5" y="61"/>
              </a:cxn>
              <a:cxn ang="0">
                <a:pos x="9" y="60"/>
              </a:cxn>
              <a:cxn ang="0">
                <a:pos x="11" y="58"/>
              </a:cxn>
              <a:cxn ang="0">
                <a:pos x="15" y="56"/>
              </a:cxn>
              <a:cxn ang="0">
                <a:pos x="20" y="49"/>
              </a:cxn>
              <a:cxn ang="0">
                <a:pos x="24" y="44"/>
              </a:cxn>
              <a:cxn ang="0">
                <a:pos x="26" y="39"/>
              </a:cxn>
              <a:cxn ang="0">
                <a:pos x="28" y="34"/>
              </a:cxn>
              <a:cxn ang="0">
                <a:pos x="24" y="36"/>
              </a:cxn>
              <a:cxn ang="0">
                <a:pos x="21" y="37"/>
              </a:cxn>
              <a:cxn ang="0">
                <a:pos x="18" y="38"/>
              </a:cxn>
              <a:cxn ang="0">
                <a:pos x="11" y="38"/>
              </a:cxn>
              <a:cxn ang="0">
                <a:pos x="8" y="36"/>
              </a:cxn>
              <a:cxn ang="0">
                <a:pos x="5" y="33"/>
              </a:cxn>
              <a:cxn ang="0">
                <a:pos x="1" y="28"/>
              </a:cxn>
              <a:cxn ang="0">
                <a:pos x="0" y="24"/>
              </a:cxn>
              <a:cxn ang="0">
                <a:pos x="0" y="21"/>
              </a:cxn>
              <a:cxn ang="0">
                <a:pos x="2" y="11"/>
              </a:cxn>
              <a:cxn ang="0">
                <a:pos x="8" y="4"/>
              </a:cxn>
              <a:cxn ang="0">
                <a:pos x="15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8" y="2"/>
                </a:moveTo>
                <a:lnTo>
                  <a:pt x="15" y="3"/>
                </a:lnTo>
                <a:lnTo>
                  <a:pt x="13" y="4"/>
                </a:lnTo>
                <a:lnTo>
                  <a:pt x="11" y="7"/>
                </a:lnTo>
                <a:lnTo>
                  <a:pt x="9" y="11"/>
                </a:lnTo>
                <a:lnTo>
                  <a:pt x="9" y="13"/>
                </a:lnTo>
                <a:lnTo>
                  <a:pt x="9" y="21"/>
                </a:lnTo>
                <a:lnTo>
                  <a:pt x="10" y="28"/>
                </a:lnTo>
                <a:lnTo>
                  <a:pt x="14" y="33"/>
                </a:lnTo>
                <a:lnTo>
                  <a:pt x="17" y="34"/>
                </a:lnTo>
                <a:lnTo>
                  <a:pt x="20" y="34"/>
                </a:lnTo>
                <a:lnTo>
                  <a:pt x="26" y="32"/>
                </a:lnTo>
                <a:lnTo>
                  <a:pt x="29" y="31"/>
                </a:lnTo>
                <a:lnTo>
                  <a:pt x="29" y="27"/>
                </a:lnTo>
                <a:lnTo>
                  <a:pt x="29" y="24"/>
                </a:lnTo>
                <a:lnTo>
                  <a:pt x="29" y="17"/>
                </a:lnTo>
                <a:lnTo>
                  <a:pt x="29" y="13"/>
                </a:lnTo>
                <a:lnTo>
                  <a:pt x="27" y="10"/>
                </a:lnTo>
                <a:lnTo>
                  <a:pt x="21" y="4"/>
                </a:lnTo>
                <a:lnTo>
                  <a:pt x="18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9" y="3"/>
                </a:lnTo>
                <a:lnTo>
                  <a:pt x="31" y="6"/>
                </a:lnTo>
                <a:lnTo>
                  <a:pt x="36" y="14"/>
                </a:lnTo>
                <a:lnTo>
                  <a:pt x="38" y="24"/>
                </a:lnTo>
                <a:lnTo>
                  <a:pt x="36" y="34"/>
                </a:lnTo>
                <a:lnTo>
                  <a:pt x="33" y="43"/>
                </a:lnTo>
                <a:lnTo>
                  <a:pt x="24" y="52"/>
                </a:lnTo>
                <a:lnTo>
                  <a:pt x="19" y="57"/>
                </a:lnTo>
                <a:lnTo>
                  <a:pt x="11" y="61"/>
                </a:lnTo>
                <a:lnTo>
                  <a:pt x="4" y="62"/>
                </a:lnTo>
                <a:lnTo>
                  <a:pt x="1" y="62"/>
                </a:lnTo>
                <a:lnTo>
                  <a:pt x="1" y="61"/>
                </a:lnTo>
                <a:lnTo>
                  <a:pt x="5" y="61"/>
                </a:lnTo>
                <a:lnTo>
                  <a:pt x="9" y="60"/>
                </a:lnTo>
                <a:lnTo>
                  <a:pt x="11" y="58"/>
                </a:lnTo>
                <a:lnTo>
                  <a:pt x="15" y="56"/>
                </a:lnTo>
                <a:lnTo>
                  <a:pt x="20" y="49"/>
                </a:lnTo>
                <a:lnTo>
                  <a:pt x="24" y="44"/>
                </a:lnTo>
                <a:lnTo>
                  <a:pt x="26" y="39"/>
                </a:lnTo>
                <a:lnTo>
                  <a:pt x="28" y="34"/>
                </a:lnTo>
                <a:lnTo>
                  <a:pt x="24" y="36"/>
                </a:lnTo>
                <a:lnTo>
                  <a:pt x="21" y="37"/>
                </a:lnTo>
                <a:lnTo>
                  <a:pt x="18" y="38"/>
                </a:lnTo>
                <a:lnTo>
                  <a:pt x="11" y="38"/>
                </a:lnTo>
                <a:lnTo>
                  <a:pt x="8" y="36"/>
                </a:lnTo>
                <a:lnTo>
                  <a:pt x="5" y="33"/>
                </a:lnTo>
                <a:lnTo>
                  <a:pt x="1" y="28"/>
                </a:lnTo>
                <a:lnTo>
                  <a:pt x="0" y="24"/>
                </a:lnTo>
                <a:lnTo>
                  <a:pt x="0" y="21"/>
                </a:lnTo>
                <a:lnTo>
                  <a:pt x="2" y="11"/>
                </a:lnTo>
                <a:lnTo>
                  <a:pt x="8" y="4"/>
                </a:lnTo>
                <a:lnTo>
                  <a:pt x="15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59674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V="1">
            <a:off x="61452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63230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V="1">
            <a:off x="65008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667861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6605588" y="6146800"/>
            <a:ext cx="38100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4" y="0"/>
              </a:cxn>
            </a:cxnLst>
            <a:rect l="0" t="0" r="r" b="b"/>
            <a:pathLst>
              <a:path w="24" h="61">
                <a:moveTo>
                  <a:pt x="14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6670675" y="6229350"/>
            <a:ext cx="17463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4" y="0"/>
              </a:cxn>
            </a:cxnLst>
            <a:rect l="0" t="0" r="r" b="b"/>
            <a:pathLst>
              <a:path w="11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5" name="Freeform 51"/>
          <p:cNvSpPr>
            <a:spLocks noEditPoints="1"/>
          </p:cNvSpPr>
          <p:nvPr/>
        </p:nvSpPr>
        <p:spPr bwMode="auto">
          <a:xfrm>
            <a:off x="6702425" y="6146800"/>
            <a:ext cx="58738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6" y="3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3" y="57"/>
              </a:cxn>
              <a:cxn ang="0">
                <a:pos x="16" y="59"/>
              </a:cxn>
              <a:cxn ang="0">
                <a:pos x="20" y="59"/>
              </a:cxn>
              <a:cxn ang="0">
                <a:pos x="22" y="58"/>
              </a:cxn>
              <a:cxn ang="0">
                <a:pos x="24" y="55"/>
              </a:cxn>
              <a:cxn ang="0">
                <a:pos x="25" y="52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3" y="6"/>
              </a:cxn>
              <a:cxn ang="0">
                <a:pos x="22" y="4"/>
              </a:cxn>
              <a:cxn ang="0">
                <a:pos x="18" y="2"/>
              </a:cxn>
              <a:cxn ang="0">
                <a:pos x="18" y="0"/>
              </a:cxn>
              <a:cxn ang="0">
                <a:pos x="22" y="1"/>
              </a:cxn>
              <a:cxn ang="0">
                <a:pos x="24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4" y="61"/>
              </a:cxn>
              <a:cxn ang="0">
                <a:pos x="21" y="62"/>
              </a:cxn>
              <a:cxn ang="0">
                <a:pos x="18" y="62"/>
              </a:cxn>
              <a:cxn ang="0">
                <a:pos x="14" y="61"/>
              </a:cxn>
              <a:cxn ang="0">
                <a:pos x="11" y="59"/>
              </a:cxn>
              <a:cxn ang="0">
                <a:pos x="7" y="56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4" y="10"/>
              </a:cxn>
              <a:cxn ang="0">
                <a:pos x="7" y="6"/>
              </a:cxn>
              <a:cxn ang="0">
                <a:pos x="11" y="2"/>
              </a:cxn>
              <a:cxn ang="0">
                <a:pos x="16" y="1"/>
              </a:cxn>
              <a:cxn ang="0">
                <a:pos x="18" y="0"/>
              </a:cxn>
            </a:cxnLst>
            <a:rect l="0" t="0" r="r" b="b"/>
            <a:pathLst>
              <a:path w="37" h="62">
                <a:moveTo>
                  <a:pt x="18" y="2"/>
                </a:moveTo>
                <a:lnTo>
                  <a:pt x="16" y="3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3" y="57"/>
                </a:lnTo>
                <a:lnTo>
                  <a:pt x="16" y="59"/>
                </a:lnTo>
                <a:lnTo>
                  <a:pt x="20" y="59"/>
                </a:lnTo>
                <a:lnTo>
                  <a:pt x="22" y="58"/>
                </a:lnTo>
                <a:lnTo>
                  <a:pt x="24" y="55"/>
                </a:lnTo>
                <a:lnTo>
                  <a:pt x="25" y="52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3" y="6"/>
                </a:lnTo>
                <a:lnTo>
                  <a:pt x="22" y="4"/>
                </a:lnTo>
                <a:lnTo>
                  <a:pt x="18" y="2"/>
                </a:lnTo>
                <a:close/>
                <a:moveTo>
                  <a:pt x="18" y="0"/>
                </a:moveTo>
                <a:lnTo>
                  <a:pt x="22" y="1"/>
                </a:lnTo>
                <a:lnTo>
                  <a:pt x="24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4" y="61"/>
                </a:lnTo>
                <a:lnTo>
                  <a:pt x="21" y="62"/>
                </a:lnTo>
                <a:lnTo>
                  <a:pt x="18" y="62"/>
                </a:lnTo>
                <a:lnTo>
                  <a:pt x="14" y="61"/>
                </a:lnTo>
                <a:lnTo>
                  <a:pt x="11" y="59"/>
                </a:lnTo>
                <a:lnTo>
                  <a:pt x="7" y="56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4" y="10"/>
                </a:lnTo>
                <a:lnTo>
                  <a:pt x="7" y="6"/>
                </a:lnTo>
                <a:lnTo>
                  <a:pt x="11" y="2"/>
                </a:lnTo>
                <a:lnTo>
                  <a:pt x="16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35188" y="6069013"/>
            <a:ext cx="4635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2227263" y="60690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227263" y="589597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2227263" y="57245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2227263" y="55514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2227263" y="53784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2227263" y="52054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2116138" y="5157788"/>
            <a:ext cx="53975" cy="9683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4" y="0"/>
              </a:cxn>
              <a:cxn ang="0">
                <a:pos x="30" y="8"/>
              </a:cxn>
              <a:cxn ang="0">
                <a:pos x="12" y="8"/>
              </a:cxn>
              <a:cxn ang="0">
                <a:pos x="8" y="16"/>
              </a:cxn>
              <a:cxn ang="0">
                <a:pos x="16" y="18"/>
              </a:cxn>
              <a:cxn ang="0">
                <a:pos x="22" y="21"/>
              </a:cxn>
              <a:cxn ang="0">
                <a:pos x="27" y="24"/>
              </a:cxn>
              <a:cxn ang="0">
                <a:pos x="30" y="27"/>
              </a:cxn>
              <a:cxn ang="0">
                <a:pos x="31" y="31"/>
              </a:cxn>
              <a:cxn ang="0">
                <a:pos x="33" y="34"/>
              </a:cxn>
              <a:cxn ang="0">
                <a:pos x="33" y="42"/>
              </a:cxn>
              <a:cxn ang="0">
                <a:pos x="31" y="47"/>
              </a:cxn>
              <a:cxn ang="0">
                <a:pos x="29" y="51"/>
              </a:cxn>
              <a:cxn ang="0">
                <a:pos x="26" y="55"/>
              </a:cxn>
              <a:cxn ang="0">
                <a:pos x="24" y="56"/>
              </a:cxn>
              <a:cxn ang="0">
                <a:pos x="16" y="60"/>
              </a:cxn>
              <a:cxn ang="0">
                <a:pos x="14" y="61"/>
              </a:cxn>
              <a:cxn ang="0">
                <a:pos x="6" y="61"/>
              </a:cxn>
              <a:cxn ang="0">
                <a:pos x="4" y="60"/>
              </a:cxn>
              <a:cxn ang="0">
                <a:pos x="3" y="59"/>
              </a:cxn>
              <a:cxn ang="0">
                <a:pos x="1" y="58"/>
              </a:cxn>
              <a:cxn ang="0">
                <a:pos x="0" y="56"/>
              </a:cxn>
              <a:cxn ang="0">
                <a:pos x="0" y="54"/>
              </a:cxn>
              <a:cxn ang="0">
                <a:pos x="1" y="54"/>
              </a:cxn>
              <a:cxn ang="0">
                <a:pos x="2" y="53"/>
              </a:cxn>
              <a:cxn ang="0">
                <a:pos x="6" y="53"/>
              </a:cxn>
              <a:cxn ang="0">
                <a:pos x="8" y="55"/>
              </a:cxn>
              <a:cxn ang="0">
                <a:pos x="11" y="55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6" y="46"/>
              </a:cxn>
              <a:cxn ang="0">
                <a:pos x="27" y="44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7" y="27"/>
              </a:cxn>
              <a:cxn ang="0">
                <a:pos x="14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3" y="0"/>
              </a:cxn>
            </a:cxnLst>
            <a:rect l="0" t="0" r="r" b="b"/>
            <a:pathLst>
              <a:path w="34" h="61">
                <a:moveTo>
                  <a:pt x="13" y="0"/>
                </a:moveTo>
                <a:lnTo>
                  <a:pt x="34" y="0"/>
                </a:lnTo>
                <a:lnTo>
                  <a:pt x="30" y="8"/>
                </a:lnTo>
                <a:lnTo>
                  <a:pt x="12" y="8"/>
                </a:lnTo>
                <a:lnTo>
                  <a:pt x="8" y="16"/>
                </a:lnTo>
                <a:lnTo>
                  <a:pt x="16" y="18"/>
                </a:lnTo>
                <a:lnTo>
                  <a:pt x="22" y="21"/>
                </a:lnTo>
                <a:lnTo>
                  <a:pt x="27" y="24"/>
                </a:lnTo>
                <a:lnTo>
                  <a:pt x="30" y="27"/>
                </a:lnTo>
                <a:lnTo>
                  <a:pt x="31" y="31"/>
                </a:lnTo>
                <a:lnTo>
                  <a:pt x="33" y="34"/>
                </a:lnTo>
                <a:lnTo>
                  <a:pt x="33" y="42"/>
                </a:lnTo>
                <a:lnTo>
                  <a:pt x="31" y="47"/>
                </a:lnTo>
                <a:lnTo>
                  <a:pt x="29" y="51"/>
                </a:lnTo>
                <a:lnTo>
                  <a:pt x="26" y="55"/>
                </a:lnTo>
                <a:lnTo>
                  <a:pt x="24" y="56"/>
                </a:lnTo>
                <a:lnTo>
                  <a:pt x="16" y="60"/>
                </a:lnTo>
                <a:lnTo>
                  <a:pt x="14" y="61"/>
                </a:lnTo>
                <a:lnTo>
                  <a:pt x="6" y="61"/>
                </a:lnTo>
                <a:lnTo>
                  <a:pt x="4" y="60"/>
                </a:lnTo>
                <a:lnTo>
                  <a:pt x="3" y="59"/>
                </a:lnTo>
                <a:lnTo>
                  <a:pt x="1" y="58"/>
                </a:lnTo>
                <a:lnTo>
                  <a:pt x="0" y="56"/>
                </a:lnTo>
                <a:lnTo>
                  <a:pt x="0" y="54"/>
                </a:lnTo>
                <a:lnTo>
                  <a:pt x="1" y="54"/>
                </a:lnTo>
                <a:lnTo>
                  <a:pt x="2" y="53"/>
                </a:lnTo>
                <a:lnTo>
                  <a:pt x="6" y="53"/>
                </a:lnTo>
                <a:lnTo>
                  <a:pt x="8" y="55"/>
                </a:lnTo>
                <a:lnTo>
                  <a:pt x="11" y="55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6" y="46"/>
                </a:lnTo>
                <a:lnTo>
                  <a:pt x="27" y="44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7" y="27"/>
                </a:lnTo>
                <a:lnTo>
                  <a:pt x="14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2227263" y="50339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2227263" y="48609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2227263" y="46878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2227263" y="45164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2227263" y="43418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2054225" y="42926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0" name="Freeform 66"/>
          <p:cNvSpPr>
            <a:spLocks noEditPoints="1"/>
          </p:cNvSpPr>
          <p:nvPr/>
        </p:nvSpPr>
        <p:spPr bwMode="auto">
          <a:xfrm>
            <a:off x="2114550" y="4292600"/>
            <a:ext cx="60325" cy="96838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5" y="6"/>
              </a:cxn>
              <a:cxn ang="0">
                <a:pos x="13" y="8"/>
              </a:cxn>
              <a:cxn ang="0">
                <a:pos x="12" y="10"/>
              </a:cxn>
              <a:cxn ang="0">
                <a:pos x="10" y="13"/>
              </a:cxn>
              <a:cxn ang="0">
                <a:pos x="10" y="17"/>
              </a:cxn>
              <a:cxn ang="0">
                <a:pos x="9" y="25"/>
              </a:cxn>
              <a:cxn ang="0">
                <a:pos x="8" y="32"/>
              </a:cxn>
              <a:cxn ang="0">
                <a:pos x="9" y="43"/>
              </a:cxn>
              <a:cxn ang="0">
                <a:pos x="12" y="52"/>
              </a:cxn>
              <a:cxn ang="0">
                <a:pos x="13" y="55"/>
              </a:cxn>
              <a:cxn ang="0">
                <a:pos x="17" y="59"/>
              </a:cxn>
              <a:cxn ang="0">
                <a:pos x="21" y="59"/>
              </a:cxn>
              <a:cxn ang="0">
                <a:pos x="22" y="58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7" y="10"/>
              </a:cxn>
              <a:cxn ang="0">
                <a:pos x="26" y="7"/>
              </a:cxn>
              <a:cxn ang="0">
                <a:pos x="23" y="4"/>
              </a:cxn>
              <a:cxn ang="0">
                <a:pos x="19" y="2"/>
              </a:cxn>
              <a:cxn ang="0">
                <a:pos x="19" y="0"/>
              </a:cxn>
              <a:cxn ang="0">
                <a:pos x="23" y="0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8" y="20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1"/>
              </a:cxn>
              <a:cxn ang="0">
                <a:pos x="16" y="61"/>
              </a:cxn>
              <a:cxn ang="0">
                <a:pos x="10" y="58"/>
              </a:cxn>
              <a:cxn ang="0">
                <a:pos x="7" y="55"/>
              </a:cxn>
              <a:cxn ang="0">
                <a:pos x="5" y="51"/>
              </a:cxn>
              <a:cxn ang="0">
                <a:pos x="2" y="42"/>
              </a:cxn>
              <a:cxn ang="0">
                <a:pos x="0" y="30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8" y="6"/>
              </a:cxn>
              <a:cxn ang="0">
                <a:pos x="12" y="2"/>
              </a:cxn>
              <a:cxn ang="0">
                <a:pos x="15" y="1"/>
              </a:cxn>
              <a:cxn ang="0">
                <a:pos x="17" y="0"/>
              </a:cxn>
              <a:cxn ang="0">
                <a:pos x="19" y="0"/>
              </a:cxn>
            </a:cxnLst>
            <a:rect l="0" t="0" r="r" b="b"/>
            <a:pathLst>
              <a:path w="38" h="61">
                <a:moveTo>
                  <a:pt x="19" y="2"/>
                </a:moveTo>
                <a:lnTo>
                  <a:pt x="16" y="4"/>
                </a:lnTo>
                <a:lnTo>
                  <a:pt x="15" y="6"/>
                </a:lnTo>
                <a:lnTo>
                  <a:pt x="13" y="8"/>
                </a:lnTo>
                <a:lnTo>
                  <a:pt x="12" y="10"/>
                </a:lnTo>
                <a:lnTo>
                  <a:pt x="10" y="13"/>
                </a:lnTo>
                <a:lnTo>
                  <a:pt x="10" y="17"/>
                </a:lnTo>
                <a:lnTo>
                  <a:pt x="9" y="25"/>
                </a:lnTo>
                <a:lnTo>
                  <a:pt x="8" y="32"/>
                </a:lnTo>
                <a:lnTo>
                  <a:pt x="9" y="43"/>
                </a:lnTo>
                <a:lnTo>
                  <a:pt x="12" y="52"/>
                </a:lnTo>
                <a:lnTo>
                  <a:pt x="13" y="55"/>
                </a:lnTo>
                <a:lnTo>
                  <a:pt x="17" y="59"/>
                </a:lnTo>
                <a:lnTo>
                  <a:pt x="21" y="59"/>
                </a:lnTo>
                <a:lnTo>
                  <a:pt x="22" y="58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7" y="10"/>
                </a:lnTo>
                <a:lnTo>
                  <a:pt x="26" y="7"/>
                </a:lnTo>
                <a:lnTo>
                  <a:pt x="23" y="4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3" y="0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8" y="20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1"/>
                </a:lnTo>
                <a:lnTo>
                  <a:pt x="16" y="61"/>
                </a:lnTo>
                <a:lnTo>
                  <a:pt x="10" y="58"/>
                </a:lnTo>
                <a:lnTo>
                  <a:pt x="7" y="55"/>
                </a:lnTo>
                <a:lnTo>
                  <a:pt x="5" y="51"/>
                </a:lnTo>
                <a:lnTo>
                  <a:pt x="2" y="42"/>
                </a:lnTo>
                <a:lnTo>
                  <a:pt x="0" y="30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2" y="2"/>
                </a:lnTo>
                <a:lnTo>
                  <a:pt x="15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2227263" y="41703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2227263" y="39973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2227263" y="38242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2227263" y="36512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2227263" y="34798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054225" y="34290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2116138" y="34305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4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4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227263" y="33067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227263" y="31337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2227263" y="29606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2227263" y="27892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2227263" y="26146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2041525" y="25654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6"/>
              </a:cxn>
              <a:cxn ang="0">
                <a:pos x="33" y="8"/>
              </a:cxn>
              <a:cxn ang="0">
                <a:pos x="34" y="10"/>
              </a:cxn>
              <a:cxn ang="0">
                <a:pos x="35" y="13"/>
              </a:cxn>
              <a:cxn ang="0">
                <a:pos x="35" y="17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1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1"/>
              </a:cxn>
              <a:cxn ang="0">
                <a:pos x="39" y="51"/>
              </a:cxn>
              <a:cxn ang="0">
                <a:pos x="35" y="61"/>
              </a:cxn>
              <a:cxn ang="0">
                <a:pos x="0" y="61"/>
              </a:cxn>
              <a:cxn ang="0">
                <a:pos x="0" y="60"/>
              </a:cxn>
              <a:cxn ang="0">
                <a:pos x="16" y="43"/>
              </a:cxn>
              <a:cxn ang="0">
                <a:pos x="22" y="37"/>
              </a:cxn>
              <a:cxn ang="0">
                <a:pos x="26" y="28"/>
              </a:cxn>
              <a:cxn ang="0">
                <a:pos x="28" y="20"/>
              </a:cxn>
              <a:cxn ang="0">
                <a:pos x="27" y="17"/>
              </a:cxn>
              <a:cxn ang="0">
                <a:pos x="26" y="14"/>
              </a:cxn>
              <a:cxn ang="0">
                <a:pos x="24" y="11"/>
              </a:cxn>
              <a:cxn ang="0">
                <a:pos x="23" y="10"/>
              </a:cxn>
              <a:cxn ang="0">
                <a:pos x="21" y="9"/>
              </a:cxn>
              <a:cxn ang="0">
                <a:pos x="18" y="8"/>
              </a:cxn>
              <a:cxn ang="0">
                <a:pos x="13" y="8"/>
              </a:cxn>
              <a:cxn ang="0">
                <a:pos x="10" y="9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18"/>
              </a:cxn>
              <a:cxn ang="0">
                <a:pos x="3" y="10"/>
              </a:cxn>
              <a:cxn ang="0">
                <a:pos x="4" y="8"/>
              </a:cxn>
              <a:cxn ang="0">
                <a:pos x="6" y="6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6"/>
                </a:lnTo>
                <a:lnTo>
                  <a:pt x="33" y="8"/>
                </a:lnTo>
                <a:lnTo>
                  <a:pt x="34" y="10"/>
                </a:lnTo>
                <a:lnTo>
                  <a:pt x="35" y="13"/>
                </a:lnTo>
                <a:lnTo>
                  <a:pt x="35" y="17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1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1"/>
                </a:lnTo>
                <a:lnTo>
                  <a:pt x="39" y="51"/>
                </a:lnTo>
                <a:lnTo>
                  <a:pt x="35" y="61"/>
                </a:lnTo>
                <a:lnTo>
                  <a:pt x="0" y="61"/>
                </a:lnTo>
                <a:lnTo>
                  <a:pt x="0" y="60"/>
                </a:lnTo>
                <a:lnTo>
                  <a:pt x="16" y="43"/>
                </a:lnTo>
                <a:lnTo>
                  <a:pt x="22" y="37"/>
                </a:lnTo>
                <a:lnTo>
                  <a:pt x="26" y="28"/>
                </a:lnTo>
                <a:lnTo>
                  <a:pt x="28" y="20"/>
                </a:lnTo>
                <a:lnTo>
                  <a:pt x="27" y="17"/>
                </a:lnTo>
                <a:lnTo>
                  <a:pt x="26" y="14"/>
                </a:lnTo>
                <a:lnTo>
                  <a:pt x="24" y="11"/>
                </a:lnTo>
                <a:lnTo>
                  <a:pt x="23" y="10"/>
                </a:lnTo>
                <a:lnTo>
                  <a:pt x="21" y="9"/>
                </a:lnTo>
                <a:lnTo>
                  <a:pt x="18" y="8"/>
                </a:lnTo>
                <a:lnTo>
                  <a:pt x="13" y="8"/>
                </a:lnTo>
                <a:lnTo>
                  <a:pt x="10" y="9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8"/>
                </a:lnTo>
                <a:lnTo>
                  <a:pt x="1" y="18"/>
                </a:lnTo>
                <a:lnTo>
                  <a:pt x="3" y="10"/>
                </a:lnTo>
                <a:lnTo>
                  <a:pt x="4" y="8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4" name="Freeform 80"/>
          <p:cNvSpPr>
            <a:spLocks noEditPoints="1"/>
          </p:cNvSpPr>
          <p:nvPr/>
        </p:nvSpPr>
        <p:spPr bwMode="auto">
          <a:xfrm>
            <a:off x="2114550" y="2565400"/>
            <a:ext cx="60325" cy="9842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16" y="5"/>
              </a:cxn>
              <a:cxn ang="0">
                <a:pos x="15" y="7"/>
              </a:cxn>
              <a:cxn ang="0">
                <a:pos x="13" y="9"/>
              </a:cxn>
              <a:cxn ang="0">
                <a:pos x="12" y="11"/>
              </a:cxn>
              <a:cxn ang="0">
                <a:pos x="10" y="14"/>
              </a:cxn>
              <a:cxn ang="0">
                <a:pos x="10" y="18"/>
              </a:cxn>
              <a:cxn ang="0">
                <a:pos x="9" y="26"/>
              </a:cxn>
              <a:cxn ang="0">
                <a:pos x="8" y="33"/>
              </a:cxn>
              <a:cxn ang="0">
                <a:pos x="9" y="44"/>
              </a:cxn>
              <a:cxn ang="0">
                <a:pos x="12" y="53"/>
              </a:cxn>
              <a:cxn ang="0">
                <a:pos x="13" y="56"/>
              </a:cxn>
              <a:cxn ang="0">
                <a:pos x="17" y="60"/>
              </a:cxn>
              <a:cxn ang="0">
                <a:pos x="21" y="60"/>
              </a:cxn>
              <a:cxn ang="0">
                <a:pos x="22" y="59"/>
              </a:cxn>
              <a:cxn ang="0">
                <a:pos x="24" y="58"/>
              </a:cxn>
              <a:cxn ang="0">
                <a:pos x="26" y="56"/>
              </a:cxn>
              <a:cxn ang="0">
                <a:pos x="27" y="51"/>
              </a:cxn>
              <a:cxn ang="0">
                <a:pos x="28" y="41"/>
              </a:cxn>
              <a:cxn ang="0">
                <a:pos x="29" y="29"/>
              </a:cxn>
              <a:cxn ang="0">
                <a:pos x="28" y="20"/>
              </a:cxn>
              <a:cxn ang="0">
                <a:pos x="27" y="12"/>
              </a:cxn>
              <a:cxn ang="0">
                <a:pos x="27" y="10"/>
              </a:cxn>
              <a:cxn ang="0">
                <a:pos x="26" y="8"/>
              </a:cxn>
              <a:cxn ang="0">
                <a:pos x="23" y="5"/>
              </a:cxn>
              <a:cxn ang="0">
                <a:pos x="19" y="3"/>
              </a:cxn>
              <a:cxn ang="0">
                <a:pos x="19" y="0"/>
              </a:cxn>
              <a:cxn ang="0">
                <a:pos x="23" y="1"/>
              </a:cxn>
              <a:cxn ang="0">
                <a:pos x="26" y="2"/>
              </a:cxn>
              <a:cxn ang="0">
                <a:pos x="28" y="4"/>
              </a:cxn>
              <a:cxn ang="0">
                <a:pos x="31" y="8"/>
              </a:cxn>
              <a:cxn ang="0">
                <a:pos x="35" y="14"/>
              </a:cxn>
              <a:cxn ang="0">
                <a:pos x="38" y="21"/>
              </a:cxn>
              <a:cxn ang="0">
                <a:pos x="38" y="31"/>
              </a:cxn>
              <a:cxn ang="0">
                <a:pos x="37" y="41"/>
              </a:cxn>
              <a:cxn ang="0">
                <a:pos x="35" y="49"/>
              </a:cxn>
              <a:cxn ang="0">
                <a:pos x="33" y="53"/>
              </a:cxn>
              <a:cxn ang="0">
                <a:pos x="30" y="57"/>
              </a:cxn>
              <a:cxn ang="0">
                <a:pos x="27" y="60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9"/>
              </a:cxn>
              <a:cxn ang="0">
                <a:pos x="7" y="56"/>
              </a:cxn>
              <a:cxn ang="0">
                <a:pos x="5" y="52"/>
              </a:cxn>
              <a:cxn ang="0">
                <a:pos x="2" y="43"/>
              </a:cxn>
              <a:cxn ang="0">
                <a:pos x="0" y="31"/>
              </a:cxn>
              <a:cxn ang="0">
                <a:pos x="1" y="22"/>
              </a:cxn>
              <a:cxn ang="0">
                <a:pos x="3" y="15"/>
              </a:cxn>
              <a:cxn ang="0">
                <a:pos x="6" y="10"/>
              </a:cxn>
              <a:cxn ang="0">
                <a:pos x="8" y="7"/>
              </a:cxn>
              <a:cxn ang="0">
                <a:pos x="12" y="3"/>
              </a:cxn>
              <a:cxn ang="0">
                <a:pos x="15" y="2"/>
              </a:cxn>
              <a:cxn ang="0">
                <a:pos x="17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3"/>
                </a:moveTo>
                <a:lnTo>
                  <a:pt x="16" y="5"/>
                </a:lnTo>
                <a:lnTo>
                  <a:pt x="15" y="7"/>
                </a:lnTo>
                <a:lnTo>
                  <a:pt x="13" y="9"/>
                </a:lnTo>
                <a:lnTo>
                  <a:pt x="12" y="11"/>
                </a:lnTo>
                <a:lnTo>
                  <a:pt x="10" y="14"/>
                </a:lnTo>
                <a:lnTo>
                  <a:pt x="10" y="18"/>
                </a:lnTo>
                <a:lnTo>
                  <a:pt x="9" y="26"/>
                </a:lnTo>
                <a:lnTo>
                  <a:pt x="8" y="33"/>
                </a:lnTo>
                <a:lnTo>
                  <a:pt x="9" y="44"/>
                </a:lnTo>
                <a:lnTo>
                  <a:pt x="12" y="53"/>
                </a:lnTo>
                <a:lnTo>
                  <a:pt x="13" y="56"/>
                </a:lnTo>
                <a:lnTo>
                  <a:pt x="17" y="60"/>
                </a:lnTo>
                <a:lnTo>
                  <a:pt x="21" y="60"/>
                </a:lnTo>
                <a:lnTo>
                  <a:pt x="22" y="59"/>
                </a:lnTo>
                <a:lnTo>
                  <a:pt x="24" y="58"/>
                </a:lnTo>
                <a:lnTo>
                  <a:pt x="26" y="56"/>
                </a:lnTo>
                <a:lnTo>
                  <a:pt x="27" y="51"/>
                </a:lnTo>
                <a:lnTo>
                  <a:pt x="28" y="41"/>
                </a:lnTo>
                <a:lnTo>
                  <a:pt x="29" y="29"/>
                </a:lnTo>
                <a:lnTo>
                  <a:pt x="28" y="20"/>
                </a:lnTo>
                <a:lnTo>
                  <a:pt x="27" y="12"/>
                </a:lnTo>
                <a:lnTo>
                  <a:pt x="27" y="10"/>
                </a:lnTo>
                <a:lnTo>
                  <a:pt x="26" y="8"/>
                </a:lnTo>
                <a:lnTo>
                  <a:pt x="23" y="5"/>
                </a:lnTo>
                <a:lnTo>
                  <a:pt x="19" y="3"/>
                </a:lnTo>
                <a:close/>
                <a:moveTo>
                  <a:pt x="19" y="0"/>
                </a:moveTo>
                <a:lnTo>
                  <a:pt x="23" y="1"/>
                </a:lnTo>
                <a:lnTo>
                  <a:pt x="26" y="2"/>
                </a:lnTo>
                <a:lnTo>
                  <a:pt x="28" y="4"/>
                </a:lnTo>
                <a:lnTo>
                  <a:pt x="31" y="8"/>
                </a:lnTo>
                <a:lnTo>
                  <a:pt x="35" y="14"/>
                </a:lnTo>
                <a:lnTo>
                  <a:pt x="38" y="21"/>
                </a:lnTo>
                <a:lnTo>
                  <a:pt x="38" y="31"/>
                </a:lnTo>
                <a:lnTo>
                  <a:pt x="37" y="41"/>
                </a:lnTo>
                <a:lnTo>
                  <a:pt x="35" y="49"/>
                </a:lnTo>
                <a:lnTo>
                  <a:pt x="33" y="53"/>
                </a:lnTo>
                <a:lnTo>
                  <a:pt x="30" y="57"/>
                </a:lnTo>
                <a:lnTo>
                  <a:pt x="27" y="60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9"/>
                </a:lnTo>
                <a:lnTo>
                  <a:pt x="7" y="56"/>
                </a:lnTo>
                <a:lnTo>
                  <a:pt x="5" y="52"/>
                </a:lnTo>
                <a:lnTo>
                  <a:pt x="2" y="43"/>
                </a:lnTo>
                <a:lnTo>
                  <a:pt x="0" y="31"/>
                </a:lnTo>
                <a:lnTo>
                  <a:pt x="1" y="22"/>
                </a:lnTo>
                <a:lnTo>
                  <a:pt x="3" y="15"/>
                </a:lnTo>
                <a:lnTo>
                  <a:pt x="6" y="10"/>
                </a:lnTo>
                <a:lnTo>
                  <a:pt x="8" y="7"/>
                </a:lnTo>
                <a:lnTo>
                  <a:pt x="12" y="3"/>
                </a:lnTo>
                <a:lnTo>
                  <a:pt x="15" y="2"/>
                </a:lnTo>
                <a:lnTo>
                  <a:pt x="17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>
            <a:off x="2227263" y="24431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>
            <a:off x="2227263" y="227171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2227263" y="20970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8" name="Line 84"/>
          <p:cNvSpPr>
            <a:spLocks noChangeShapeType="1"/>
          </p:cNvSpPr>
          <p:nvPr/>
        </p:nvSpPr>
        <p:spPr bwMode="auto">
          <a:xfrm>
            <a:off x="2227263" y="19256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>
            <a:off x="2227263" y="17526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2041525" y="17018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5"/>
              </a:cxn>
              <a:cxn ang="0">
                <a:pos x="33" y="7"/>
              </a:cxn>
              <a:cxn ang="0">
                <a:pos x="34" y="10"/>
              </a:cxn>
              <a:cxn ang="0">
                <a:pos x="35" y="13"/>
              </a:cxn>
              <a:cxn ang="0">
                <a:pos x="35" y="16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0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0"/>
              </a:cxn>
              <a:cxn ang="0">
                <a:pos x="39" y="50"/>
              </a:cxn>
              <a:cxn ang="0">
                <a:pos x="35" y="61"/>
              </a:cxn>
              <a:cxn ang="0">
                <a:pos x="0" y="61"/>
              </a:cxn>
              <a:cxn ang="0">
                <a:pos x="0" y="59"/>
              </a:cxn>
              <a:cxn ang="0">
                <a:pos x="16" y="43"/>
              </a:cxn>
              <a:cxn ang="0">
                <a:pos x="22" y="36"/>
              </a:cxn>
              <a:cxn ang="0">
                <a:pos x="26" y="27"/>
              </a:cxn>
              <a:cxn ang="0">
                <a:pos x="28" y="20"/>
              </a:cxn>
              <a:cxn ang="0">
                <a:pos x="27" y="16"/>
              </a:cxn>
              <a:cxn ang="0">
                <a:pos x="26" y="14"/>
              </a:cxn>
              <a:cxn ang="0">
                <a:pos x="24" y="11"/>
              </a:cxn>
              <a:cxn ang="0">
                <a:pos x="23" y="9"/>
              </a:cxn>
              <a:cxn ang="0">
                <a:pos x="21" y="8"/>
              </a:cxn>
              <a:cxn ang="0">
                <a:pos x="18" y="7"/>
              </a:cxn>
              <a:cxn ang="0">
                <a:pos x="13" y="7"/>
              </a:cxn>
              <a:cxn ang="0">
                <a:pos x="10" y="8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7"/>
              </a:cxn>
              <a:cxn ang="0">
                <a:pos x="1" y="17"/>
              </a:cxn>
              <a:cxn ang="0">
                <a:pos x="3" y="10"/>
              </a:cxn>
              <a:cxn ang="0">
                <a:pos x="4" y="7"/>
              </a:cxn>
              <a:cxn ang="0">
                <a:pos x="6" y="5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5"/>
                </a:lnTo>
                <a:lnTo>
                  <a:pt x="33" y="7"/>
                </a:lnTo>
                <a:lnTo>
                  <a:pt x="34" y="10"/>
                </a:lnTo>
                <a:lnTo>
                  <a:pt x="35" y="13"/>
                </a:lnTo>
                <a:lnTo>
                  <a:pt x="35" y="16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0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0"/>
                </a:lnTo>
                <a:lnTo>
                  <a:pt x="39" y="50"/>
                </a:lnTo>
                <a:lnTo>
                  <a:pt x="35" y="61"/>
                </a:lnTo>
                <a:lnTo>
                  <a:pt x="0" y="61"/>
                </a:lnTo>
                <a:lnTo>
                  <a:pt x="0" y="59"/>
                </a:lnTo>
                <a:lnTo>
                  <a:pt x="16" y="43"/>
                </a:lnTo>
                <a:lnTo>
                  <a:pt x="22" y="36"/>
                </a:lnTo>
                <a:lnTo>
                  <a:pt x="26" y="27"/>
                </a:lnTo>
                <a:lnTo>
                  <a:pt x="28" y="20"/>
                </a:lnTo>
                <a:lnTo>
                  <a:pt x="27" y="16"/>
                </a:lnTo>
                <a:lnTo>
                  <a:pt x="26" y="14"/>
                </a:lnTo>
                <a:lnTo>
                  <a:pt x="24" y="11"/>
                </a:lnTo>
                <a:lnTo>
                  <a:pt x="23" y="9"/>
                </a:lnTo>
                <a:lnTo>
                  <a:pt x="21" y="8"/>
                </a:lnTo>
                <a:lnTo>
                  <a:pt x="18" y="7"/>
                </a:lnTo>
                <a:lnTo>
                  <a:pt x="13" y="7"/>
                </a:lnTo>
                <a:lnTo>
                  <a:pt x="10" y="8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7"/>
                </a:lnTo>
                <a:lnTo>
                  <a:pt x="1" y="17"/>
                </a:lnTo>
                <a:lnTo>
                  <a:pt x="3" y="10"/>
                </a:lnTo>
                <a:lnTo>
                  <a:pt x="4" y="7"/>
                </a:lnTo>
                <a:lnTo>
                  <a:pt x="6" y="5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2116138" y="17033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5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5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5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5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2227263" y="15811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 flipV="1">
            <a:off x="2227263" y="1522413"/>
            <a:ext cx="1588" cy="464026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" name="Picture 9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792720" y="3732319"/>
            <a:ext cx="1027306" cy="382376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1659" y="1907226"/>
            <a:ext cx="1393274" cy="544513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4866" y="1836737"/>
            <a:ext cx="1856259" cy="6854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6"/>
          <p:cNvSpPr>
            <a:spLocks noChangeAspect="1" noChangeArrowheads="1"/>
          </p:cNvSpPr>
          <p:nvPr/>
        </p:nvSpPr>
        <p:spPr bwMode="auto">
          <a:xfrm>
            <a:off x="1241425" y="2798763"/>
            <a:ext cx="6661150" cy="151288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0243" name="Oval 64"/>
          <p:cNvSpPr>
            <a:spLocks noChangeArrowheads="1"/>
          </p:cNvSpPr>
          <p:nvPr/>
        </p:nvSpPr>
        <p:spPr bwMode="auto">
          <a:xfrm>
            <a:off x="2592388" y="3148013"/>
            <a:ext cx="1530350" cy="8112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Perfect hashing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601788" y="137953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Suppose that </a:t>
            </a:r>
            <a:r>
              <a:rPr lang="en-US" i="1">
                <a:solidFill>
                  <a:srgbClr val="0000FF"/>
                </a:solidFill>
              </a:rPr>
              <a:t>D</a:t>
            </a:r>
            <a:r>
              <a:rPr lang="en-US"/>
              <a:t> is static.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1800" y="1898650"/>
            <a:ext cx="8461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want to implement </a:t>
            </a:r>
            <a:r>
              <a:rPr lang="en-US">
                <a:solidFill>
                  <a:srgbClr val="008000"/>
                </a:solidFill>
              </a:rPr>
              <a:t>Find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O(1)</a:t>
            </a:r>
            <a:r>
              <a:rPr lang="en-US"/>
              <a:t> worst case time.</a:t>
            </a:r>
          </a:p>
        </p:txBody>
      </p:sp>
      <p:sp>
        <p:nvSpPr>
          <p:cNvPr id="10247" name="Oval 7"/>
          <p:cNvSpPr>
            <a:spLocks noChangeAspect="1" noChangeArrowheads="1"/>
          </p:cNvSpPr>
          <p:nvPr/>
        </p:nvSpPr>
        <p:spPr bwMode="auto">
          <a:xfrm>
            <a:off x="3132138" y="3508375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8" name="Oval 8"/>
          <p:cNvSpPr>
            <a:spLocks noChangeAspect="1" noChangeArrowheads="1"/>
          </p:cNvSpPr>
          <p:nvPr/>
        </p:nvSpPr>
        <p:spPr bwMode="auto">
          <a:xfrm>
            <a:off x="3762375" y="3417888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9" name="Oval 9"/>
          <p:cNvSpPr>
            <a:spLocks noChangeAspect="1" noChangeArrowheads="1"/>
          </p:cNvSpPr>
          <p:nvPr/>
        </p:nvSpPr>
        <p:spPr bwMode="auto">
          <a:xfrm>
            <a:off x="3671888" y="3778250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0" name="Oval 10"/>
          <p:cNvSpPr>
            <a:spLocks noChangeAspect="1" noChangeArrowheads="1"/>
          </p:cNvSpPr>
          <p:nvPr/>
        </p:nvSpPr>
        <p:spPr bwMode="auto">
          <a:xfrm>
            <a:off x="3581400" y="3328988"/>
            <a:ext cx="76200" cy="746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1" name="Oval 11"/>
          <p:cNvSpPr>
            <a:spLocks noChangeAspect="1" noChangeArrowheads="1"/>
          </p:cNvSpPr>
          <p:nvPr/>
        </p:nvSpPr>
        <p:spPr bwMode="auto">
          <a:xfrm>
            <a:off x="2862263" y="3608388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2" name="Oval 12"/>
          <p:cNvSpPr>
            <a:spLocks noChangeAspect="1" noChangeArrowheads="1"/>
          </p:cNvSpPr>
          <p:nvPr/>
        </p:nvSpPr>
        <p:spPr bwMode="auto">
          <a:xfrm>
            <a:off x="3492500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3" name="Oval 13"/>
          <p:cNvSpPr>
            <a:spLocks noChangeAspect="1" noChangeArrowheads="1"/>
          </p:cNvSpPr>
          <p:nvPr/>
        </p:nvSpPr>
        <p:spPr bwMode="auto">
          <a:xfrm>
            <a:off x="3851275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4" name="Oval 14"/>
          <p:cNvSpPr>
            <a:spLocks noChangeAspect="1" noChangeArrowheads="1"/>
          </p:cNvSpPr>
          <p:nvPr/>
        </p:nvSpPr>
        <p:spPr bwMode="auto">
          <a:xfrm>
            <a:off x="3402013" y="32385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5" name="Oval 15"/>
          <p:cNvSpPr>
            <a:spLocks noChangeAspect="1" noChangeArrowheads="1"/>
          </p:cNvSpPr>
          <p:nvPr/>
        </p:nvSpPr>
        <p:spPr bwMode="auto">
          <a:xfrm>
            <a:off x="3311525" y="3778250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6" name="Oval 16"/>
          <p:cNvSpPr>
            <a:spLocks noChangeAspect="1" noChangeArrowheads="1"/>
          </p:cNvSpPr>
          <p:nvPr/>
        </p:nvSpPr>
        <p:spPr bwMode="auto">
          <a:xfrm>
            <a:off x="2951163" y="3408363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0257" name="AutoShape 17"/>
          <p:cNvCxnSpPr>
            <a:cxnSpLocks noChangeAspect="1" noChangeShapeType="1"/>
            <a:stCxn id="10247" idx="4"/>
            <a:endCxn id="10269" idx="0"/>
          </p:cNvCxnSpPr>
          <p:nvPr/>
        </p:nvCxnSpPr>
        <p:spPr bwMode="auto">
          <a:xfrm rot="5400000">
            <a:off x="1183482" y="3390106"/>
            <a:ext cx="1792288" cy="2181225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18"/>
          <p:cNvCxnSpPr>
            <a:cxnSpLocks noChangeAspect="1" noChangeShapeType="1"/>
            <a:stCxn id="10251" idx="4"/>
            <a:endCxn id="10276" idx="0"/>
          </p:cNvCxnSpPr>
          <p:nvPr/>
        </p:nvCxnSpPr>
        <p:spPr bwMode="auto">
          <a:xfrm rot="5400000">
            <a:off x="1626394" y="4102894"/>
            <a:ext cx="1692275" cy="8556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19"/>
          <p:cNvCxnSpPr>
            <a:cxnSpLocks noChangeAspect="1" noChangeShapeType="1"/>
            <a:stCxn id="10254" idx="4"/>
            <a:endCxn id="10279" idx="0"/>
          </p:cNvCxnSpPr>
          <p:nvPr/>
        </p:nvCxnSpPr>
        <p:spPr bwMode="auto">
          <a:xfrm rot="5400000">
            <a:off x="1937544" y="3874294"/>
            <a:ext cx="2062163" cy="942975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0"/>
          <p:cNvCxnSpPr>
            <a:cxnSpLocks noChangeAspect="1" noChangeShapeType="1"/>
            <a:stCxn id="10256" idx="4"/>
            <a:endCxn id="10271" idx="0"/>
          </p:cNvCxnSpPr>
          <p:nvPr/>
        </p:nvCxnSpPr>
        <p:spPr bwMode="auto">
          <a:xfrm rot="5400000">
            <a:off x="1193801" y="3581400"/>
            <a:ext cx="1892300" cy="1698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1"/>
          <p:cNvCxnSpPr>
            <a:cxnSpLocks noChangeAspect="1" noChangeShapeType="1"/>
            <a:stCxn id="10248" idx="4"/>
            <a:endCxn id="10289" idx="0"/>
          </p:cNvCxnSpPr>
          <p:nvPr/>
        </p:nvCxnSpPr>
        <p:spPr bwMode="auto">
          <a:xfrm rot="16200000" flipH="1">
            <a:off x="2961481" y="4333082"/>
            <a:ext cx="1882775" cy="204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2"/>
          <p:cNvCxnSpPr>
            <a:cxnSpLocks noChangeAspect="1" noChangeShapeType="1"/>
            <a:stCxn id="10250" idx="4"/>
            <a:endCxn id="10286" idx="0"/>
          </p:cNvCxnSpPr>
          <p:nvPr/>
        </p:nvCxnSpPr>
        <p:spPr bwMode="auto">
          <a:xfrm rot="5400000">
            <a:off x="2599531" y="4356894"/>
            <a:ext cx="1973263" cy="666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3"/>
          <p:cNvCxnSpPr>
            <a:cxnSpLocks noChangeAspect="1" noChangeShapeType="1"/>
            <a:stCxn id="10252" idx="4"/>
            <a:endCxn id="10282" idx="0"/>
          </p:cNvCxnSpPr>
          <p:nvPr/>
        </p:nvCxnSpPr>
        <p:spPr bwMode="auto">
          <a:xfrm rot="5400000">
            <a:off x="2389188" y="4235450"/>
            <a:ext cx="1701800" cy="581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4" name="AutoShape 24"/>
          <p:cNvCxnSpPr>
            <a:cxnSpLocks noChangeAspect="1" noChangeShapeType="1"/>
            <a:stCxn id="10249" idx="4"/>
            <a:endCxn id="10293" idx="0"/>
          </p:cNvCxnSpPr>
          <p:nvPr/>
        </p:nvCxnSpPr>
        <p:spPr bwMode="auto">
          <a:xfrm rot="16200000" flipH="1">
            <a:off x="3398044" y="4166394"/>
            <a:ext cx="1522413" cy="8985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25"/>
          <p:cNvCxnSpPr>
            <a:cxnSpLocks noChangeAspect="1" noChangeShapeType="1"/>
            <a:stCxn id="10253" idx="4"/>
            <a:endCxn id="10284" idx="0"/>
          </p:cNvCxnSpPr>
          <p:nvPr/>
        </p:nvCxnSpPr>
        <p:spPr bwMode="auto">
          <a:xfrm rot="5400000">
            <a:off x="2719388" y="4206875"/>
            <a:ext cx="1701800" cy="6381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6" name="AutoShape 26"/>
          <p:cNvCxnSpPr>
            <a:cxnSpLocks noChangeAspect="1" noChangeShapeType="1"/>
            <a:stCxn id="10255" idx="4"/>
            <a:endCxn id="10280" idx="0"/>
          </p:cNvCxnSpPr>
          <p:nvPr/>
        </p:nvCxnSpPr>
        <p:spPr bwMode="auto">
          <a:xfrm rot="5400000">
            <a:off x="2237581" y="4264819"/>
            <a:ext cx="1522413" cy="70167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67" name="Rectangle 27"/>
          <p:cNvSpPr>
            <a:spLocks noChangeAspect="1" noChangeArrowheads="1"/>
          </p:cNvSpPr>
          <p:nvPr/>
        </p:nvSpPr>
        <p:spPr bwMode="auto">
          <a:xfrm>
            <a:off x="611188" y="5375275"/>
            <a:ext cx="150812" cy="3032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8" name="Rectangle 28"/>
          <p:cNvSpPr>
            <a:spLocks noChangeAspect="1" noChangeArrowheads="1"/>
          </p:cNvSpPr>
          <p:nvPr/>
        </p:nvSpPr>
        <p:spPr bwMode="auto">
          <a:xfrm>
            <a:off x="762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9" name="Rectangle 29"/>
          <p:cNvSpPr>
            <a:spLocks noChangeAspect="1" noChangeArrowheads="1"/>
          </p:cNvSpPr>
          <p:nvPr/>
        </p:nvSpPr>
        <p:spPr bwMode="auto">
          <a:xfrm>
            <a:off x="912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0" name="Rectangle 30"/>
          <p:cNvSpPr>
            <a:spLocks noChangeAspect="1" noChangeArrowheads="1"/>
          </p:cNvSpPr>
          <p:nvPr/>
        </p:nvSpPr>
        <p:spPr bwMode="auto">
          <a:xfrm>
            <a:off x="1063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1" name="Rectangle 31"/>
          <p:cNvSpPr>
            <a:spLocks noChangeAspect="1" noChangeArrowheads="1"/>
          </p:cNvSpPr>
          <p:nvPr/>
        </p:nvSpPr>
        <p:spPr bwMode="auto">
          <a:xfrm>
            <a:off x="1214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2" name="Rectangle 32"/>
          <p:cNvSpPr>
            <a:spLocks noChangeAspect="1" noChangeArrowheads="1"/>
          </p:cNvSpPr>
          <p:nvPr/>
        </p:nvSpPr>
        <p:spPr bwMode="auto">
          <a:xfrm>
            <a:off x="1365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3" name="Rectangle 33"/>
          <p:cNvSpPr>
            <a:spLocks noChangeAspect="1" noChangeArrowheads="1"/>
          </p:cNvSpPr>
          <p:nvPr/>
        </p:nvSpPr>
        <p:spPr bwMode="auto">
          <a:xfrm>
            <a:off x="1516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4" name="Rectangle 34"/>
          <p:cNvSpPr>
            <a:spLocks noChangeAspect="1" noChangeArrowheads="1"/>
          </p:cNvSpPr>
          <p:nvPr/>
        </p:nvSpPr>
        <p:spPr bwMode="auto">
          <a:xfrm>
            <a:off x="1666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5" name="Rectangle 35"/>
          <p:cNvSpPr>
            <a:spLocks noChangeAspect="1" noChangeArrowheads="1"/>
          </p:cNvSpPr>
          <p:nvPr/>
        </p:nvSpPr>
        <p:spPr bwMode="auto">
          <a:xfrm>
            <a:off x="1817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6" name="Rectangle 36"/>
          <p:cNvSpPr>
            <a:spLocks noChangeAspect="1" noChangeArrowheads="1"/>
          </p:cNvSpPr>
          <p:nvPr/>
        </p:nvSpPr>
        <p:spPr bwMode="auto">
          <a:xfrm>
            <a:off x="1968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7" name="Rectangle 37"/>
          <p:cNvSpPr>
            <a:spLocks noChangeAspect="1" noChangeArrowheads="1"/>
          </p:cNvSpPr>
          <p:nvPr/>
        </p:nvSpPr>
        <p:spPr bwMode="auto">
          <a:xfrm>
            <a:off x="2119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8" name="Rectangle 38"/>
          <p:cNvSpPr>
            <a:spLocks noChangeAspect="1" noChangeArrowheads="1"/>
          </p:cNvSpPr>
          <p:nvPr/>
        </p:nvSpPr>
        <p:spPr bwMode="auto">
          <a:xfrm>
            <a:off x="2270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9" name="Rectangle 39"/>
          <p:cNvSpPr>
            <a:spLocks noChangeAspect="1" noChangeArrowheads="1"/>
          </p:cNvSpPr>
          <p:nvPr/>
        </p:nvSpPr>
        <p:spPr bwMode="auto">
          <a:xfrm>
            <a:off x="2420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0" name="Rectangle 40"/>
          <p:cNvSpPr>
            <a:spLocks noChangeAspect="1" noChangeArrowheads="1"/>
          </p:cNvSpPr>
          <p:nvPr/>
        </p:nvSpPr>
        <p:spPr bwMode="auto">
          <a:xfrm>
            <a:off x="2571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1" name="Rectangle 41"/>
          <p:cNvSpPr>
            <a:spLocks noChangeAspect="1" noChangeArrowheads="1"/>
          </p:cNvSpPr>
          <p:nvPr/>
        </p:nvSpPr>
        <p:spPr bwMode="auto">
          <a:xfrm>
            <a:off x="2722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2" name="Rectangle 42"/>
          <p:cNvSpPr>
            <a:spLocks noChangeAspect="1" noChangeArrowheads="1"/>
          </p:cNvSpPr>
          <p:nvPr/>
        </p:nvSpPr>
        <p:spPr bwMode="auto">
          <a:xfrm>
            <a:off x="2873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3" name="Rectangle 43"/>
          <p:cNvSpPr>
            <a:spLocks noChangeAspect="1" noChangeArrowheads="1"/>
          </p:cNvSpPr>
          <p:nvPr/>
        </p:nvSpPr>
        <p:spPr bwMode="auto">
          <a:xfrm>
            <a:off x="30241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4" name="Rectangle 44"/>
          <p:cNvSpPr>
            <a:spLocks noChangeAspect="1" noChangeArrowheads="1"/>
          </p:cNvSpPr>
          <p:nvPr/>
        </p:nvSpPr>
        <p:spPr bwMode="auto">
          <a:xfrm>
            <a:off x="3175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5" name="Rectangle 45"/>
          <p:cNvSpPr>
            <a:spLocks noChangeAspect="1" noChangeArrowheads="1"/>
          </p:cNvSpPr>
          <p:nvPr/>
        </p:nvSpPr>
        <p:spPr bwMode="auto">
          <a:xfrm>
            <a:off x="3325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6" name="Rectangle 46"/>
          <p:cNvSpPr>
            <a:spLocks noChangeAspect="1" noChangeArrowheads="1"/>
          </p:cNvSpPr>
          <p:nvPr/>
        </p:nvSpPr>
        <p:spPr bwMode="auto">
          <a:xfrm>
            <a:off x="3476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7" name="Rectangle 47"/>
          <p:cNvSpPr>
            <a:spLocks noChangeAspect="1" noChangeArrowheads="1"/>
          </p:cNvSpPr>
          <p:nvPr/>
        </p:nvSpPr>
        <p:spPr bwMode="auto">
          <a:xfrm>
            <a:off x="3627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8" name="Rectangle 48"/>
          <p:cNvSpPr>
            <a:spLocks noChangeAspect="1" noChangeArrowheads="1"/>
          </p:cNvSpPr>
          <p:nvPr/>
        </p:nvSpPr>
        <p:spPr bwMode="auto">
          <a:xfrm>
            <a:off x="3778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9" name="Rectangle 49"/>
          <p:cNvSpPr>
            <a:spLocks noChangeAspect="1" noChangeArrowheads="1"/>
          </p:cNvSpPr>
          <p:nvPr/>
        </p:nvSpPr>
        <p:spPr bwMode="auto">
          <a:xfrm>
            <a:off x="3929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0" name="Rectangle 50"/>
          <p:cNvSpPr>
            <a:spLocks noChangeAspect="1" noChangeArrowheads="1"/>
          </p:cNvSpPr>
          <p:nvPr/>
        </p:nvSpPr>
        <p:spPr bwMode="auto">
          <a:xfrm>
            <a:off x="4079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1" name="Rectangle 51"/>
          <p:cNvSpPr>
            <a:spLocks noChangeAspect="1" noChangeArrowheads="1"/>
          </p:cNvSpPr>
          <p:nvPr/>
        </p:nvSpPr>
        <p:spPr bwMode="auto">
          <a:xfrm>
            <a:off x="4230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2" name="Rectangle 52"/>
          <p:cNvSpPr>
            <a:spLocks noChangeAspect="1" noChangeArrowheads="1"/>
          </p:cNvSpPr>
          <p:nvPr/>
        </p:nvSpPr>
        <p:spPr bwMode="auto">
          <a:xfrm>
            <a:off x="4381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3" name="Rectangle 53"/>
          <p:cNvSpPr>
            <a:spLocks noChangeAspect="1" noChangeArrowheads="1"/>
          </p:cNvSpPr>
          <p:nvPr/>
        </p:nvSpPr>
        <p:spPr bwMode="auto">
          <a:xfrm>
            <a:off x="4532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4" name="Rectangle 54"/>
          <p:cNvSpPr>
            <a:spLocks noChangeAspect="1" noChangeArrowheads="1"/>
          </p:cNvSpPr>
          <p:nvPr/>
        </p:nvSpPr>
        <p:spPr bwMode="auto">
          <a:xfrm>
            <a:off x="4683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5" name="Rectangle 55"/>
          <p:cNvSpPr>
            <a:spLocks noChangeAspect="1" noChangeArrowheads="1"/>
          </p:cNvSpPr>
          <p:nvPr/>
        </p:nvSpPr>
        <p:spPr bwMode="auto">
          <a:xfrm>
            <a:off x="4833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6" name="Rectangle 56"/>
          <p:cNvSpPr>
            <a:spLocks noChangeAspect="1" noChangeArrowheads="1"/>
          </p:cNvSpPr>
          <p:nvPr/>
        </p:nvSpPr>
        <p:spPr bwMode="auto">
          <a:xfrm>
            <a:off x="4984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7" name="Rectangle 57"/>
          <p:cNvSpPr>
            <a:spLocks noChangeAspect="1" noChangeArrowheads="1"/>
          </p:cNvSpPr>
          <p:nvPr/>
        </p:nvSpPr>
        <p:spPr bwMode="auto">
          <a:xfrm>
            <a:off x="5135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8" name="Rectangle 58"/>
          <p:cNvSpPr>
            <a:spLocks noChangeAspect="1" noChangeArrowheads="1"/>
          </p:cNvSpPr>
          <p:nvPr/>
        </p:nvSpPr>
        <p:spPr bwMode="auto">
          <a:xfrm>
            <a:off x="5286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9" name="Text Box 65"/>
          <p:cNvSpPr txBox="1">
            <a:spLocks noChangeArrowheads="1"/>
          </p:cNvSpPr>
          <p:nvPr/>
        </p:nvSpPr>
        <p:spPr bwMode="auto">
          <a:xfrm>
            <a:off x="5832475" y="4552950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Perfect hashing:</a:t>
            </a:r>
            <a:r>
              <a:rPr lang="en-US"/>
              <a:t/>
            </a:r>
            <a:br>
              <a:rPr lang="en-US"/>
            </a:br>
            <a:r>
              <a:rPr lang="en-US"/>
              <a:t>No collisions</a:t>
            </a:r>
          </a:p>
        </p:txBody>
      </p:sp>
      <p:sp>
        <p:nvSpPr>
          <p:cNvPr id="10300" name="Text Box 66"/>
          <p:cNvSpPr txBox="1">
            <a:spLocks noChangeArrowheads="1"/>
          </p:cNvSpPr>
          <p:nvPr/>
        </p:nvSpPr>
        <p:spPr bwMode="auto">
          <a:xfrm>
            <a:off x="1330325" y="6038850"/>
            <a:ext cx="6211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Can we achieve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7824" name="Picture 6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449388"/>
            <a:ext cx="7275513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34" name="Picture 7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429000"/>
            <a:ext cx="7350125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4" name="Picture 8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713" y="5049838"/>
            <a:ext cx="6757987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5" name="Picture 8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9663" y="5559425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6" name="Picture 8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063" y="2489200"/>
            <a:ext cx="7570787" cy="84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879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2038" y="2168525"/>
            <a:ext cx="6757987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9663" y="3608388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6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675" y="2716213"/>
            <a:ext cx="76454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7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1449388"/>
            <a:ext cx="66103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01667" y="4210050"/>
            <a:ext cx="7754953" cy="480806"/>
          </a:xfrm>
          <a:prstGeom prst="rect">
            <a:avLst/>
          </a:prstGeom>
          <a:noFill/>
          <a:ln/>
          <a:effectLst/>
        </p:spPr>
      </p:pic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562600" y="5049838"/>
            <a:ext cx="2879725" cy="630237"/>
          </a:xfrm>
          <a:prstGeom prst="wedgeRoundRectCallout">
            <a:avLst>
              <a:gd name="adj1" fmla="val -1542"/>
              <a:gd name="adj2" fmla="val -112972"/>
              <a:gd name="adj3" fmla="val 16667"/>
            </a:avLst>
          </a:prstGeom>
          <a:solidFill>
            <a:srgbClr val="99CC00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No collisions!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95300" y="5006975"/>
            <a:ext cx="47624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If we are willing to use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, then any universal family contains a perfect hash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0" grpId="0" animBg="1"/>
      <p:bldP spid="1188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grpSp>
        <p:nvGrpSpPr>
          <p:cNvPr id="13315" name="Group 133"/>
          <p:cNvGrpSpPr>
            <a:grpSpLocks/>
          </p:cNvGrpSpPr>
          <p:nvPr/>
        </p:nvGrpSpPr>
        <p:grpSpPr bwMode="auto">
          <a:xfrm>
            <a:off x="990600" y="1289050"/>
            <a:ext cx="7202488" cy="2924175"/>
            <a:chOff x="895" y="686"/>
            <a:chExt cx="4537" cy="1842"/>
          </a:xfrm>
        </p:grpSpPr>
        <p:pic>
          <p:nvPicPr>
            <p:cNvPr id="13319" name="Picture 7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163" y="798"/>
              <a:ext cx="112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20" name="Picture 9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35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21" name="Picture 7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83" y="1672"/>
              <a:ext cx="20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895" y="1195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00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12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3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34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46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57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168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79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191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202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13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25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36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247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259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270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281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92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04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15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326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38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49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360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372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383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394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405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417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428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439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13354" name="AutoShape 47"/>
            <p:cNvCxnSpPr>
              <a:cxnSpLocks noChangeShapeType="1"/>
              <a:endCxn id="13328" idx="0"/>
            </p:cNvCxnSpPr>
            <p:nvPr/>
          </p:nvCxnSpPr>
          <p:spPr bwMode="auto">
            <a:xfrm rot="16200000" flipH="1">
              <a:off x="1489" y="1055"/>
              <a:ext cx="171" cy="111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55" name="AutoShape 49"/>
            <p:cNvCxnSpPr>
              <a:cxnSpLocks noChangeShapeType="1"/>
              <a:endCxn id="13328" idx="0"/>
            </p:cNvCxnSpPr>
            <p:nvPr/>
          </p:nvCxnSpPr>
          <p:spPr bwMode="auto">
            <a:xfrm rot="5400000">
              <a:off x="1574" y="1081"/>
              <a:ext cx="171" cy="59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56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099" y="912"/>
              <a:ext cx="461" cy="28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57" name="AutoShape 51"/>
            <p:cNvCxnSpPr>
              <a:cxnSpLocks noChangeShapeType="1"/>
            </p:cNvCxnSpPr>
            <p:nvPr/>
          </p:nvCxnSpPr>
          <p:spPr bwMode="auto">
            <a:xfrm rot="5400000">
              <a:off x="2932" y="1022"/>
              <a:ext cx="341" cy="7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58" name="AutoShape 52"/>
            <p:cNvCxnSpPr>
              <a:cxnSpLocks noChangeShapeType="1"/>
            </p:cNvCxnSpPr>
            <p:nvPr/>
          </p:nvCxnSpPr>
          <p:spPr bwMode="auto">
            <a:xfrm>
              <a:off x="2822" y="969"/>
              <a:ext cx="277" cy="22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59" name="AutoShape 53"/>
            <p:cNvCxnSpPr>
              <a:cxnSpLocks noChangeShapeType="1"/>
              <a:stCxn id="13328" idx="2"/>
              <a:endCxn id="13362" idx="1"/>
            </p:cNvCxnSpPr>
            <p:nvPr/>
          </p:nvCxnSpPr>
          <p:spPr bwMode="auto">
            <a:xfrm rot="5400000">
              <a:off x="1247" y="1407"/>
              <a:ext cx="368" cy="399"/>
            </a:xfrm>
            <a:prstGeom prst="curvedConnector4">
              <a:avLst>
                <a:gd name="adj1" fmla="val 30435"/>
                <a:gd name="adj2" fmla="val 13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60" name="AutoShape 64"/>
            <p:cNvCxnSpPr>
              <a:cxnSpLocks noChangeShapeType="1"/>
              <a:stCxn id="13341" idx="2"/>
              <a:endCxn id="13367" idx="1"/>
            </p:cNvCxnSpPr>
            <p:nvPr/>
          </p:nvCxnSpPr>
          <p:spPr bwMode="auto">
            <a:xfrm rot="5400000">
              <a:off x="2832" y="1523"/>
              <a:ext cx="368" cy="167"/>
            </a:xfrm>
            <a:prstGeom prst="curvedConnector4">
              <a:avLst>
                <a:gd name="adj1" fmla="val 30435"/>
                <a:gd name="adj2" fmla="val 183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3361" name="Picture 7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70" y="834"/>
              <a:ext cx="90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62" name="Rectangle 79"/>
            <p:cNvSpPr>
              <a:spLocks noChangeArrowheads="1"/>
            </p:cNvSpPr>
            <p:nvPr/>
          </p:nvSpPr>
          <p:spPr bwMode="auto">
            <a:xfrm>
              <a:off x="1236" y="1649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3363" name="Rectangle 80"/>
            <p:cNvSpPr>
              <a:spLocks noChangeArrowheads="1"/>
            </p:cNvSpPr>
            <p:nvPr/>
          </p:nvSpPr>
          <p:spPr bwMode="auto">
            <a:xfrm>
              <a:off x="169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64" name="Rectangle 81"/>
            <p:cNvSpPr>
              <a:spLocks noChangeArrowheads="1"/>
            </p:cNvSpPr>
            <p:nvPr/>
          </p:nvSpPr>
          <p:spPr bwMode="auto">
            <a:xfrm>
              <a:off x="1916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65" name="Rectangle 82"/>
            <p:cNvSpPr>
              <a:spLocks noChangeArrowheads="1"/>
            </p:cNvSpPr>
            <p:nvPr/>
          </p:nvSpPr>
          <p:spPr bwMode="auto">
            <a:xfrm>
              <a:off x="2143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66" name="Rectangle 83"/>
            <p:cNvSpPr>
              <a:spLocks noChangeArrowheads="1"/>
            </p:cNvSpPr>
            <p:nvPr/>
          </p:nvSpPr>
          <p:spPr bwMode="auto">
            <a:xfrm>
              <a:off x="237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67" name="Rectangle 84"/>
            <p:cNvSpPr>
              <a:spLocks noChangeArrowheads="1"/>
            </p:cNvSpPr>
            <p:nvPr/>
          </p:nvSpPr>
          <p:spPr bwMode="auto">
            <a:xfrm>
              <a:off x="2937" y="1649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3368" name="Rectangle 85"/>
            <p:cNvSpPr>
              <a:spLocks noChangeArrowheads="1"/>
            </p:cNvSpPr>
            <p:nvPr/>
          </p:nvSpPr>
          <p:spPr bwMode="auto">
            <a:xfrm>
              <a:off x="339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69" name="Rectangle 86"/>
            <p:cNvSpPr>
              <a:spLocks noChangeArrowheads="1"/>
            </p:cNvSpPr>
            <p:nvPr/>
          </p:nvSpPr>
          <p:spPr bwMode="auto">
            <a:xfrm>
              <a:off x="3617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0" name="Rectangle 87"/>
            <p:cNvSpPr>
              <a:spLocks noChangeArrowheads="1"/>
            </p:cNvSpPr>
            <p:nvPr/>
          </p:nvSpPr>
          <p:spPr bwMode="auto">
            <a:xfrm>
              <a:off x="3844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1" name="Rectangle 88"/>
            <p:cNvSpPr>
              <a:spLocks noChangeArrowheads="1"/>
            </p:cNvSpPr>
            <p:nvPr/>
          </p:nvSpPr>
          <p:spPr bwMode="auto">
            <a:xfrm>
              <a:off x="407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2" name="Rectangle 89"/>
            <p:cNvSpPr>
              <a:spLocks noChangeArrowheads="1"/>
            </p:cNvSpPr>
            <p:nvPr/>
          </p:nvSpPr>
          <p:spPr bwMode="auto">
            <a:xfrm>
              <a:off x="429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3" name="Rectangle 90"/>
            <p:cNvSpPr>
              <a:spLocks noChangeArrowheads="1"/>
            </p:cNvSpPr>
            <p:nvPr/>
          </p:nvSpPr>
          <p:spPr bwMode="auto">
            <a:xfrm>
              <a:off x="452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4" name="Rectangle 91"/>
            <p:cNvSpPr>
              <a:spLocks noChangeArrowheads="1"/>
            </p:cNvSpPr>
            <p:nvPr/>
          </p:nvSpPr>
          <p:spPr bwMode="auto">
            <a:xfrm>
              <a:off x="475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5" name="Rectangle 92"/>
            <p:cNvSpPr>
              <a:spLocks noChangeArrowheads="1"/>
            </p:cNvSpPr>
            <p:nvPr/>
          </p:nvSpPr>
          <p:spPr bwMode="auto">
            <a:xfrm>
              <a:off x="497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76" name="Rectangle 93"/>
            <p:cNvSpPr>
              <a:spLocks noChangeArrowheads="1"/>
            </p:cNvSpPr>
            <p:nvPr/>
          </p:nvSpPr>
          <p:spPr bwMode="auto">
            <a:xfrm>
              <a:off x="520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377" name="Picture 9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395" y="1678"/>
              <a:ext cx="181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78" name="Picture 98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78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79" name="Line 99"/>
            <p:cNvSpPr>
              <a:spLocks noChangeShapeType="1"/>
            </p:cNvSpPr>
            <p:nvPr/>
          </p:nvSpPr>
          <p:spPr bwMode="auto">
            <a:xfrm>
              <a:off x="1746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0" name="Line 100"/>
            <p:cNvSpPr>
              <a:spLocks noChangeShapeType="1"/>
            </p:cNvSpPr>
            <p:nvPr/>
          </p:nvSpPr>
          <p:spPr bwMode="auto">
            <a:xfrm>
              <a:off x="2199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381" name="Picture 104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85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82" name="Picture 105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53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83" name="Picture 106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63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84" name="Line 107"/>
            <p:cNvSpPr>
              <a:spLocks noChangeShapeType="1"/>
            </p:cNvSpPr>
            <p:nvPr/>
          </p:nvSpPr>
          <p:spPr bwMode="auto">
            <a:xfrm>
              <a:off x="5261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5" name="Line 108"/>
            <p:cNvSpPr>
              <a:spLocks noChangeShapeType="1"/>
            </p:cNvSpPr>
            <p:nvPr/>
          </p:nvSpPr>
          <p:spPr bwMode="auto">
            <a:xfrm>
              <a:off x="5035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6" name="Line 109"/>
            <p:cNvSpPr>
              <a:spLocks noChangeShapeType="1"/>
            </p:cNvSpPr>
            <p:nvPr/>
          </p:nvSpPr>
          <p:spPr bwMode="auto">
            <a:xfrm>
              <a:off x="435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7" name="Line 110"/>
            <p:cNvSpPr>
              <a:spLocks noChangeShapeType="1"/>
            </p:cNvSpPr>
            <p:nvPr/>
          </p:nvSpPr>
          <p:spPr bwMode="auto">
            <a:xfrm>
              <a:off x="412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8" name="Line 111"/>
            <p:cNvSpPr>
              <a:spLocks noChangeShapeType="1"/>
            </p:cNvSpPr>
            <p:nvPr/>
          </p:nvSpPr>
          <p:spPr bwMode="auto">
            <a:xfrm>
              <a:off x="367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89" name="Line 112"/>
            <p:cNvSpPr>
              <a:spLocks noChangeShapeType="1"/>
            </p:cNvSpPr>
            <p:nvPr/>
          </p:nvSpPr>
          <p:spPr bwMode="auto">
            <a:xfrm>
              <a:off x="344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90" name="AutoShape 113"/>
            <p:cNvSpPr>
              <a:spLocks/>
            </p:cNvSpPr>
            <p:nvPr/>
          </p:nvSpPr>
          <p:spPr bwMode="auto">
            <a:xfrm rot="-5400000">
              <a:off x="2056" y="1618"/>
              <a:ext cx="182" cy="901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3391" name="AutoShape 114"/>
            <p:cNvSpPr>
              <a:spLocks/>
            </p:cNvSpPr>
            <p:nvPr/>
          </p:nvSpPr>
          <p:spPr bwMode="auto">
            <a:xfrm rot="-5400000">
              <a:off x="4320" y="1045"/>
              <a:ext cx="182" cy="2042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3392" name="Picture 121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95" y="686"/>
              <a:ext cx="212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93" name="Picture 127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030" y="2172"/>
              <a:ext cx="311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394" name="Picture 128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69" y="2160"/>
              <a:ext cx="31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20961" name="Picture 12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690688" y="4392613"/>
            <a:ext cx="5799137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962" name="Picture 1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73250" y="5159375"/>
            <a:ext cx="1700213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964" name="Picture 1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540250" y="5159375"/>
            <a:ext cx="2770188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166"/>
          <p:cNvGrpSpPr>
            <a:grpSpLocks/>
          </p:cNvGrpSpPr>
          <p:nvPr/>
        </p:nvGrpSpPr>
        <p:grpSpPr bwMode="auto">
          <a:xfrm>
            <a:off x="971550" y="1089025"/>
            <a:ext cx="7202488" cy="2924175"/>
            <a:chOff x="895" y="686"/>
            <a:chExt cx="4537" cy="1842"/>
          </a:xfrm>
        </p:grpSpPr>
        <p:pic>
          <p:nvPicPr>
            <p:cNvPr id="14342" name="Picture 9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63" y="798"/>
              <a:ext cx="112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343" name="Picture 91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35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344" name="Picture 92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85" y="1672"/>
              <a:ext cx="20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45" name="Rectangle 93"/>
            <p:cNvSpPr>
              <a:spLocks noChangeArrowheads="1"/>
            </p:cNvSpPr>
            <p:nvPr/>
          </p:nvSpPr>
          <p:spPr bwMode="auto">
            <a:xfrm>
              <a:off x="895" y="1195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46" name="Rectangle 94"/>
            <p:cNvSpPr>
              <a:spLocks noChangeArrowheads="1"/>
            </p:cNvSpPr>
            <p:nvPr/>
          </p:nvSpPr>
          <p:spPr bwMode="auto">
            <a:xfrm>
              <a:off x="100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47" name="Rectangle 95"/>
            <p:cNvSpPr>
              <a:spLocks noChangeArrowheads="1"/>
            </p:cNvSpPr>
            <p:nvPr/>
          </p:nvSpPr>
          <p:spPr bwMode="auto">
            <a:xfrm>
              <a:off x="112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48" name="Rectangle 96"/>
            <p:cNvSpPr>
              <a:spLocks noChangeArrowheads="1"/>
            </p:cNvSpPr>
            <p:nvPr/>
          </p:nvSpPr>
          <p:spPr bwMode="auto">
            <a:xfrm>
              <a:off x="123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49" name="Rectangle 97"/>
            <p:cNvSpPr>
              <a:spLocks noChangeArrowheads="1"/>
            </p:cNvSpPr>
            <p:nvPr/>
          </p:nvSpPr>
          <p:spPr bwMode="auto">
            <a:xfrm>
              <a:off x="134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0" name="Rectangle 98"/>
            <p:cNvSpPr>
              <a:spLocks noChangeArrowheads="1"/>
            </p:cNvSpPr>
            <p:nvPr/>
          </p:nvSpPr>
          <p:spPr bwMode="auto">
            <a:xfrm>
              <a:off x="146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1" name="Rectangle 99"/>
            <p:cNvSpPr>
              <a:spLocks noChangeArrowheads="1"/>
            </p:cNvSpPr>
            <p:nvPr/>
          </p:nvSpPr>
          <p:spPr bwMode="auto">
            <a:xfrm>
              <a:off x="157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2" name="Rectangle 100"/>
            <p:cNvSpPr>
              <a:spLocks noChangeArrowheads="1"/>
            </p:cNvSpPr>
            <p:nvPr/>
          </p:nvSpPr>
          <p:spPr bwMode="auto">
            <a:xfrm>
              <a:off x="168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3" name="Rectangle 101"/>
            <p:cNvSpPr>
              <a:spLocks noChangeArrowheads="1"/>
            </p:cNvSpPr>
            <p:nvPr/>
          </p:nvSpPr>
          <p:spPr bwMode="auto">
            <a:xfrm>
              <a:off x="179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4" name="Rectangle 102"/>
            <p:cNvSpPr>
              <a:spLocks noChangeArrowheads="1"/>
            </p:cNvSpPr>
            <p:nvPr/>
          </p:nvSpPr>
          <p:spPr bwMode="auto">
            <a:xfrm>
              <a:off x="191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5" name="Rectangle 103"/>
            <p:cNvSpPr>
              <a:spLocks noChangeArrowheads="1"/>
            </p:cNvSpPr>
            <p:nvPr/>
          </p:nvSpPr>
          <p:spPr bwMode="auto">
            <a:xfrm>
              <a:off x="202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6" name="Rectangle 104"/>
            <p:cNvSpPr>
              <a:spLocks noChangeArrowheads="1"/>
            </p:cNvSpPr>
            <p:nvPr/>
          </p:nvSpPr>
          <p:spPr bwMode="auto">
            <a:xfrm>
              <a:off x="213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7" name="Rectangle 105"/>
            <p:cNvSpPr>
              <a:spLocks noChangeArrowheads="1"/>
            </p:cNvSpPr>
            <p:nvPr/>
          </p:nvSpPr>
          <p:spPr bwMode="auto">
            <a:xfrm>
              <a:off x="225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8" name="Rectangle 106"/>
            <p:cNvSpPr>
              <a:spLocks noChangeArrowheads="1"/>
            </p:cNvSpPr>
            <p:nvPr/>
          </p:nvSpPr>
          <p:spPr bwMode="auto">
            <a:xfrm>
              <a:off x="236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59" name="Rectangle 107"/>
            <p:cNvSpPr>
              <a:spLocks noChangeArrowheads="1"/>
            </p:cNvSpPr>
            <p:nvPr/>
          </p:nvSpPr>
          <p:spPr bwMode="auto">
            <a:xfrm>
              <a:off x="247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0" name="Rectangle 108"/>
            <p:cNvSpPr>
              <a:spLocks noChangeArrowheads="1"/>
            </p:cNvSpPr>
            <p:nvPr/>
          </p:nvSpPr>
          <p:spPr bwMode="auto">
            <a:xfrm>
              <a:off x="259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1" name="Rectangle 109"/>
            <p:cNvSpPr>
              <a:spLocks noChangeArrowheads="1"/>
            </p:cNvSpPr>
            <p:nvPr/>
          </p:nvSpPr>
          <p:spPr bwMode="auto">
            <a:xfrm>
              <a:off x="270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2" name="Rectangle 110"/>
            <p:cNvSpPr>
              <a:spLocks noChangeArrowheads="1"/>
            </p:cNvSpPr>
            <p:nvPr/>
          </p:nvSpPr>
          <p:spPr bwMode="auto">
            <a:xfrm>
              <a:off x="281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3" name="Rectangle 111"/>
            <p:cNvSpPr>
              <a:spLocks noChangeArrowheads="1"/>
            </p:cNvSpPr>
            <p:nvPr/>
          </p:nvSpPr>
          <p:spPr bwMode="auto">
            <a:xfrm>
              <a:off x="292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4" name="Rectangle 112"/>
            <p:cNvSpPr>
              <a:spLocks noChangeArrowheads="1"/>
            </p:cNvSpPr>
            <p:nvPr/>
          </p:nvSpPr>
          <p:spPr bwMode="auto">
            <a:xfrm>
              <a:off x="304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5" name="Rectangle 113"/>
            <p:cNvSpPr>
              <a:spLocks noChangeArrowheads="1"/>
            </p:cNvSpPr>
            <p:nvPr/>
          </p:nvSpPr>
          <p:spPr bwMode="auto">
            <a:xfrm>
              <a:off x="315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6" name="Rectangle 114"/>
            <p:cNvSpPr>
              <a:spLocks noChangeArrowheads="1"/>
            </p:cNvSpPr>
            <p:nvPr/>
          </p:nvSpPr>
          <p:spPr bwMode="auto">
            <a:xfrm>
              <a:off x="326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7" name="Rectangle 115"/>
            <p:cNvSpPr>
              <a:spLocks noChangeArrowheads="1"/>
            </p:cNvSpPr>
            <p:nvPr/>
          </p:nvSpPr>
          <p:spPr bwMode="auto">
            <a:xfrm>
              <a:off x="338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8" name="Rectangle 116"/>
            <p:cNvSpPr>
              <a:spLocks noChangeArrowheads="1"/>
            </p:cNvSpPr>
            <p:nvPr/>
          </p:nvSpPr>
          <p:spPr bwMode="auto">
            <a:xfrm>
              <a:off x="349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69" name="Rectangle 117"/>
            <p:cNvSpPr>
              <a:spLocks noChangeArrowheads="1"/>
            </p:cNvSpPr>
            <p:nvPr/>
          </p:nvSpPr>
          <p:spPr bwMode="auto">
            <a:xfrm>
              <a:off x="360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0" name="Rectangle 118"/>
            <p:cNvSpPr>
              <a:spLocks noChangeArrowheads="1"/>
            </p:cNvSpPr>
            <p:nvPr/>
          </p:nvSpPr>
          <p:spPr bwMode="auto">
            <a:xfrm>
              <a:off x="372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1" name="Rectangle 119"/>
            <p:cNvSpPr>
              <a:spLocks noChangeArrowheads="1"/>
            </p:cNvSpPr>
            <p:nvPr/>
          </p:nvSpPr>
          <p:spPr bwMode="auto">
            <a:xfrm>
              <a:off x="383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2" name="Rectangle 120"/>
            <p:cNvSpPr>
              <a:spLocks noChangeArrowheads="1"/>
            </p:cNvSpPr>
            <p:nvPr/>
          </p:nvSpPr>
          <p:spPr bwMode="auto">
            <a:xfrm>
              <a:off x="394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3" name="Rectangle 121"/>
            <p:cNvSpPr>
              <a:spLocks noChangeArrowheads="1"/>
            </p:cNvSpPr>
            <p:nvPr/>
          </p:nvSpPr>
          <p:spPr bwMode="auto">
            <a:xfrm>
              <a:off x="405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4" name="Rectangle 122"/>
            <p:cNvSpPr>
              <a:spLocks noChangeArrowheads="1"/>
            </p:cNvSpPr>
            <p:nvPr/>
          </p:nvSpPr>
          <p:spPr bwMode="auto">
            <a:xfrm>
              <a:off x="417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5" name="Rectangle 123"/>
            <p:cNvSpPr>
              <a:spLocks noChangeArrowheads="1"/>
            </p:cNvSpPr>
            <p:nvPr/>
          </p:nvSpPr>
          <p:spPr bwMode="auto">
            <a:xfrm>
              <a:off x="428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76" name="Rectangle 124"/>
            <p:cNvSpPr>
              <a:spLocks noChangeArrowheads="1"/>
            </p:cNvSpPr>
            <p:nvPr/>
          </p:nvSpPr>
          <p:spPr bwMode="auto">
            <a:xfrm>
              <a:off x="439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14377" name="AutoShape 125"/>
            <p:cNvCxnSpPr>
              <a:cxnSpLocks noChangeShapeType="1"/>
              <a:endCxn id="14351" idx="0"/>
            </p:cNvCxnSpPr>
            <p:nvPr/>
          </p:nvCxnSpPr>
          <p:spPr bwMode="auto">
            <a:xfrm rot="16200000" flipH="1">
              <a:off x="1489" y="1055"/>
              <a:ext cx="171" cy="111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126"/>
            <p:cNvCxnSpPr>
              <a:cxnSpLocks noChangeShapeType="1"/>
              <a:endCxn id="14351" idx="0"/>
            </p:cNvCxnSpPr>
            <p:nvPr/>
          </p:nvCxnSpPr>
          <p:spPr bwMode="auto">
            <a:xfrm rot="5400000">
              <a:off x="1574" y="1081"/>
              <a:ext cx="171" cy="59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79" name="AutoShape 127"/>
            <p:cNvCxnSpPr>
              <a:cxnSpLocks noChangeShapeType="1"/>
            </p:cNvCxnSpPr>
            <p:nvPr/>
          </p:nvCxnSpPr>
          <p:spPr bwMode="auto">
            <a:xfrm rot="10800000" flipV="1">
              <a:off x="3099" y="912"/>
              <a:ext cx="461" cy="28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128"/>
            <p:cNvCxnSpPr>
              <a:cxnSpLocks noChangeShapeType="1"/>
            </p:cNvCxnSpPr>
            <p:nvPr/>
          </p:nvCxnSpPr>
          <p:spPr bwMode="auto">
            <a:xfrm rot="5400000">
              <a:off x="2932" y="1022"/>
              <a:ext cx="341" cy="7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129"/>
            <p:cNvCxnSpPr>
              <a:cxnSpLocks noChangeShapeType="1"/>
            </p:cNvCxnSpPr>
            <p:nvPr/>
          </p:nvCxnSpPr>
          <p:spPr bwMode="auto">
            <a:xfrm>
              <a:off x="2822" y="969"/>
              <a:ext cx="277" cy="22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82" name="AutoShape 130"/>
            <p:cNvCxnSpPr>
              <a:cxnSpLocks noChangeShapeType="1"/>
              <a:stCxn id="14351" idx="2"/>
              <a:endCxn id="14385" idx="1"/>
            </p:cNvCxnSpPr>
            <p:nvPr/>
          </p:nvCxnSpPr>
          <p:spPr bwMode="auto">
            <a:xfrm rot="5400000">
              <a:off x="1247" y="1407"/>
              <a:ext cx="368" cy="399"/>
            </a:xfrm>
            <a:prstGeom prst="curvedConnector4">
              <a:avLst>
                <a:gd name="adj1" fmla="val 30435"/>
                <a:gd name="adj2" fmla="val 13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383" name="AutoShape 131"/>
            <p:cNvCxnSpPr>
              <a:cxnSpLocks noChangeShapeType="1"/>
              <a:stCxn id="14364" idx="2"/>
              <a:endCxn id="14390" idx="1"/>
            </p:cNvCxnSpPr>
            <p:nvPr/>
          </p:nvCxnSpPr>
          <p:spPr bwMode="auto">
            <a:xfrm rot="5400000">
              <a:off x="2831" y="1524"/>
              <a:ext cx="369" cy="167"/>
            </a:xfrm>
            <a:prstGeom prst="curvedConnector4">
              <a:avLst>
                <a:gd name="adj1" fmla="val 30625"/>
                <a:gd name="adj2" fmla="val 183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4384" name="Picture 132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70" y="834"/>
              <a:ext cx="90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85" name="Rectangle 133"/>
            <p:cNvSpPr>
              <a:spLocks noChangeArrowheads="1"/>
            </p:cNvSpPr>
            <p:nvPr/>
          </p:nvSpPr>
          <p:spPr bwMode="auto">
            <a:xfrm>
              <a:off x="1236" y="1649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386" name="Rectangle 134"/>
            <p:cNvSpPr>
              <a:spLocks noChangeArrowheads="1"/>
            </p:cNvSpPr>
            <p:nvPr/>
          </p:nvSpPr>
          <p:spPr bwMode="auto">
            <a:xfrm>
              <a:off x="169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87" name="Rectangle 135"/>
            <p:cNvSpPr>
              <a:spLocks noChangeArrowheads="1"/>
            </p:cNvSpPr>
            <p:nvPr/>
          </p:nvSpPr>
          <p:spPr bwMode="auto">
            <a:xfrm>
              <a:off x="1916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88" name="Rectangle 136"/>
            <p:cNvSpPr>
              <a:spLocks noChangeArrowheads="1"/>
            </p:cNvSpPr>
            <p:nvPr/>
          </p:nvSpPr>
          <p:spPr bwMode="auto">
            <a:xfrm>
              <a:off x="2143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89" name="Rectangle 137"/>
            <p:cNvSpPr>
              <a:spLocks noChangeArrowheads="1"/>
            </p:cNvSpPr>
            <p:nvPr/>
          </p:nvSpPr>
          <p:spPr bwMode="auto">
            <a:xfrm>
              <a:off x="237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0" name="Rectangle 138"/>
            <p:cNvSpPr>
              <a:spLocks noChangeArrowheads="1"/>
            </p:cNvSpPr>
            <p:nvPr/>
          </p:nvSpPr>
          <p:spPr bwMode="auto">
            <a:xfrm>
              <a:off x="2937" y="1650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391" name="Rectangle 139"/>
            <p:cNvSpPr>
              <a:spLocks noChangeArrowheads="1"/>
            </p:cNvSpPr>
            <p:nvPr/>
          </p:nvSpPr>
          <p:spPr bwMode="auto">
            <a:xfrm>
              <a:off x="339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2" name="Rectangle 140"/>
            <p:cNvSpPr>
              <a:spLocks noChangeArrowheads="1"/>
            </p:cNvSpPr>
            <p:nvPr/>
          </p:nvSpPr>
          <p:spPr bwMode="auto">
            <a:xfrm>
              <a:off x="3617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3" name="Rectangle 141"/>
            <p:cNvSpPr>
              <a:spLocks noChangeArrowheads="1"/>
            </p:cNvSpPr>
            <p:nvPr/>
          </p:nvSpPr>
          <p:spPr bwMode="auto">
            <a:xfrm>
              <a:off x="3844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4" name="Rectangle 142"/>
            <p:cNvSpPr>
              <a:spLocks noChangeArrowheads="1"/>
            </p:cNvSpPr>
            <p:nvPr/>
          </p:nvSpPr>
          <p:spPr bwMode="auto">
            <a:xfrm>
              <a:off x="407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5" name="Rectangle 143"/>
            <p:cNvSpPr>
              <a:spLocks noChangeArrowheads="1"/>
            </p:cNvSpPr>
            <p:nvPr/>
          </p:nvSpPr>
          <p:spPr bwMode="auto">
            <a:xfrm>
              <a:off x="429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6" name="Rectangle 144"/>
            <p:cNvSpPr>
              <a:spLocks noChangeArrowheads="1"/>
            </p:cNvSpPr>
            <p:nvPr/>
          </p:nvSpPr>
          <p:spPr bwMode="auto">
            <a:xfrm>
              <a:off x="452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7" name="Rectangle 145"/>
            <p:cNvSpPr>
              <a:spLocks noChangeArrowheads="1"/>
            </p:cNvSpPr>
            <p:nvPr/>
          </p:nvSpPr>
          <p:spPr bwMode="auto">
            <a:xfrm>
              <a:off x="475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8" name="Rectangle 146"/>
            <p:cNvSpPr>
              <a:spLocks noChangeArrowheads="1"/>
            </p:cNvSpPr>
            <p:nvPr/>
          </p:nvSpPr>
          <p:spPr bwMode="auto">
            <a:xfrm>
              <a:off x="497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99" name="Rectangle 147"/>
            <p:cNvSpPr>
              <a:spLocks noChangeArrowheads="1"/>
            </p:cNvSpPr>
            <p:nvPr/>
          </p:nvSpPr>
          <p:spPr bwMode="auto">
            <a:xfrm>
              <a:off x="520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4400" name="Picture 14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395" y="1678"/>
              <a:ext cx="181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401" name="Picture 149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378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402" name="Line 150"/>
            <p:cNvSpPr>
              <a:spLocks noChangeShapeType="1"/>
            </p:cNvSpPr>
            <p:nvPr/>
          </p:nvSpPr>
          <p:spPr bwMode="auto">
            <a:xfrm>
              <a:off x="1746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03" name="Line 151"/>
            <p:cNvSpPr>
              <a:spLocks noChangeShapeType="1"/>
            </p:cNvSpPr>
            <p:nvPr/>
          </p:nvSpPr>
          <p:spPr bwMode="auto">
            <a:xfrm>
              <a:off x="2199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4404" name="Picture 152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5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405" name="Picture 15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53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406" name="Picture 15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63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407" name="Line 155"/>
            <p:cNvSpPr>
              <a:spLocks noChangeShapeType="1"/>
            </p:cNvSpPr>
            <p:nvPr/>
          </p:nvSpPr>
          <p:spPr bwMode="auto">
            <a:xfrm>
              <a:off x="5261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08" name="Line 156"/>
            <p:cNvSpPr>
              <a:spLocks noChangeShapeType="1"/>
            </p:cNvSpPr>
            <p:nvPr/>
          </p:nvSpPr>
          <p:spPr bwMode="auto">
            <a:xfrm>
              <a:off x="5035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09" name="Line 157"/>
            <p:cNvSpPr>
              <a:spLocks noChangeShapeType="1"/>
            </p:cNvSpPr>
            <p:nvPr/>
          </p:nvSpPr>
          <p:spPr bwMode="auto">
            <a:xfrm>
              <a:off x="435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10" name="Line 158"/>
            <p:cNvSpPr>
              <a:spLocks noChangeShapeType="1"/>
            </p:cNvSpPr>
            <p:nvPr/>
          </p:nvSpPr>
          <p:spPr bwMode="auto">
            <a:xfrm>
              <a:off x="412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11" name="Line 159"/>
            <p:cNvSpPr>
              <a:spLocks noChangeShapeType="1"/>
            </p:cNvSpPr>
            <p:nvPr/>
          </p:nvSpPr>
          <p:spPr bwMode="auto">
            <a:xfrm>
              <a:off x="367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12" name="Line 160"/>
            <p:cNvSpPr>
              <a:spLocks noChangeShapeType="1"/>
            </p:cNvSpPr>
            <p:nvPr/>
          </p:nvSpPr>
          <p:spPr bwMode="auto">
            <a:xfrm>
              <a:off x="344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13" name="AutoShape 161"/>
            <p:cNvSpPr>
              <a:spLocks/>
            </p:cNvSpPr>
            <p:nvPr/>
          </p:nvSpPr>
          <p:spPr bwMode="auto">
            <a:xfrm rot="-5400000">
              <a:off x="2056" y="1618"/>
              <a:ext cx="182" cy="901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414" name="AutoShape 162"/>
            <p:cNvSpPr>
              <a:spLocks/>
            </p:cNvSpPr>
            <p:nvPr/>
          </p:nvSpPr>
          <p:spPr bwMode="auto">
            <a:xfrm rot="-5400000">
              <a:off x="4320" y="1045"/>
              <a:ext cx="182" cy="2042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4415" name="Picture 163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95" y="686"/>
              <a:ext cx="212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416" name="Picture 164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030" y="2172"/>
              <a:ext cx="311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417" name="Picture 165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269" y="2160"/>
              <a:ext cx="31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4340" name="Picture 16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81063" y="4146550"/>
            <a:ext cx="7381875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8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555327" y="4868862"/>
            <a:ext cx="6031757" cy="1414980"/>
          </a:xfrm>
          <a:prstGeom prst="rect">
            <a:avLst/>
          </a:prstGeom>
          <a:noFill/>
          <a:ln/>
          <a:effectLst/>
        </p:spPr>
      </p:pic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1" name="Text Box 81"/>
          <p:cNvSpPr txBox="1">
            <a:spLocks noChangeArrowheads="1"/>
          </p:cNvSpPr>
          <p:nvPr/>
        </p:nvSpPr>
        <p:spPr bwMode="auto">
          <a:xfrm>
            <a:off x="792163" y="5949950"/>
            <a:ext cx="2071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Total size:</a:t>
            </a:r>
          </a:p>
        </p:txBody>
      </p:sp>
      <p:grpSp>
        <p:nvGrpSpPr>
          <p:cNvPr id="15364" name="Group 180"/>
          <p:cNvGrpSpPr>
            <a:grpSpLocks/>
          </p:cNvGrpSpPr>
          <p:nvPr/>
        </p:nvGrpSpPr>
        <p:grpSpPr bwMode="auto">
          <a:xfrm>
            <a:off x="971550" y="1089025"/>
            <a:ext cx="7202488" cy="2924175"/>
            <a:chOff x="895" y="686"/>
            <a:chExt cx="4537" cy="1842"/>
          </a:xfrm>
        </p:grpSpPr>
        <p:pic>
          <p:nvPicPr>
            <p:cNvPr id="15367" name="Picture 94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163" y="798"/>
              <a:ext cx="112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368" name="Picture 95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35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369" name="Picture 96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85" y="1672"/>
              <a:ext cx="20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370" name="Rectangle 97"/>
            <p:cNvSpPr>
              <a:spLocks noChangeArrowheads="1"/>
            </p:cNvSpPr>
            <p:nvPr/>
          </p:nvSpPr>
          <p:spPr bwMode="auto">
            <a:xfrm>
              <a:off x="895" y="1195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1" name="Rectangle 98"/>
            <p:cNvSpPr>
              <a:spLocks noChangeArrowheads="1"/>
            </p:cNvSpPr>
            <p:nvPr/>
          </p:nvSpPr>
          <p:spPr bwMode="auto">
            <a:xfrm>
              <a:off x="100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2" name="Rectangle 99"/>
            <p:cNvSpPr>
              <a:spLocks noChangeArrowheads="1"/>
            </p:cNvSpPr>
            <p:nvPr/>
          </p:nvSpPr>
          <p:spPr bwMode="auto">
            <a:xfrm>
              <a:off x="112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3" name="Rectangle 100"/>
            <p:cNvSpPr>
              <a:spLocks noChangeArrowheads="1"/>
            </p:cNvSpPr>
            <p:nvPr/>
          </p:nvSpPr>
          <p:spPr bwMode="auto">
            <a:xfrm>
              <a:off x="123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4" name="Rectangle 101"/>
            <p:cNvSpPr>
              <a:spLocks noChangeArrowheads="1"/>
            </p:cNvSpPr>
            <p:nvPr/>
          </p:nvSpPr>
          <p:spPr bwMode="auto">
            <a:xfrm>
              <a:off x="134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5" name="Rectangle 102"/>
            <p:cNvSpPr>
              <a:spLocks noChangeArrowheads="1"/>
            </p:cNvSpPr>
            <p:nvPr/>
          </p:nvSpPr>
          <p:spPr bwMode="auto">
            <a:xfrm>
              <a:off x="146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6" name="Rectangle 103"/>
            <p:cNvSpPr>
              <a:spLocks noChangeArrowheads="1"/>
            </p:cNvSpPr>
            <p:nvPr/>
          </p:nvSpPr>
          <p:spPr bwMode="auto">
            <a:xfrm>
              <a:off x="157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7" name="Rectangle 104"/>
            <p:cNvSpPr>
              <a:spLocks noChangeArrowheads="1"/>
            </p:cNvSpPr>
            <p:nvPr/>
          </p:nvSpPr>
          <p:spPr bwMode="auto">
            <a:xfrm>
              <a:off x="168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8" name="Rectangle 105"/>
            <p:cNvSpPr>
              <a:spLocks noChangeArrowheads="1"/>
            </p:cNvSpPr>
            <p:nvPr/>
          </p:nvSpPr>
          <p:spPr bwMode="auto">
            <a:xfrm>
              <a:off x="179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79" name="Rectangle 106"/>
            <p:cNvSpPr>
              <a:spLocks noChangeArrowheads="1"/>
            </p:cNvSpPr>
            <p:nvPr/>
          </p:nvSpPr>
          <p:spPr bwMode="auto">
            <a:xfrm>
              <a:off x="191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0" name="Rectangle 107"/>
            <p:cNvSpPr>
              <a:spLocks noChangeArrowheads="1"/>
            </p:cNvSpPr>
            <p:nvPr/>
          </p:nvSpPr>
          <p:spPr bwMode="auto">
            <a:xfrm>
              <a:off x="202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1" name="Rectangle 108"/>
            <p:cNvSpPr>
              <a:spLocks noChangeArrowheads="1"/>
            </p:cNvSpPr>
            <p:nvPr/>
          </p:nvSpPr>
          <p:spPr bwMode="auto">
            <a:xfrm>
              <a:off x="213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2" name="Rectangle 109"/>
            <p:cNvSpPr>
              <a:spLocks noChangeArrowheads="1"/>
            </p:cNvSpPr>
            <p:nvPr/>
          </p:nvSpPr>
          <p:spPr bwMode="auto">
            <a:xfrm>
              <a:off x="225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3" name="Rectangle 110"/>
            <p:cNvSpPr>
              <a:spLocks noChangeArrowheads="1"/>
            </p:cNvSpPr>
            <p:nvPr/>
          </p:nvSpPr>
          <p:spPr bwMode="auto">
            <a:xfrm>
              <a:off x="236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4" name="Rectangle 111"/>
            <p:cNvSpPr>
              <a:spLocks noChangeArrowheads="1"/>
            </p:cNvSpPr>
            <p:nvPr/>
          </p:nvSpPr>
          <p:spPr bwMode="auto">
            <a:xfrm>
              <a:off x="247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5" name="Rectangle 112"/>
            <p:cNvSpPr>
              <a:spLocks noChangeArrowheads="1"/>
            </p:cNvSpPr>
            <p:nvPr/>
          </p:nvSpPr>
          <p:spPr bwMode="auto">
            <a:xfrm>
              <a:off x="259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6" name="Rectangle 113"/>
            <p:cNvSpPr>
              <a:spLocks noChangeArrowheads="1"/>
            </p:cNvSpPr>
            <p:nvPr/>
          </p:nvSpPr>
          <p:spPr bwMode="auto">
            <a:xfrm>
              <a:off x="270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7" name="Rectangle 114"/>
            <p:cNvSpPr>
              <a:spLocks noChangeArrowheads="1"/>
            </p:cNvSpPr>
            <p:nvPr/>
          </p:nvSpPr>
          <p:spPr bwMode="auto">
            <a:xfrm>
              <a:off x="281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8" name="Rectangle 115"/>
            <p:cNvSpPr>
              <a:spLocks noChangeArrowheads="1"/>
            </p:cNvSpPr>
            <p:nvPr/>
          </p:nvSpPr>
          <p:spPr bwMode="auto">
            <a:xfrm>
              <a:off x="292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89" name="Rectangle 116"/>
            <p:cNvSpPr>
              <a:spLocks noChangeArrowheads="1"/>
            </p:cNvSpPr>
            <p:nvPr/>
          </p:nvSpPr>
          <p:spPr bwMode="auto">
            <a:xfrm>
              <a:off x="304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0" name="Rectangle 117"/>
            <p:cNvSpPr>
              <a:spLocks noChangeArrowheads="1"/>
            </p:cNvSpPr>
            <p:nvPr/>
          </p:nvSpPr>
          <p:spPr bwMode="auto">
            <a:xfrm>
              <a:off x="315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1" name="Rectangle 118"/>
            <p:cNvSpPr>
              <a:spLocks noChangeArrowheads="1"/>
            </p:cNvSpPr>
            <p:nvPr/>
          </p:nvSpPr>
          <p:spPr bwMode="auto">
            <a:xfrm>
              <a:off x="326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2" name="Rectangle 119"/>
            <p:cNvSpPr>
              <a:spLocks noChangeArrowheads="1"/>
            </p:cNvSpPr>
            <p:nvPr/>
          </p:nvSpPr>
          <p:spPr bwMode="auto">
            <a:xfrm>
              <a:off x="3381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3" name="Rectangle 120"/>
            <p:cNvSpPr>
              <a:spLocks noChangeArrowheads="1"/>
            </p:cNvSpPr>
            <p:nvPr/>
          </p:nvSpPr>
          <p:spPr bwMode="auto">
            <a:xfrm>
              <a:off x="3494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4" name="Rectangle 121"/>
            <p:cNvSpPr>
              <a:spLocks noChangeArrowheads="1"/>
            </p:cNvSpPr>
            <p:nvPr/>
          </p:nvSpPr>
          <p:spPr bwMode="auto">
            <a:xfrm>
              <a:off x="3607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5" name="Rectangle 122"/>
            <p:cNvSpPr>
              <a:spLocks noChangeArrowheads="1"/>
            </p:cNvSpPr>
            <p:nvPr/>
          </p:nvSpPr>
          <p:spPr bwMode="auto">
            <a:xfrm>
              <a:off x="3720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6" name="Rectangle 123"/>
            <p:cNvSpPr>
              <a:spLocks noChangeArrowheads="1"/>
            </p:cNvSpPr>
            <p:nvPr/>
          </p:nvSpPr>
          <p:spPr bwMode="auto">
            <a:xfrm>
              <a:off x="3833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7" name="Rectangle 124"/>
            <p:cNvSpPr>
              <a:spLocks noChangeArrowheads="1"/>
            </p:cNvSpPr>
            <p:nvPr/>
          </p:nvSpPr>
          <p:spPr bwMode="auto">
            <a:xfrm>
              <a:off x="3946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8" name="Rectangle 125"/>
            <p:cNvSpPr>
              <a:spLocks noChangeArrowheads="1"/>
            </p:cNvSpPr>
            <p:nvPr/>
          </p:nvSpPr>
          <p:spPr bwMode="auto">
            <a:xfrm>
              <a:off x="4059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99" name="Rectangle 126"/>
            <p:cNvSpPr>
              <a:spLocks noChangeArrowheads="1"/>
            </p:cNvSpPr>
            <p:nvPr/>
          </p:nvSpPr>
          <p:spPr bwMode="auto">
            <a:xfrm>
              <a:off x="4172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00" name="Rectangle 127"/>
            <p:cNvSpPr>
              <a:spLocks noChangeArrowheads="1"/>
            </p:cNvSpPr>
            <p:nvPr/>
          </p:nvSpPr>
          <p:spPr bwMode="auto">
            <a:xfrm>
              <a:off x="4285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01" name="Rectangle 128"/>
            <p:cNvSpPr>
              <a:spLocks noChangeArrowheads="1"/>
            </p:cNvSpPr>
            <p:nvPr/>
          </p:nvSpPr>
          <p:spPr bwMode="auto">
            <a:xfrm>
              <a:off x="4398" y="1196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15402" name="AutoShape 129"/>
            <p:cNvCxnSpPr>
              <a:cxnSpLocks noChangeShapeType="1"/>
              <a:endCxn id="15376" idx="0"/>
            </p:cNvCxnSpPr>
            <p:nvPr/>
          </p:nvCxnSpPr>
          <p:spPr bwMode="auto">
            <a:xfrm rot="16200000" flipH="1">
              <a:off x="1489" y="1055"/>
              <a:ext cx="171" cy="111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3" name="AutoShape 130"/>
            <p:cNvCxnSpPr>
              <a:cxnSpLocks noChangeShapeType="1"/>
              <a:endCxn id="15376" idx="0"/>
            </p:cNvCxnSpPr>
            <p:nvPr/>
          </p:nvCxnSpPr>
          <p:spPr bwMode="auto">
            <a:xfrm rot="5400000">
              <a:off x="1574" y="1081"/>
              <a:ext cx="171" cy="59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4" name="AutoShape 131"/>
            <p:cNvCxnSpPr>
              <a:cxnSpLocks noChangeShapeType="1"/>
            </p:cNvCxnSpPr>
            <p:nvPr/>
          </p:nvCxnSpPr>
          <p:spPr bwMode="auto">
            <a:xfrm rot="10800000" flipV="1">
              <a:off x="3099" y="912"/>
              <a:ext cx="461" cy="28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5" name="AutoShape 132"/>
            <p:cNvCxnSpPr>
              <a:cxnSpLocks noChangeShapeType="1"/>
            </p:cNvCxnSpPr>
            <p:nvPr/>
          </p:nvCxnSpPr>
          <p:spPr bwMode="auto">
            <a:xfrm rot="5400000">
              <a:off x="2932" y="1022"/>
              <a:ext cx="341" cy="7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6" name="AutoShape 133"/>
            <p:cNvCxnSpPr>
              <a:cxnSpLocks noChangeShapeType="1"/>
            </p:cNvCxnSpPr>
            <p:nvPr/>
          </p:nvCxnSpPr>
          <p:spPr bwMode="auto">
            <a:xfrm>
              <a:off x="2822" y="969"/>
              <a:ext cx="277" cy="22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7" name="AutoShape 134"/>
            <p:cNvCxnSpPr>
              <a:cxnSpLocks noChangeShapeType="1"/>
              <a:stCxn id="15376" idx="2"/>
              <a:endCxn id="15410" idx="1"/>
            </p:cNvCxnSpPr>
            <p:nvPr/>
          </p:nvCxnSpPr>
          <p:spPr bwMode="auto">
            <a:xfrm rot="5400000">
              <a:off x="1247" y="1407"/>
              <a:ext cx="368" cy="399"/>
            </a:xfrm>
            <a:prstGeom prst="curvedConnector4">
              <a:avLst>
                <a:gd name="adj1" fmla="val 30435"/>
                <a:gd name="adj2" fmla="val 13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408" name="AutoShape 135"/>
            <p:cNvCxnSpPr>
              <a:cxnSpLocks noChangeShapeType="1"/>
              <a:stCxn id="15389" idx="2"/>
              <a:endCxn id="15415" idx="1"/>
            </p:cNvCxnSpPr>
            <p:nvPr/>
          </p:nvCxnSpPr>
          <p:spPr bwMode="auto">
            <a:xfrm rot="5400000">
              <a:off x="2832" y="1523"/>
              <a:ext cx="368" cy="167"/>
            </a:xfrm>
            <a:prstGeom prst="curvedConnector4">
              <a:avLst>
                <a:gd name="adj1" fmla="val 30435"/>
                <a:gd name="adj2" fmla="val 183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5409" name="Picture 13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70" y="834"/>
              <a:ext cx="90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410" name="Rectangle 137"/>
            <p:cNvSpPr>
              <a:spLocks noChangeArrowheads="1"/>
            </p:cNvSpPr>
            <p:nvPr/>
          </p:nvSpPr>
          <p:spPr bwMode="auto">
            <a:xfrm>
              <a:off x="1236" y="1649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5411" name="Rectangle 138"/>
            <p:cNvSpPr>
              <a:spLocks noChangeArrowheads="1"/>
            </p:cNvSpPr>
            <p:nvPr/>
          </p:nvSpPr>
          <p:spPr bwMode="auto">
            <a:xfrm>
              <a:off x="169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2" name="Rectangle 139"/>
            <p:cNvSpPr>
              <a:spLocks noChangeArrowheads="1"/>
            </p:cNvSpPr>
            <p:nvPr/>
          </p:nvSpPr>
          <p:spPr bwMode="auto">
            <a:xfrm>
              <a:off x="1916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3" name="Rectangle 140"/>
            <p:cNvSpPr>
              <a:spLocks noChangeArrowheads="1"/>
            </p:cNvSpPr>
            <p:nvPr/>
          </p:nvSpPr>
          <p:spPr bwMode="auto">
            <a:xfrm>
              <a:off x="2143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4" name="Rectangle 141"/>
            <p:cNvSpPr>
              <a:spLocks noChangeArrowheads="1"/>
            </p:cNvSpPr>
            <p:nvPr/>
          </p:nvSpPr>
          <p:spPr bwMode="auto">
            <a:xfrm>
              <a:off x="2370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5" name="Rectangle 142"/>
            <p:cNvSpPr>
              <a:spLocks noChangeArrowheads="1"/>
            </p:cNvSpPr>
            <p:nvPr/>
          </p:nvSpPr>
          <p:spPr bwMode="auto">
            <a:xfrm>
              <a:off x="2937" y="1649"/>
              <a:ext cx="454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5416" name="Rectangle 143"/>
            <p:cNvSpPr>
              <a:spLocks noChangeArrowheads="1"/>
            </p:cNvSpPr>
            <p:nvPr/>
          </p:nvSpPr>
          <p:spPr bwMode="auto">
            <a:xfrm>
              <a:off x="339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7" name="Rectangle 144"/>
            <p:cNvSpPr>
              <a:spLocks noChangeArrowheads="1"/>
            </p:cNvSpPr>
            <p:nvPr/>
          </p:nvSpPr>
          <p:spPr bwMode="auto">
            <a:xfrm>
              <a:off x="3617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8" name="Rectangle 145"/>
            <p:cNvSpPr>
              <a:spLocks noChangeArrowheads="1"/>
            </p:cNvSpPr>
            <p:nvPr/>
          </p:nvSpPr>
          <p:spPr bwMode="auto">
            <a:xfrm>
              <a:off x="3844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19" name="Rectangle 146"/>
            <p:cNvSpPr>
              <a:spLocks noChangeArrowheads="1"/>
            </p:cNvSpPr>
            <p:nvPr/>
          </p:nvSpPr>
          <p:spPr bwMode="auto">
            <a:xfrm>
              <a:off x="407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0" name="Rectangle 147"/>
            <p:cNvSpPr>
              <a:spLocks noChangeArrowheads="1"/>
            </p:cNvSpPr>
            <p:nvPr/>
          </p:nvSpPr>
          <p:spPr bwMode="auto">
            <a:xfrm>
              <a:off x="429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1" name="Rectangle 148"/>
            <p:cNvSpPr>
              <a:spLocks noChangeArrowheads="1"/>
            </p:cNvSpPr>
            <p:nvPr/>
          </p:nvSpPr>
          <p:spPr bwMode="auto">
            <a:xfrm>
              <a:off x="452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2" name="Rectangle 149"/>
            <p:cNvSpPr>
              <a:spLocks noChangeArrowheads="1"/>
            </p:cNvSpPr>
            <p:nvPr/>
          </p:nvSpPr>
          <p:spPr bwMode="auto">
            <a:xfrm>
              <a:off x="4751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3" name="Rectangle 150"/>
            <p:cNvSpPr>
              <a:spLocks noChangeArrowheads="1"/>
            </p:cNvSpPr>
            <p:nvPr/>
          </p:nvSpPr>
          <p:spPr bwMode="auto">
            <a:xfrm>
              <a:off x="4978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4" name="Rectangle 151"/>
            <p:cNvSpPr>
              <a:spLocks noChangeArrowheads="1"/>
            </p:cNvSpPr>
            <p:nvPr/>
          </p:nvSpPr>
          <p:spPr bwMode="auto">
            <a:xfrm>
              <a:off x="5205" y="1649"/>
              <a:ext cx="227" cy="284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5425" name="Picture 152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395" y="1678"/>
              <a:ext cx="181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26" name="Picture 153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78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427" name="Line 154"/>
            <p:cNvSpPr>
              <a:spLocks noChangeShapeType="1"/>
            </p:cNvSpPr>
            <p:nvPr/>
          </p:nvSpPr>
          <p:spPr bwMode="auto">
            <a:xfrm>
              <a:off x="1746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28" name="Line 155"/>
            <p:cNvSpPr>
              <a:spLocks noChangeShapeType="1"/>
            </p:cNvSpPr>
            <p:nvPr/>
          </p:nvSpPr>
          <p:spPr bwMode="auto">
            <a:xfrm>
              <a:off x="2199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5429" name="Picture 156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85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30" name="Picture 15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536" y="1667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31" name="Picture 158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63" y="1673"/>
              <a:ext cx="20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432" name="Line 159"/>
            <p:cNvSpPr>
              <a:spLocks noChangeShapeType="1"/>
            </p:cNvSpPr>
            <p:nvPr/>
          </p:nvSpPr>
          <p:spPr bwMode="auto">
            <a:xfrm>
              <a:off x="5261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3" name="Line 160"/>
            <p:cNvSpPr>
              <a:spLocks noChangeShapeType="1"/>
            </p:cNvSpPr>
            <p:nvPr/>
          </p:nvSpPr>
          <p:spPr bwMode="auto">
            <a:xfrm>
              <a:off x="5035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4" name="Line 161"/>
            <p:cNvSpPr>
              <a:spLocks noChangeShapeType="1"/>
            </p:cNvSpPr>
            <p:nvPr/>
          </p:nvSpPr>
          <p:spPr bwMode="auto">
            <a:xfrm>
              <a:off x="435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5" name="Line 162"/>
            <p:cNvSpPr>
              <a:spLocks noChangeShapeType="1"/>
            </p:cNvSpPr>
            <p:nvPr/>
          </p:nvSpPr>
          <p:spPr bwMode="auto">
            <a:xfrm>
              <a:off x="412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6" name="Line 163"/>
            <p:cNvSpPr>
              <a:spLocks noChangeShapeType="1"/>
            </p:cNvSpPr>
            <p:nvPr/>
          </p:nvSpPr>
          <p:spPr bwMode="auto">
            <a:xfrm>
              <a:off x="3674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7" name="Line 164"/>
            <p:cNvSpPr>
              <a:spLocks noChangeShapeType="1"/>
            </p:cNvSpPr>
            <p:nvPr/>
          </p:nvSpPr>
          <p:spPr bwMode="auto">
            <a:xfrm>
              <a:off x="3447" y="1762"/>
              <a:ext cx="11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38" name="AutoShape 165"/>
            <p:cNvSpPr>
              <a:spLocks/>
            </p:cNvSpPr>
            <p:nvPr/>
          </p:nvSpPr>
          <p:spPr bwMode="auto">
            <a:xfrm rot="-5400000">
              <a:off x="2056" y="1618"/>
              <a:ext cx="182" cy="901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5439" name="AutoShape 166"/>
            <p:cNvSpPr>
              <a:spLocks/>
            </p:cNvSpPr>
            <p:nvPr/>
          </p:nvSpPr>
          <p:spPr bwMode="auto">
            <a:xfrm rot="-5400000">
              <a:off x="4320" y="1045"/>
              <a:ext cx="182" cy="2042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5440" name="Picture 167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95" y="686"/>
              <a:ext cx="212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41" name="Picture 168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030" y="2172"/>
              <a:ext cx="311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42" name="Picture 169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69" y="2160"/>
              <a:ext cx="31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443" name="AutoShape 170"/>
            <p:cNvSpPr>
              <a:spLocks/>
            </p:cNvSpPr>
            <p:nvPr/>
          </p:nvSpPr>
          <p:spPr bwMode="auto">
            <a:xfrm rot="-5400000">
              <a:off x="1369" y="1857"/>
              <a:ext cx="182" cy="447"/>
            </a:xfrm>
            <a:prstGeom prst="leftBrace">
              <a:avLst>
                <a:gd name="adj1" fmla="val 204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5444" name="AutoShape 171"/>
            <p:cNvSpPr>
              <a:spLocks/>
            </p:cNvSpPr>
            <p:nvPr/>
          </p:nvSpPr>
          <p:spPr bwMode="auto">
            <a:xfrm rot="-5400000">
              <a:off x="3076" y="1857"/>
              <a:ext cx="182" cy="447"/>
            </a:xfrm>
            <a:prstGeom prst="leftBrace">
              <a:avLst>
                <a:gd name="adj1" fmla="val 204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5445" name="Picture 173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406" y="2253"/>
              <a:ext cx="12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446" name="Picture 174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107" y="2238"/>
              <a:ext cx="122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23057" name="AutoShape 177"/>
          <p:cNvSpPr>
            <a:spLocks noChangeArrowheads="1"/>
          </p:cNvSpPr>
          <p:nvPr/>
        </p:nvSpPr>
        <p:spPr bwMode="auto">
          <a:xfrm>
            <a:off x="269875" y="4187825"/>
            <a:ext cx="2681288" cy="1260475"/>
          </a:xfrm>
          <a:prstGeom prst="wedgeRoundRectCallout">
            <a:avLst>
              <a:gd name="adj1" fmla="val 9264"/>
              <a:gd name="adj2" fmla="val -72796"/>
              <a:gd name="adj3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/>
              <a:t>Assume that each h</a:t>
            </a:r>
            <a:r>
              <a:rPr lang="en-US" sz="2000" baseline="-25000"/>
              <a:t>i</a:t>
            </a:r>
            <a:r>
              <a:rPr lang="en-US" sz="2000"/>
              <a:t> can be represented using 2 words</a:t>
            </a:r>
            <a:endParaRPr lang="en-US"/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3582978" y="4138612"/>
            <a:ext cx="4965718" cy="2260006"/>
          </a:xfrm>
          <a:prstGeom prst="rect">
            <a:avLst/>
          </a:prstGeom>
          <a:noFill/>
          <a:ln/>
          <a:effectLst/>
        </p:spPr>
      </p:pic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1" grpId="0"/>
      <p:bldP spid="1230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A randomized algorithm for constructing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a perfect two level hash table:</a:t>
            </a:r>
          </a:p>
        </p:txBody>
      </p:sp>
      <p:sp>
        <p:nvSpPr>
          <p:cNvPr id="123986" name="Text Box 82"/>
          <p:cNvSpPr txBox="1">
            <a:spLocks noChangeArrowheads="1"/>
          </p:cNvSpPr>
          <p:nvPr/>
        </p:nvSpPr>
        <p:spPr bwMode="auto">
          <a:xfrm>
            <a:off x="971550" y="207803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Choose a random </a:t>
            </a:r>
            <a:r>
              <a:rPr lang="en-US" i="1">
                <a:solidFill>
                  <a:srgbClr val="0000FF"/>
                </a:solidFill>
              </a:rPr>
              <a:t>h</a:t>
            </a:r>
            <a:r>
              <a:rPr lang="en-US"/>
              <a:t> from </a:t>
            </a:r>
            <a:r>
              <a:rPr lang="en-US" i="1">
                <a:solidFill>
                  <a:srgbClr val="0000FF"/>
                </a:solidFill>
              </a:rPr>
              <a:t>H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en-US"/>
              <a:t> and compute the number of collisions. If there are more than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/>
              <a:t> collisions, repeat.</a:t>
            </a:r>
          </a:p>
        </p:txBody>
      </p:sp>
      <p:sp>
        <p:nvSpPr>
          <p:cNvPr id="123987" name="Text Box 83"/>
          <p:cNvSpPr txBox="1">
            <a:spLocks noChangeArrowheads="1"/>
          </p:cNvSpPr>
          <p:nvPr/>
        </p:nvSpPr>
        <p:spPr bwMode="auto">
          <a:xfrm>
            <a:off x="971550" y="360838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each cell </a:t>
            </a:r>
            <a:r>
              <a:rPr lang="en-US" i="1">
                <a:solidFill>
                  <a:srgbClr val="0000FF"/>
                </a:solidFill>
              </a:rPr>
              <a:t>i</a:t>
            </a:r>
            <a:r>
              <a:rPr lang="en-US"/>
              <a:t>,if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&gt;1</a:t>
            </a:r>
            <a:r>
              <a:rPr lang="en-US"/>
              <a:t>, choose a random hash function from </a:t>
            </a:r>
            <a:r>
              <a:rPr lang="en-US" i="1">
                <a:solidFill>
                  <a:srgbClr val="0000FF"/>
                </a:solidFill>
              </a:rPr>
              <a:t>H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en-US"/>
              <a:t>. If there are any collisions, repeat.</a:t>
            </a:r>
          </a:p>
        </p:txBody>
      </p:sp>
      <p:sp>
        <p:nvSpPr>
          <p:cNvPr id="123988" name="Text Box 84"/>
          <p:cNvSpPr txBox="1">
            <a:spLocks noChangeArrowheads="1"/>
          </p:cNvSpPr>
          <p:nvPr/>
        </p:nvSpPr>
        <p:spPr bwMode="auto">
          <a:xfrm>
            <a:off x="1420813" y="5181600"/>
            <a:ext cx="6211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Expected</a:t>
            </a:r>
            <a:r>
              <a:rPr lang="en-US"/>
              <a:t> construction time –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989" name="Text Box 85"/>
          <p:cNvSpPr txBox="1">
            <a:spLocks noChangeArrowheads="1"/>
          </p:cNvSpPr>
          <p:nvPr/>
        </p:nvSpPr>
        <p:spPr bwMode="auto">
          <a:xfrm>
            <a:off x="1420813" y="570071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Worst case</a:t>
            </a:r>
            <a:r>
              <a:rPr lang="en-US" dirty="0"/>
              <a:t> </a:t>
            </a:r>
            <a:r>
              <a:rPr lang="en-US" dirty="0" smtClean="0"/>
              <a:t>search </a:t>
            </a:r>
            <a:r>
              <a:rPr lang="en-US" dirty="0"/>
              <a:t>time – </a:t>
            </a:r>
            <a:r>
              <a:rPr lang="en-US" dirty="0">
                <a:solidFill>
                  <a:srgbClr val="FF0000"/>
                </a:solidFill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6" grpId="0"/>
      <p:bldP spid="123987" grpId="0"/>
      <p:bldP spid="123988" grpId="0"/>
      <p:bldP spid="123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3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20"/>
            <a:ext cx="7772400" cy="68331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Dictionaries with “small keys”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Suppose all keys are in </a:t>
            </a:r>
            <a:r>
              <a:rPr lang="en-US" dirty="0" smtClean="0">
                <a:solidFill>
                  <a:srgbClr val="FF0000"/>
                </a:solidFill>
              </a:rPr>
              <a:t>{0,1,…,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−1}</a:t>
            </a:r>
            <a:r>
              <a:rPr lang="en-US" dirty="0" smtClean="0"/>
              <a:t>, where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=O(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161447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Can implement a dictionary using an array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of length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24624" y="3948833"/>
            <a:ext cx="3539509" cy="298906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0" y="550618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(Assume different items have different keys.)</a:t>
            </a:r>
            <a:endParaRPr lang="he-IL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5075955"/>
            <a:ext cx="9143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O(1) </a:t>
            </a:r>
            <a:r>
              <a:rPr lang="en-US" sz="2400" dirty="0" smtClean="0"/>
              <a:t>time per operation (after initialization)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814366" y="5992266"/>
            <a:ext cx="3257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What if </a:t>
            </a:r>
            <a:r>
              <a:rPr lang="en-US" sz="3200" dirty="0" smtClean="0">
                <a:solidFill>
                  <a:srgbClr val="FF0000"/>
                </a:solidFill>
              </a:rPr>
              <a:t>m&gt;&gt;n </a:t>
            </a:r>
            <a:r>
              <a:rPr lang="en-US" sz="3200" dirty="0" smtClean="0"/>
              <a:t>?</a:t>
            </a:r>
            <a:endParaRPr lang="he-IL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4076679" y="5992266"/>
            <a:ext cx="4429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Use a </a:t>
            </a:r>
            <a:r>
              <a:rPr lang="en-US" sz="3200" dirty="0" smtClean="0">
                <a:solidFill>
                  <a:srgbClr val="7030A0"/>
                </a:solidFill>
              </a:rPr>
              <a:t>hash function</a:t>
            </a:r>
            <a:endParaRPr lang="he-IL" sz="3200" dirty="0">
              <a:solidFill>
                <a:srgbClr val="7030A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495408" y="2290757"/>
            <a:ext cx="6083300" cy="1633542"/>
            <a:chOff x="1495408" y="2290757"/>
            <a:chExt cx="6083300" cy="1633542"/>
          </a:xfrm>
        </p:grpSpPr>
        <p:sp>
          <p:nvSpPr>
            <p:cNvPr id="15" name="Rectangle 85"/>
            <p:cNvSpPr>
              <a:spLocks noChangeArrowheads="1"/>
            </p:cNvSpPr>
            <p:nvPr/>
          </p:nvSpPr>
          <p:spPr bwMode="auto">
            <a:xfrm>
              <a:off x="1606533" y="3195637"/>
              <a:ext cx="179387" cy="360362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" name="Rectangle 86"/>
            <p:cNvSpPr>
              <a:spLocks noChangeArrowheads="1"/>
            </p:cNvSpPr>
            <p:nvPr/>
          </p:nvSpPr>
          <p:spPr bwMode="auto">
            <a:xfrm>
              <a:off x="17859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7" name="Rectangle 87"/>
            <p:cNvSpPr>
              <a:spLocks noChangeArrowheads="1"/>
            </p:cNvSpPr>
            <p:nvPr/>
          </p:nvSpPr>
          <p:spPr bwMode="auto">
            <a:xfrm>
              <a:off x="19653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8" name="Rectangle 88"/>
            <p:cNvSpPr>
              <a:spLocks noChangeArrowheads="1"/>
            </p:cNvSpPr>
            <p:nvPr/>
          </p:nvSpPr>
          <p:spPr bwMode="auto">
            <a:xfrm>
              <a:off x="214469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" name="Rectangle 89"/>
            <p:cNvSpPr>
              <a:spLocks noChangeArrowheads="1"/>
            </p:cNvSpPr>
            <p:nvPr/>
          </p:nvSpPr>
          <p:spPr bwMode="auto">
            <a:xfrm>
              <a:off x="23240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25034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" name="Rectangle 91"/>
            <p:cNvSpPr>
              <a:spLocks noChangeArrowheads="1"/>
            </p:cNvSpPr>
            <p:nvPr/>
          </p:nvSpPr>
          <p:spPr bwMode="auto">
            <a:xfrm>
              <a:off x="2682858" y="3197224"/>
              <a:ext cx="179387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" name="Rectangle 92"/>
            <p:cNvSpPr>
              <a:spLocks noChangeArrowheads="1"/>
            </p:cNvSpPr>
            <p:nvPr/>
          </p:nvSpPr>
          <p:spPr bwMode="auto">
            <a:xfrm>
              <a:off x="28622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30416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32210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34004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35797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37591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8" name="Rectangle 98"/>
            <p:cNvSpPr>
              <a:spLocks noChangeArrowheads="1"/>
            </p:cNvSpPr>
            <p:nvPr/>
          </p:nvSpPr>
          <p:spPr bwMode="auto">
            <a:xfrm>
              <a:off x="39385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41179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0" name="Rectangle 100"/>
            <p:cNvSpPr>
              <a:spLocks noChangeArrowheads="1"/>
            </p:cNvSpPr>
            <p:nvPr/>
          </p:nvSpPr>
          <p:spPr bwMode="auto">
            <a:xfrm>
              <a:off x="42973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44767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465612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3" name="Rectangle 103"/>
            <p:cNvSpPr>
              <a:spLocks noChangeArrowheads="1"/>
            </p:cNvSpPr>
            <p:nvPr/>
          </p:nvSpPr>
          <p:spPr bwMode="auto">
            <a:xfrm>
              <a:off x="48355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4" name="Rectangle 104"/>
            <p:cNvSpPr>
              <a:spLocks noChangeArrowheads="1"/>
            </p:cNvSpPr>
            <p:nvPr/>
          </p:nvSpPr>
          <p:spPr bwMode="auto">
            <a:xfrm>
              <a:off x="50148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5" name="Rectangle 105"/>
            <p:cNvSpPr>
              <a:spLocks noChangeArrowheads="1"/>
            </p:cNvSpPr>
            <p:nvPr/>
          </p:nvSpPr>
          <p:spPr bwMode="auto">
            <a:xfrm>
              <a:off x="51942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537367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7" name="Rectangle 107"/>
            <p:cNvSpPr>
              <a:spLocks noChangeArrowheads="1"/>
            </p:cNvSpPr>
            <p:nvPr/>
          </p:nvSpPr>
          <p:spPr bwMode="auto">
            <a:xfrm>
              <a:off x="55530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8" name="Rectangle 108"/>
            <p:cNvSpPr>
              <a:spLocks noChangeArrowheads="1"/>
            </p:cNvSpPr>
            <p:nvPr/>
          </p:nvSpPr>
          <p:spPr bwMode="auto">
            <a:xfrm>
              <a:off x="57324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59118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0" name="Rectangle 110"/>
            <p:cNvSpPr>
              <a:spLocks noChangeArrowheads="1"/>
            </p:cNvSpPr>
            <p:nvPr/>
          </p:nvSpPr>
          <p:spPr bwMode="auto">
            <a:xfrm>
              <a:off x="60912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" name="Rectangle 111"/>
            <p:cNvSpPr>
              <a:spLocks noChangeArrowheads="1"/>
            </p:cNvSpPr>
            <p:nvPr/>
          </p:nvSpPr>
          <p:spPr bwMode="auto">
            <a:xfrm>
              <a:off x="62706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64499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3" name="Rectangle 113"/>
            <p:cNvSpPr>
              <a:spLocks noChangeArrowheads="1"/>
            </p:cNvSpPr>
            <p:nvPr/>
          </p:nvSpPr>
          <p:spPr bwMode="auto">
            <a:xfrm>
              <a:off x="66293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4" name="Rectangle 114"/>
            <p:cNvSpPr>
              <a:spLocks noChangeArrowheads="1"/>
            </p:cNvSpPr>
            <p:nvPr/>
          </p:nvSpPr>
          <p:spPr bwMode="auto">
            <a:xfrm>
              <a:off x="68087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5" name="Rectangle 115"/>
            <p:cNvSpPr>
              <a:spLocks noChangeArrowheads="1"/>
            </p:cNvSpPr>
            <p:nvPr/>
          </p:nvSpPr>
          <p:spPr bwMode="auto">
            <a:xfrm>
              <a:off x="69881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" name="Rectangle 116"/>
            <p:cNvSpPr>
              <a:spLocks noChangeArrowheads="1"/>
            </p:cNvSpPr>
            <p:nvPr/>
          </p:nvSpPr>
          <p:spPr bwMode="auto">
            <a:xfrm>
              <a:off x="71675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7" name="Text Box 117"/>
            <p:cNvSpPr txBox="1">
              <a:spLocks noChangeArrowheads="1"/>
            </p:cNvSpPr>
            <p:nvPr/>
          </p:nvSpPr>
          <p:spPr bwMode="auto">
            <a:xfrm>
              <a:off x="1495408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1676383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6948470" y="3557587"/>
              <a:ext cx="630238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495408" y="2290757"/>
              <a:ext cx="5972208" cy="633416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1651776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2728101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6250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470136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50601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64952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5" name="Oval 22"/>
            <p:cNvSpPr>
              <a:spLocks noChangeArrowheads="1"/>
            </p:cNvSpPr>
            <p:nvPr/>
          </p:nvSpPr>
          <p:spPr bwMode="auto">
            <a:xfrm>
              <a:off x="541891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 rot="16200000" flipH="1">
              <a:off x="1430320" y="2929729"/>
              <a:ext cx="531813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16200000" flipH="1">
              <a:off x="2505851" y="2930523"/>
              <a:ext cx="5334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5400000">
              <a:off x="34027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5400000">
              <a:off x="447911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>
              <a:off x="48378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19666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>
              <a:off x="62729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11" name="Picture 1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42432" y="4329809"/>
            <a:ext cx="3103892" cy="298953"/>
          </a:xfrm>
          <a:prstGeom prst="rect">
            <a:avLst/>
          </a:prstGeom>
          <a:noFill/>
          <a:ln/>
          <a:effectLst/>
        </p:spPr>
      </p:pic>
      <p:pic>
        <p:nvPicPr>
          <p:cNvPr id="112" name="Picture 1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93225" y="4710831"/>
            <a:ext cx="3402307" cy="298906"/>
          </a:xfrm>
          <a:prstGeom prst="rect">
            <a:avLst/>
          </a:prstGeom>
          <a:noFill/>
          <a:ln/>
          <a:effectLst/>
        </p:spPr>
      </p:pic>
      <p:sp>
        <p:nvSpPr>
          <p:cNvPr id="114" name="TextBox 113"/>
          <p:cNvSpPr txBox="1"/>
          <p:nvPr/>
        </p:nvSpPr>
        <p:spPr>
          <a:xfrm>
            <a:off x="5076825" y="4056780"/>
            <a:ext cx="35718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Special case: </a:t>
            </a:r>
            <a:r>
              <a:rPr lang="en-US" sz="2400" dirty="0" smtClean="0">
                <a:solidFill>
                  <a:srgbClr val="FF0000"/>
                </a:solidFill>
              </a:rPr>
              <a:t>Sets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bit vector</a:t>
            </a:r>
            <a:endParaRPr lang="he-IL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/>
      <p:bldP spid="66" grpId="0"/>
      <p:bldP spid="67" grpId="0"/>
      <p:bldP spid="68" grpId="0"/>
      <p:bldP spid="1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Other applications of hashing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files</a:t>
            </a:r>
          </a:p>
          <a:p>
            <a:pPr eaLnBrk="1" hangingPunct="1"/>
            <a:r>
              <a:rPr lang="en-US" smtClean="0"/>
              <a:t>Cryptographic applications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Hashing</a:t>
            </a:r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701675" y="1808163"/>
            <a:ext cx="7921625" cy="1800225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31800" y="998538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Huge</a:t>
            </a:r>
            <a:br>
              <a:rPr lang="en-US"/>
            </a:br>
            <a:r>
              <a:rPr lang="en-US"/>
              <a:t> universe </a:t>
            </a:r>
            <a:r>
              <a:rPr lang="en-US" i="1">
                <a:solidFill>
                  <a:srgbClr val="CC3300"/>
                </a:solidFill>
              </a:rPr>
              <a:t>U</a:t>
            </a:r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3222625" y="5859463"/>
            <a:ext cx="2789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3078" name="Oval 22"/>
          <p:cNvSpPr>
            <a:spLocks noChangeArrowheads="1"/>
          </p:cNvSpPr>
          <p:nvPr/>
        </p:nvSpPr>
        <p:spPr bwMode="auto">
          <a:xfrm>
            <a:off x="1692275" y="27082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79" name="Oval 23"/>
          <p:cNvSpPr>
            <a:spLocks noChangeArrowheads="1"/>
          </p:cNvSpPr>
          <p:nvPr/>
        </p:nvSpPr>
        <p:spPr bwMode="auto">
          <a:xfrm>
            <a:off x="4841875" y="22590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0" name="Oval 24"/>
          <p:cNvSpPr>
            <a:spLocks noChangeArrowheads="1"/>
          </p:cNvSpPr>
          <p:nvPr/>
        </p:nvSpPr>
        <p:spPr bwMode="auto">
          <a:xfrm>
            <a:off x="6551613" y="216852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1" name="Oval 25"/>
          <p:cNvSpPr>
            <a:spLocks noChangeArrowheads="1"/>
          </p:cNvSpPr>
          <p:nvPr/>
        </p:nvSpPr>
        <p:spPr bwMode="auto">
          <a:xfrm>
            <a:off x="6823075" y="3068638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2" name="Oval 26"/>
          <p:cNvSpPr>
            <a:spLocks noChangeArrowheads="1"/>
          </p:cNvSpPr>
          <p:nvPr/>
        </p:nvSpPr>
        <p:spPr bwMode="auto">
          <a:xfrm>
            <a:off x="2771775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3" name="Oval 27"/>
          <p:cNvSpPr>
            <a:spLocks noChangeArrowheads="1"/>
          </p:cNvSpPr>
          <p:nvPr/>
        </p:nvSpPr>
        <p:spPr bwMode="auto">
          <a:xfrm>
            <a:off x="5202238" y="32496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4" name="Oval 28"/>
          <p:cNvSpPr>
            <a:spLocks noChangeArrowheads="1"/>
          </p:cNvSpPr>
          <p:nvPr/>
        </p:nvSpPr>
        <p:spPr bwMode="auto">
          <a:xfrm>
            <a:off x="5562600" y="26193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5" name="Oval 29"/>
          <p:cNvSpPr>
            <a:spLocks noChangeArrowheads="1"/>
          </p:cNvSpPr>
          <p:nvPr/>
        </p:nvSpPr>
        <p:spPr bwMode="auto">
          <a:xfrm>
            <a:off x="3041650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6" name="Oval 30"/>
          <p:cNvSpPr>
            <a:spLocks noChangeArrowheads="1"/>
          </p:cNvSpPr>
          <p:nvPr/>
        </p:nvSpPr>
        <p:spPr bwMode="auto">
          <a:xfrm>
            <a:off x="4302125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7" name="Oval 31"/>
          <p:cNvSpPr>
            <a:spLocks noChangeArrowheads="1"/>
          </p:cNvSpPr>
          <p:nvPr/>
        </p:nvSpPr>
        <p:spPr bwMode="auto">
          <a:xfrm>
            <a:off x="3941763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3088" name="AutoShape 32"/>
          <p:cNvCxnSpPr>
            <a:cxnSpLocks noChangeShapeType="1"/>
            <a:stCxn id="3078" idx="4"/>
            <a:endCxn id="3100" idx="0"/>
          </p:cNvCxnSpPr>
          <p:nvPr/>
        </p:nvCxnSpPr>
        <p:spPr bwMode="auto">
          <a:xfrm rot="16200000" flipH="1">
            <a:off x="778669" y="3756819"/>
            <a:ext cx="2430462" cy="514350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" name="AutoShape 33"/>
          <p:cNvCxnSpPr>
            <a:cxnSpLocks noChangeShapeType="1"/>
            <a:stCxn id="3082" idx="4"/>
            <a:endCxn id="3107" idx="0"/>
          </p:cNvCxnSpPr>
          <p:nvPr/>
        </p:nvCxnSpPr>
        <p:spPr bwMode="auto">
          <a:xfrm rot="16200000" flipH="1">
            <a:off x="1811338" y="3533775"/>
            <a:ext cx="2700337" cy="69056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0" name="AutoShape 34"/>
          <p:cNvCxnSpPr>
            <a:cxnSpLocks noChangeShapeType="1"/>
            <a:stCxn id="3085" idx="4"/>
            <a:endCxn id="3129" idx="0"/>
          </p:cNvCxnSpPr>
          <p:nvPr/>
        </p:nvCxnSpPr>
        <p:spPr bwMode="auto">
          <a:xfrm rot="16200000" flipH="1">
            <a:off x="4189413" y="1965325"/>
            <a:ext cx="2160587" cy="4367213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1" name="AutoShape 35"/>
          <p:cNvCxnSpPr>
            <a:cxnSpLocks noChangeShapeType="1"/>
            <a:stCxn id="3087" idx="4"/>
            <a:endCxn id="3102" idx="0"/>
          </p:cNvCxnSpPr>
          <p:nvPr/>
        </p:nvCxnSpPr>
        <p:spPr bwMode="auto">
          <a:xfrm rot="5400000">
            <a:off x="1947863" y="3190875"/>
            <a:ext cx="2700337" cy="1376363"/>
          </a:xfrm>
          <a:prstGeom prst="curvedConnector3">
            <a:avLst>
              <a:gd name="adj1" fmla="val 52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2" name="AutoShape 36"/>
          <p:cNvCxnSpPr>
            <a:cxnSpLocks noChangeShapeType="1"/>
            <a:stCxn id="3079" idx="4"/>
            <a:endCxn id="3120" idx="0"/>
          </p:cNvCxnSpPr>
          <p:nvPr/>
        </p:nvCxnSpPr>
        <p:spPr bwMode="auto">
          <a:xfrm rot="16200000" flipH="1">
            <a:off x="3922712" y="3313113"/>
            <a:ext cx="2879725" cy="95250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3" name="AutoShape 37"/>
          <p:cNvCxnSpPr>
            <a:cxnSpLocks noChangeShapeType="1"/>
            <a:stCxn id="3081" idx="4"/>
            <a:endCxn id="3117" idx="0"/>
          </p:cNvCxnSpPr>
          <p:nvPr/>
        </p:nvCxnSpPr>
        <p:spPr bwMode="auto">
          <a:xfrm rot="5400000">
            <a:off x="5049044" y="3410744"/>
            <a:ext cx="2070100" cy="1566862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4" name="AutoShape 38"/>
          <p:cNvCxnSpPr>
            <a:cxnSpLocks noChangeShapeType="1"/>
            <a:stCxn id="3083" idx="4"/>
            <a:endCxn id="3113" idx="0"/>
          </p:cNvCxnSpPr>
          <p:nvPr/>
        </p:nvCxnSpPr>
        <p:spPr bwMode="auto">
          <a:xfrm rot="5400000">
            <a:off x="3970338" y="3952875"/>
            <a:ext cx="1889125" cy="663575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5" name="AutoShape 39"/>
          <p:cNvCxnSpPr>
            <a:cxnSpLocks noChangeShapeType="1"/>
            <a:stCxn id="3080" idx="4"/>
            <a:endCxn id="3124" idx="0"/>
          </p:cNvCxnSpPr>
          <p:nvPr/>
        </p:nvCxnSpPr>
        <p:spPr bwMode="auto">
          <a:xfrm rot="5400000">
            <a:off x="5091113" y="3724275"/>
            <a:ext cx="2970212" cy="396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6" name="AutoShape 41"/>
          <p:cNvCxnSpPr>
            <a:cxnSpLocks noChangeShapeType="1"/>
            <a:stCxn id="3084" idx="4"/>
            <a:endCxn id="3117" idx="0"/>
          </p:cNvCxnSpPr>
          <p:nvPr/>
        </p:nvCxnSpPr>
        <p:spPr bwMode="auto">
          <a:xfrm rot="5400000">
            <a:off x="4194176" y="3816350"/>
            <a:ext cx="2519362" cy="3063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7" name="AutoShape 42"/>
          <p:cNvCxnSpPr>
            <a:cxnSpLocks noChangeShapeType="1"/>
            <a:stCxn id="3086" idx="4"/>
            <a:endCxn id="3113" idx="0"/>
          </p:cNvCxnSpPr>
          <p:nvPr/>
        </p:nvCxnSpPr>
        <p:spPr bwMode="auto">
          <a:xfrm rot="16200000" flipH="1">
            <a:off x="3384550" y="4030663"/>
            <a:ext cx="2160587" cy="2365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98" name="Rectangle 85"/>
          <p:cNvSpPr>
            <a:spLocks noChangeArrowheads="1"/>
          </p:cNvSpPr>
          <p:nvPr/>
        </p:nvSpPr>
        <p:spPr bwMode="auto">
          <a:xfrm>
            <a:off x="1801813" y="5227638"/>
            <a:ext cx="1793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99" name="Rectangle 86"/>
          <p:cNvSpPr>
            <a:spLocks noChangeArrowheads="1"/>
          </p:cNvSpPr>
          <p:nvPr/>
        </p:nvSpPr>
        <p:spPr bwMode="auto">
          <a:xfrm>
            <a:off x="19812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0" name="Rectangle 87"/>
          <p:cNvSpPr>
            <a:spLocks noChangeArrowheads="1"/>
          </p:cNvSpPr>
          <p:nvPr/>
        </p:nvSpPr>
        <p:spPr bwMode="auto">
          <a:xfrm>
            <a:off x="21605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1" name="Rectangle 88"/>
          <p:cNvSpPr>
            <a:spLocks noChangeArrowheads="1"/>
          </p:cNvSpPr>
          <p:nvPr/>
        </p:nvSpPr>
        <p:spPr bwMode="auto">
          <a:xfrm>
            <a:off x="23399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2" name="Rectangle 89"/>
          <p:cNvSpPr>
            <a:spLocks noChangeArrowheads="1"/>
          </p:cNvSpPr>
          <p:nvPr/>
        </p:nvSpPr>
        <p:spPr bwMode="auto">
          <a:xfrm>
            <a:off x="25193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3" name="Rectangle 90"/>
          <p:cNvSpPr>
            <a:spLocks noChangeArrowheads="1"/>
          </p:cNvSpPr>
          <p:nvPr/>
        </p:nvSpPr>
        <p:spPr bwMode="auto">
          <a:xfrm>
            <a:off x="26987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4" name="Rectangle 91"/>
          <p:cNvSpPr>
            <a:spLocks noChangeArrowheads="1"/>
          </p:cNvSpPr>
          <p:nvPr/>
        </p:nvSpPr>
        <p:spPr bwMode="auto">
          <a:xfrm>
            <a:off x="28781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5" name="Rectangle 92"/>
          <p:cNvSpPr>
            <a:spLocks noChangeArrowheads="1"/>
          </p:cNvSpPr>
          <p:nvPr/>
        </p:nvSpPr>
        <p:spPr bwMode="auto">
          <a:xfrm>
            <a:off x="30575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6" name="Rectangle 93"/>
          <p:cNvSpPr>
            <a:spLocks noChangeArrowheads="1"/>
          </p:cNvSpPr>
          <p:nvPr/>
        </p:nvSpPr>
        <p:spPr bwMode="auto">
          <a:xfrm>
            <a:off x="32369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7" name="Rectangle 94"/>
          <p:cNvSpPr>
            <a:spLocks noChangeArrowheads="1"/>
          </p:cNvSpPr>
          <p:nvPr/>
        </p:nvSpPr>
        <p:spPr bwMode="auto">
          <a:xfrm>
            <a:off x="34163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8" name="Rectangle 95"/>
          <p:cNvSpPr>
            <a:spLocks noChangeArrowheads="1"/>
          </p:cNvSpPr>
          <p:nvPr/>
        </p:nvSpPr>
        <p:spPr bwMode="auto">
          <a:xfrm>
            <a:off x="35956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9" name="Rectangle 96"/>
          <p:cNvSpPr>
            <a:spLocks noChangeArrowheads="1"/>
          </p:cNvSpPr>
          <p:nvPr/>
        </p:nvSpPr>
        <p:spPr bwMode="auto">
          <a:xfrm>
            <a:off x="37750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0" name="Rectangle 97"/>
          <p:cNvSpPr>
            <a:spLocks noChangeArrowheads="1"/>
          </p:cNvSpPr>
          <p:nvPr/>
        </p:nvSpPr>
        <p:spPr bwMode="auto">
          <a:xfrm>
            <a:off x="39544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1" name="Rectangle 98"/>
          <p:cNvSpPr>
            <a:spLocks noChangeArrowheads="1"/>
          </p:cNvSpPr>
          <p:nvPr/>
        </p:nvSpPr>
        <p:spPr bwMode="auto">
          <a:xfrm>
            <a:off x="41338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2" name="Rectangle 99"/>
          <p:cNvSpPr>
            <a:spLocks noChangeArrowheads="1"/>
          </p:cNvSpPr>
          <p:nvPr/>
        </p:nvSpPr>
        <p:spPr bwMode="auto">
          <a:xfrm>
            <a:off x="43132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3" name="Rectangle 100"/>
          <p:cNvSpPr>
            <a:spLocks noChangeArrowheads="1"/>
          </p:cNvSpPr>
          <p:nvPr/>
        </p:nvSpPr>
        <p:spPr bwMode="auto">
          <a:xfrm>
            <a:off x="44926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4" name="Rectangle 101"/>
          <p:cNvSpPr>
            <a:spLocks noChangeArrowheads="1"/>
          </p:cNvSpPr>
          <p:nvPr/>
        </p:nvSpPr>
        <p:spPr bwMode="auto">
          <a:xfrm>
            <a:off x="46720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5" name="Rectangle 102"/>
          <p:cNvSpPr>
            <a:spLocks noChangeArrowheads="1"/>
          </p:cNvSpPr>
          <p:nvPr/>
        </p:nvSpPr>
        <p:spPr bwMode="auto">
          <a:xfrm>
            <a:off x="48514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6" name="Rectangle 103"/>
          <p:cNvSpPr>
            <a:spLocks noChangeArrowheads="1"/>
          </p:cNvSpPr>
          <p:nvPr/>
        </p:nvSpPr>
        <p:spPr bwMode="auto">
          <a:xfrm>
            <a:off x="50307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7" name="Rectangle 104"/>
          <p:cNvSpPr>
            <a:spLocks noChangeArrowheads="1"/>
          </p:cNvSpPr>
          <p:nvPr/>
        </p:nvSpPr>
        <p:spPr bwMode="auto">
          <a:xfrm>
            <a:off x="52101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8" name="Rectangle 105"/>
          <p:cNvSpPr>
            <a:spLocks noChangeArrowheads="1"/>
          </p:cNvSpPr>
          <p:nvPr/>
        </p:nvSpPr>
        <p:spPr bwMode="auto">
          <a:xfrm>
            <a:off x="53895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9" name="Rectangle 106"/>
          <p:cNvSpPr>
            <a:spLocks noChangeArrowheads="1"/>
          </p:cNvSpPr>
          <p:nvPr/>
        </p:nvSpPr>
        <p:spPr bwMode="auto">
          <a:xfrm>
            <a:off x="55689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0" name="Rectangle 107"/>
          <p:cNvSpPr>
            <a:spLocks noChangeArrowheads="1"/>
          </p:cNvSpPr>
          <p:nvPr/>
        </p:nvSpPr>
        <p:spPr bwMode="auto">
          <a:xfrm>
            <a:off x="57483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1" name="Rectangle 108"/>
          <p:cNvSpPr>
            <a:spLocks noChangeArrowheads="1"/>
          </p:cNvSpPr>
          <p:nvPr/>
        </p:nvSpPr>
        <p:spPr bwMode="auto">
          <a:xfrm>
            <a:off x="59277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2" name="Rectangle 109"/>
          <p:cNvSpPr>
            <a:spLocks noChangeArrowheads="1"/>
          </p:cNvSpPr>
          <p:nvPr/>
        </p:nvSpPr>
        <p:spPr bwMode="auto">
          <a:xfrm>
            <a:off x="61071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3" name="Rectangle 110"/>
          <p:cNvSpPr>
            <a:spLocks noChangeArrowheads="1"/>
          </p:cNvSpPr>
          <p:nvPr/>
        </p:nvSpPr>
        <p:spPr bwMode="auto">
          <a:xfrm>
            <a:off x="62865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4" name="Rectangle 111"/>
          <p:cNvSpPr>
            <a:spLocks noChangeArrowheads="1"/>
          </p:cNvSpPr>
          <p:nvPr/>
        </p:nvSpPr>
        <p:spPr bwMode="auto">
          <a:xfrm>
            <a:off x="64658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5" name="Rectangle 112"/>
          <p:cNvSpPr>
            <a:spLocks noChangeArrowheads="1"/>
          </p:cNvSpPr>
          <p:nvPr/>
        </p:nvSpPr>
        <p:spPr bwMode="auto">
          <a:xfrm>
            <a:off x="66452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6" name="Rectangle 113"/>
          <p:cNvSpPr>
            <a:spLocks noChangeArrowheads="1"/>
          </p:cNvSpPr>
          <p:nvPr/>
        </p:nvSpPr>
        <p:spPr bwMode="auto">
          <a:xfrm>
            <a:off x="68246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7" name="Rectangle 114"/>
          <p:cNvSpPr>
            <a:spLocks noChangeArrowheads="1"/>
          </p:cNvSpPr>
          <p:nvPr/>
        </p:nvSpPr>
        <p:spPr bwMode="auto">
          <a:xfrm>
            <a:off x="70040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8" name="Rectangle 115"/>
          <p:cNvSpPr>
            <a:spLocks noChangeArrowheads="1"/>
          </p:cNvSpPr>
          <p:nvPr/>
        </p:nvSpPr>
        <p:spPr bwMode="auto">
          <a:xfrm>
            <a:off x="71834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9" name="Rectangle 116"/>
          <p:cNvSpPr>
            <a:spLocks noChangeArrowheads="1"/>
          </p:cNvSpPr>
          <p:nvPr/>
        </p:nvSpPr>
        <p:spPr bwMode="auto">
          <a:xfrm>
            <a:off x="73628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30" name="Text Box 117"/>
          <p:cNvSpPr txBox="1">
            <a:spLocks noChangeArrowheads="1"/>
          </p:cNvSpPr>
          <p:nvPr/>
        </p:nvSpPr>
        <p:spPr bwMode="auto">
          <a:xfrm>
            <a:off x="1690688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31" name="Text Box 118"/>
          <p:cNvSpPr txBox="1">
            <a:spLocks noChangeArrowheads="1"/>
          </p:cNvSpPr>
          <p:nvPr/>
        </p:nvSpPr>
        <p:spPr bwMode="auto">
          <a:xfrm>
            <a:off x="1871663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32" name="Text Box 119"/>
          <p:cNvSpPr txBox="1">
            <a:spLocks noChangeArrowheads="1"/>
          </p:cNvSpPr>
          <p:nvPr/>
        </p:nvSpPr>
        <p:spPr bwMode="auto">
          <a:xfrm>
            <a:off x="7143750" y="5589588"/>
            <a:ext cx="630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0000FF"/>
                </a:solidFill>
              </a:rPr>
              <a:t>m</a:t>
            </a:r>
            <a:r>
              <a:rPr lang="en-US" sz="18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133" name="Text Box 120"/>
          <p:cNvSpPr txBox="1">
            <a:spLocks noChangeArrowheads="1"/>
          </p:cNvSpPr>
          <p:nvPr/>
        </p:nvSpPr>
        <p:spPr bwMode="auto">
          <a:xfrm>
            <a:off x="3041650" y="4149725"/>
            <a:ext cx="2789238" cy="519113"/>
          </a:xfrm>
          <a:prstGeom prst="rect">
            <a:avLst/>
          </a:prstGeom>
          <a:solidFill>
            <a:schemeClr val="accent1">
              <a:alpha val="85097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function </a:t>
            </a:r>
            <a:r>
              <a:rPr lang="en-US" i="1">
                <a:solidFill>
                  <a:srgbClr val="CC3300"/>
                </a:solidFill>
              </a:rPr>
              <a:t>h</a:t>
            </a:r>
          </a:p>
        </p:txBody>
      </p:sp>
      <p:sp>
        <p:nvSpPr>
          <p:cNvPr id="104569" name="AutoShape 121"/>
          <p:cNvSpPr>
            <a:spLocks noChangeArrowheads="1"/>
          </p:cNvSpPr>
          <p:nvPr/>
        </p:nvSpPr>
        <p:spPr bwMode="auto">
          <a:xfrm>
            <a:off x="6281738" y="4329113"/>
            <a:ext cx="2609850" cy="449262"/>
          </a:xfrm>
          <a:prstGeom prst="wedgeRoundRectCallout">
            <a:avLst>
              <a:gd name="adj1" fmla="val -86009"/>
              <a:gd name="adj2" fmla="val 146111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</a:rPr>
              <a:t>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Hashing with chaining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71550" y="1497013"/>
            <a:ext cx="7200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Each cell points to a </a:t>
            </a:r>
            <a:r>
              <a:rPr lang="en-US" dirty="0" smtClean="0">
                <a:solidFill>
                  <a:srgbClr val="FF0000"/>
                </a:solidFill>
              </a:rPr>
              <a:t>linked list </a:t>
            </a:r>
            <a:r>
              <a:rPr lang="en-US" dirty="0" smtClean="0"/>
              <a:t>of items</a:t>
            </a:r>
            <a:endParaRPr lang="en-US" dirty="0"/>
          </a:p>
        </p:txBody>
      </p:sp>
      <p:grpSp>
        <p:nvGrpSpPr>
          <p:cNvPr id="4100" name="Group 113"/>
          <p:cNvGrpSpPr>
            <a:grpSpLocks/>
          </p:cNvGrpSpPr>
          <p:nvPr/>
        </p:nvGrpSpPr>
        <p:grpSpPr bwMode="auto">
          <a:xfrm>
            <a:off x="1530350" y="2668588"/>
            <a:ext cx="6083300" cy="2800350"/>
            <a:chOff x="839" y="1814"/>
            <a:chExt cx="3832" cy="1764"/>
          </a:xfrm>
        </p:grpSpPr>
        <p:pic>
          <p:nvPicPr>
            <p:cNvPr id="4101" name="Picture 101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16" y="272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2" name="Picture 99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17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3" name="Picture 10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22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4" name="Picture 6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8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5" name="Picture 53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83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909" y="2160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auto">
            <a:xfrm>
              <a:off x="102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8" name="Rectangle 7"/>
            <p:cNvSpPr>
              <a:spLocks noChangeArrowheads="1"/>
            </p:cNvSpPr>
            <p:nvPr/>
          </p:nvSpPr>
          <p:spPr bwMode="auto">
            <a:xfrm>
              <a:off x="113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9" name="Rectangle 8"/>
            <p:cNvSpPr>
              <a:spLocks noChangeArrowheads="1"/>
            </p:cNvSpPr>
            <p:nvPr/>
          </p:nvSpPr>
          <p:spPr bwMode="auto">
            <a:xfrm>
              <a:off x="124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0" name="Rectangle 9"/>
            <p:cNvSpPr>
              <a:spLocks noChangeArrowheads="1"/>
            </p:cNvSpPr>
            <p:nvPr/>
          </p:nvSpPr>
          <p:spPr bwMode="auto">
            <a:xfrm>
              <a:off x="136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147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2" name="Rectangle 11"/>
            <p:cNvSpPr>
              <a:spLocks noChangeArrowheads="1"/>
            </p:cNvSpPr>
            <p:nvPr/>
          </p:nvSpPr>
          <p:spPr bwMode="auto">
            <a:xfrm>
              <a:off x="158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auto">
            <a:xfrm>
              <a:off x="170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auto">
            <a:xfrm>
              <a:off x="181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5" name="Rectangle 14"/>
            <p:cNvSpPr>
              <a:spLocks noChangeArrowheads="1"/>
            </p:cNvSpPr>
            <p:nvPr/>
          </p:nvSpPr>
          <p:spPr bwMode="auto">
            <a:xfrm>
              <a:off x="192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6" name="Rectangle 15"/>
            <p:cNvSpPr>
              <a:spLocks noChangeArrowheads="1"/>
            </p:cNvSpPr>
            <p:nvPr/>
          </p:nvSpPr>
          <p:spPr bwMode="auto">
            <a:xfrm>
              <a:off x="203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7" name="Rectangle 16"/>
            <p:cNvSpPr>
              <a:spLocks noChangeArrowheads="1"/>
            </p:cNvSpPr>
            <p:nvPr/>
          </p:nvSpPr>
          <p:spPr bwMode="auto">
            <a:xfrm>
              <a:off x="215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8" name="Rectangle 17"/>
            <p:cNvSpPr>
              <a:spLocks noChangeArrowheads="1"/>
            </p:cNvSpPr>
            <p:nvPr/>
          </p:nvSpPr>
          <p:spPr bwMode="auto">
            <a:xfrm>
              <a:off x="226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9" name="Rectangle 18"/>
            <p:cNvSpPr>
              <a:spLocks noChangeArrowheads="1"/>
            </p:cNvSpPr>
            <p:nvPr/>
          </p:nvSpPr>
          <p:spPr bwMode="auto">
            <a:xfrm>
              <a:off x="237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0" name="Rectangle 19"/>
            <p:cNvSpPr>
              <a:spLocks noChangeArrowheads="1"/>
            </p:cNvSpPr>
            <p:nvPr/>
          </p:nvSpPr>
          <p:spPr bwMode="auto">
            <a:xfrm>
              <a:off x="249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1" name="Rectangle 20"/>
            <p:cNvSpPr>
              <a:spLocks noChangeArrowheads="1"/>
            </p:cNvSpPr>
            <p:nvPr/>
          </p:nvSpPr>
          <p:spPr bwMode="auto">
            <a:xfrm>
              <a:off x="260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2" name="Rectangle 21"/>
            <p:cNvSpPr>
              <a:spLocks noChangeArrowheads="1"/>
            </p:cNvSpPr>
            <p:nvPr/>
          </p:nvSpPr>
          <p:spPr bwMode="auto">
            <a:xfrm>
              <a:off x="271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3" name="Rectangle 22"/>
            <p:cNvSpPr>
              <a:spLocks noChangeArrowheads="1"/>
            </p:cNvSpPr>
            <p:nvPr/>
          </p:nvSpPr>
          <p:spPr bwMode="auto">
            <a:xfrm>
              <a:off x="283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4" name="Rectangle 23"/>
            <p:cNvSpPr>
              <a:spLocks noChangeArrowheads="1"/>
            </p:cNvSpPr>
            <p:nvPr/>
          </p:nvSpPr>
          <p:spPr bwMode="auto">
            <a:xfrm>
              <a:off x="294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5" name="Rectangle 24"/>
            <p:cNvSpPr>
              <a:spLocks noChangeArrowheads="1"/>
            </p:cNvSpPr>
            <p:nvPr/>
          </p:nvSpPr>
          <p:spPr bwMode="auto">
            <a:xfrm>
              <a:off x="305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6" name="Rectangle 25"/>
            <p:cNvSpPr>
              <a:spLocks noChangeArrowheads="1"/>
            </p:cNvSpPr>
            <p:nvPr/>
          </p:nvSpPr>
          <p:spPr bwMode="auto">
            <a:xfrm>
              <a:off x="316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7" name="Rectangle 26"/>
            <p:cNvSpPr>
              <a:spLocks noChangeArrowheads="1"/>
            </p:cNvSpPr>
            <p:nvPr/>
          </p:nvSpPr>
          <p:spPr bwMode="auto">
            <a:xfrm>
              <a:off x="328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8" name="Rectangle 27"/>
            <p:cNvSpPr>
              <a:spLocks noChangeArrowheads="1"/>
            </p:cNvSpPr>
            <p:nvPr/>
          </p:nvSpPr>
          <p:spPr bwMode="auto">
            <a:xfrm>
              <a:off x="339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9" name="Rectangle 28"/>
            <p:cNvSpPr>
              <a:spLocks noChangeArrowheads="1"/>
            </p:cNvSpPr>
            <p:nvPr/>
          </p:nvSpPr>
          <p:spPr bwMode="auto">
            <a:xfrm>
              <a:off x="350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0" name="Rectangle 29"/>
            <p:cNvSpPr>
              <a:spLocks noChangeArrowheads="1"/>
            </p:cNvSpPr>
            <p:nvPr/>
          </p:nvSpPr>
          <p:spPr bwMode="auto">
            <a:xfrm>
              <a:off x="362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1" name="Rectangle 30"/>
            <p:cNvSpPr>
              <a:spLocks noChangeArrowheads="1"/>
            </p:cNvSpPr>
            <p:nvPr/>
          </p:nvSpPr>
          <p:spPr bwMode="auto">
            <a:xfrm>
              <a:off x="373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2" name="Rectangle 31"/>
            <p:cNvSpPr>
              <a:spLocks noChangeArrowheads="1"/>
            </p:cNvSpPr>
            <p:nvPr/>
          </p:nvSpPr>
          <p:spPr bwMode="auto">
            <a:xfrm>
              <a:off x="384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3" name="Rectangle 32"/>
            <p:cNvSpPr>
              <a:spLocks noChangeArrowheads="1"/>
            </p:cNvSpPr>
            <p:nvPr/>
          </p:nvSpPr>
          <p:spPr bwMode="auto">
            <a:xfrm>
              <a:off x="396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4" name="Rectangle 33"/>
            <p:cNvSpPr>
              <a:spLocks noChangeArrowheads="1"/>
            </p:cNvSpPr>
            <p:nvPr/>
          </p:nvSpPr>
          <p:spPr bwMode="auto">
            <a:xfrm>
              <a:off x="407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5" name="Rectangle 34"/>
            <p:cNvSpPr>
              <a:spLocks noChangeArrowheads="1"/>
            </p:cNvSpPr>
            <p:nvPr/>
          </p:nvSpPr>
          <p:spPr bwMode="auto">
            <a:xfrm>
              <a:off x="418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6" name="Rectangle 35"/>
            <p:cNvSpPr>
              <a:spLocks noChangeArrowheads="1"/>
            </p:cNvSpPr>
            <p:nvPr/>
          </p:nvSpPr>
          <p:spPr bwMode="auto">
            <a:xfrm>
              <a:off x="429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7" name="Rectangle 36"/>
            <p:cNvSpPr>
              <a:spLocks noChangeArrowheads="1"/>
            </p:cNvSpPr>
            <p:nvPr/>
          </p:nvSpPr>
          <p:spPr bwMode="auto">
            <a:xfrm>
              <a:off x="441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8" name="Text Box 37"/>
            <p:cNvSpPr txBox="1">
              <a:spLocks noChangeArrowheads="1"/>
            </p:cNvSpPr>
            <p:nvPr/>
          </p:nvSpPr>
          <p:spPr bwMode="auto">
            <a:xfrm>
              <a:off x="839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39" name="Text Box 38"/>
            <p:cNvSpPr txBox="1">
              <a:spLocks noChangeArrowheads="1"/>
            </p:cNvSpPr>
            <p:nvPr/>
          </p:nvSpPr>
          <p:spPr bwMode="auto">
            <a:xfrm>
              <a:off x="953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40" name="Text Box 39"/>
            <p:cNvSpPr txBox="1">
              <a:spLocks noChangeArrowheads="1"/>
            </p:cNvSpPr>
            <p:nvPr/>
          </p:nvSpPr>
          <p:spPr bwMode="auto">
            <a:xfrm>
              <a:off x="4274" y="2388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4141" name="Rectangle 41"/>
            <p:cNvSpPr>
              <a:spLocks noChangeArrowheads="1"/>
            </p:cNvSpPr>
            <p:nvPr/>
          </p:nvSpPr>
          <p:spPr bwMode="auto">
            <a:xfrm>
              <a:off x="1746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2" name="Rectangle 42"/>
            <p:cNvSpPr>
              <a:spLocks noChangeArrowheads="1"/>
            </p:cNvSpPr>
            <p:nvPr/>
          </p:nvSpPr>
          <p:spPr bwMode="auto">
            <a:xfrm>
              <a:off x="1746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3" name="Freeform 48"/>
            <p:cNvSpPr>
              <a:spLocks/>
            </p:cNvSpPr>
            <p:nvPr/>
          </p:nvSpPr>
          <p:spPr bwMode="auto">
            <a:xfrm>
              <a:off x="1803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4144" name="Picture 5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94" y="1820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45" name="Line 57"/>
            <p:cNvSpPr>
              <a:spLocks noChangeShapeType="1"/>
            </p:cNvSpPr>
            <p:nvPr/>
          </p:nvSpPr>
          <p:spPr bwMode="auto">
            <a:xfrm>
              <a:off x="1865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6" name="Rectangle 59"/>
            <p:cNvSpPr>
              <a:spLocks noChangeArrowheads="1"/>
            </p:cNvSpPr>
            <p:nvPr/>
          </p:nvSpPr>
          <p:spPr bwMode="auto">
            <a:xfrm>
              <a:off x="1746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7" name="Rectangle 60"/>
            <p:cNvSpPr>
              <a:spLocks noChangeArrowheads="1"/>
            </p:cNvSpPr>
            <p:nvPr/>
          </p:nvSpPr>
          <p:spPr bwMode="auto">
            <a:xfrm>
              <a:off x="1746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8" name="Oval 65"/>
            <p:cNvSpPr>
              <a:spLocks noChangeArrowheads="1"/>
            </p:cNvSpPr>
            <p:nvPr/>
          </p:nvSpPr>
          <p:spPr bwMode="auto">
            <a:xfrm>
              <a:off x="1831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9" name="Line 73"/>
            <p:cNvSpPr>
              <a:spLocks noChangeShapeType="1"/>
            </p:cNvSpPr>
            <p:nvPr/>
          </p:nvSpPr>
          <p:spPr bwMode="auto">
            <a:xfrm>
              <a:off x="1803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0" name="Rectangle 77"/>
            <p:cNvSpPr>
              <a:spLocks noChangeArrowheads="1"/>
            </p:cNvSpPr>
            <p:nvPr/>
          </p:nvSpPr>
          <p:spPr bwMode="auto">
            <a:xfrm>
              <a:off x="2880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1" name="Rectangle 78"/>
            <p:cNvSpPr>
              <a:spLocks noChangeArrowheads="1"/>
            </p:cNvSpPr>
            <p:nvPr/>
          </p:nvSpPr>
          <p:spPr bwMode="auto">
            <a:xfrm>
              <a:off x="2880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2" name="Rectangle 81"/>
            <p:cNvSpPr>
              <a:spLocks noChangeArrowheads="1"/>
            </p:cNvSpPr>
            <p:nvPr/>
          </p:nvSpPr>
          <p:spPr bwMode="auto">
            <a:xfrm>
              <a:off x="2880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3" name="Rectangle 82"/>
            <p:cNvSpPr>
              <a:spLocks noChangeArrowheads="1"/>
            </p:cNvSpPr>
            <p:nvPr/>
          </p:nvSpPr>
          <p:spPr bwMode="auto">
            <a:xfrm>
              <a:off x="2880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4" name="Oval 84"/>
            <p:cNvSpPr>
              <a:spLocks noChangeArrowheads="1"/>
            </p:cNvSpPr>
            <p:nvPr/>
          </p:nvSpPr>
          <p:spPr bwMode="auto">
            <a:xfrm>
              <a:off x="2965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5" name="Line 87"/>
            <p:cNvSpPr>
              <a:spLocks noChangeShapeType="1"/>
            </p:cNvSpPr>
            <p:nvPr/>
          </p:nvSpPr>
          <p:spPr bwMode="auto">
            <a:xfrm>
              <a:off x="2937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6" name="Rectangle 90"/>
            <p:cNvSpPr>
              <a:spLocks noChangeArrowheads="1"/>
            </p:cNvSpPr>
            <p:nvPr/>
          </p:nvSpPr>
          <p:spPr bwMode="auto">
            <a:xfrm>
              <a:off x="3674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7" name="Rectangle 91"/>
            <p:cNvSpPr>
              <a:spLocks noChangeArrowheads="1"/>
            </p:cNvSpPr>
            <p:nvPr/>
          </p:nvSpPr>
          <p:spPr bwMode="auto">
            <a:xfrm>
              <a:off x="3674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8" name="Line 93"/>
            <p:cNvSpPr>
              <a:spLocks noChangeShapeType="1"/>
            </p:cNvSpPr>
            <p:nvPr/>
          </p:nvSpPr>
          <p:spPr bwMode="auto">
            <a:xfrm>
              <a:off x="3731" y="295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9" name="Freeform 94"/>
            <p:cNvSpPr>
              <a:spLocks/>
            </p:cNvSpPr>
            <p:nvPr/>
          </p:nvSpPr>
          <p:spPr bwMode="auto">
            <a:xfrm>
              <a:off x="2937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0" name="Line 97"/>
            <p:cNvSpPr>
              <a:spLocks noChangeShapeType="1"/>
            </p:cNvSpPr>
            <p:nvPr/>
          </p:nvSpPr>
          <p:spPr bwMode="auto">
            <a:xfrm>
              <a:off x="3005" y="1984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1" name="Picture 9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34" y="1814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2" name="Line 102"/>
            <p:cNvSpPr>
              <a:spLocks noChangeShapeType="1"/>
            </p:cNvSpPr>
            <p:nvPr/>
          </p:nvSpPr>
          <p:spPr bwMode="auto">
            <a:xfrm>
              <a:off x="3792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3" name="Picture 10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17" y="1820"/>
              <a:ext cx="352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4" name="Freeform 105"/>
            <p:cNvSpPr>
              <a:spLocks/>
            </p:cNvSpPr>
            <p:nvPr/>
          </p:nvSpPr>
          <p:spPr bwMode="auto">
            <a:xfrm>
              <a:off x="3731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5" name="Text Box 107"/>
            <p:cNvSpPr txBox="1">
              <a:spLocks noChangeArrowheads="1"/>
            </p:cNvSpPr>
            <p:nvPr/>
          </p:nvSpPr>
          <p:spPr bwMode="auto">
            <a:xfrm>
              <a:off x="1683" y="2393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i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pic>
          <p:nvPicPr>
            <p:cNvPr id="4166" name="Picture 109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89" y="3067"/>
              <a:ext cx="46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7" name="AutoShape 110"/>
            <p:cNvSpPr>
              <a:spLocks/>
            </p:cNvSpPr>
            <p:nvPr/>
          </p:nvSpPr>
          <p:spPr bwMode="auto">
            <a:xfrm>
              <a:off x="1462" y="2727"/>
              <a:ext cx="114" cy="851"/>
            </a:xfrm>
            <a:prstGeom prst="leftBrace">
              <a:avLst>
                <a:gd name="adj1" fmla="val 622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168" name="AutoShape 111"/>
            <p:cNvCxnSpPr>
              <a:cxnSpLocks noChangeShapeType="1"/>
              <a:stCxn id="4148" idx="4"/>
              <a:endCxn id="4146" idx="0"/>
            </p:cNvCxnSpPr>
            <p:nvPr/>
          </p:nvCxnSpPr>
          <p:spPr bwMode="auto">
            <a:xfrm rot="16200000" flipH="1">
              <a:off x="1749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69" name="AutoShape 112"/>
            <p:cNvCxnSpPr>
              <a:cxnSpLocks noChangeShapeType="1"/>
              <a:stCxn id="4154" idx="4"/>
              <a:endCxn id="4152" idx="0"/>
            </p:cNvCxnSpPr>
            <p:nvPr/>
          </p:nvCxnSpPr>
          <p:spPr bwMode="auto">
            <a:xfrm rot="16200000" flipH="1">
              <a:off x="2883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What makes a hash function good?</a:t>
            </a:r>
          </a:p>
        </p:txBody>
      </p:sp>
      <p:sp>
        <p:nvSpPr>
          <p:cNvPr id="5123" name="Oval 3"/>
          <p:cNvSpPr>
            <a:spLocks noChangeAspect="1" noChangeArrowheads="1"/>
          </p:cNvSpPr>
          <p:nvPr/>
        </p:nvSpPr>
        <p:spPr bwMode="auto">
          <a:xfrm>
            <a:off x="2052638" y="1538288"/>
            <a:ext cx="4949825" cy="112553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124" name="Oval 6"/>
          <p:cNvSpPr>
            <a:spLocks noChangeAspect="1" noChangeArrowheads="1"/>
          </p:cNvSpPr>
          <p:nvPr/>
        </p:nvSpPr>
        <p:spPr bwMode="auto">
          <a:xfrm>
            <a:off x="3571875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5" name="Oval 7"/>
          <p:cNvSpPr>
            <a:spLocks noChangeAspect="1" noChangeArrowheads="1"/>
          </p:cNvSpPr>
          <p:nvPr/>
        </p:nvSpPr>
        <p:spPr bwMode="auto">
          <a:xfrm>
            <a:off x="4640263" y="1820863"/>
            <a:ext cx="55562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6" name="Oval 8"/>
          <p:cNvSpPr>
            <a:spLocks noChangeAspect="1" noChangeArrowheads="1"/>
          </p:cNvSpPr>
          <p:nvPr/>
        </p:nvSpPr>
        <p:spPr bwMode="auto">
          <a:xfrm>
            <a:off x="4921250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7" name="Oval 9"/>
          <p:cNvSpPr>
            <a:spLocks noChangeAspect="1" noChangeArrowheads="1"/>
          </p:cNvSpPr>
          <p:nvPr/>
        </p:nvSpPr>
        <p:spPr bwMode="auto">
          <a:xfrm>
            <a:off x="4808538" y="23256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8" name="Oval 10"/>
          <p:cNvSpPr>
            <a:spLocks noChangeAspect="1" noChangeArrowheads="1"/>
          </p:cNvSpPr>
          <p:nvPr/>
        </p:nvSpPr>
        <p:spPr bwMode="auto">
          <a:xfrm>
            <a:off x="3346450" y="1931988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9" name="Oval 11"/>
          <p:cNvSpPr>
            <a:spLocks noChangeAspect="1" noChangeArrowheads="1"/>
          </p:cNvSpPr>
          <p:nvPr/>
        </p:nvSpPr>
        <p:spPr bwMode="auto">
          <a:xfrm>
            <a:off x="4527550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0" name="Oval 12"/>
          <p:cNvSpPr>
            <a:spLocks noChangeAspect="1" noChangeArrowheads="1"/>
          </p:cNvSpPr>
          <p:nvPr/>
        </p:nvSpPr>
        <p:spPr bwMode="auto">
          <a:xfrm>
            <a:off x="5089525" y="2044700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1" name="Oval 13"/>
          <p:cNvSpPr>
            <a:spLocks noChangeAspect="1" noChangeArrowheads="1"/>
          </p:cNvSpPr>
          <p:nvPr/>
        </p:nvSpPr>
        <p:spPr bwMode="auto">
          <a:xfrm>
            <a:off x="3627438" y="238283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2" name="Oval 14"/>
          <p:cNvSpPr>
            <a:spLocks noChangeAspect="1" noChangeArrowheads="1"/>
          </p:cNvSpPr>
          <p:nvPr/>
        </p:nvSpPr>
        <p:spPr bwMode="auto">
          <a:xfrm>
            <a:off x="4302125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3" name="Oval 15"/>
          <p:cNvSpPr>
            <a:spLocks noChangeAspect="1" noChangeArrowheads="1"/>
          </p:cNvSpPr>
          <p:nvPr/>
        </p:nvSpPr>
        <p:spPr bwMode="auto">
          <a:xfrm>
            <a:off x="4414838" y="19319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5134" name="AutoShape 16"/>
          <p:cNvCxnSpPr>
            <a:cxnSpLocks noChangeAspect="1" noChangeShapeType="1"/>
            <a:stCxn id="5124" idx="4"/>
            <a:endCxn id="5148" idx="0"/>
          </p:cNvCxnSpPr>
          <p:nvPr/>
        </p:nvCxnSpPr>
        <p:spPr bwMode="auto">
          <a:xfrm rot="5400000">
            <a:off x="2493963" y="2571750"/>
            <a:ext cx="1855787" cy="3540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5" name="AutoShape 17"/>
          <p:cNvCxnSpPr>
            <a:cxnSpLocks noChangeAspect="1" noChangeShapeType="1"/>
            <a:stCxn id="5128" idx="4"/>
            <a:endCxn id="5148" idx="0"/>
          </p:cNvCxnSpPr>
          <p:nvPr/>
        </p:nvCxnSpPr>
        <p:spPr bwMode="auto">
          <a:xfrm rot="5400000">
            <a:off x="2465388" y="2768600"/>
            <a:ext cx="1687512" cy="1285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6" name="AutoShape 18"/>
          <p:cNvCxnSpPr>
            <a:cxnSpLocks noChangeAspect="1" noChangeShapeType="1"/>
            <a:stCxn id="5131" idx="4"/>
            <a:endCxn id="5148" idx="0"/>
          </p:cNvCxnSpPr>
          <p:nvPr/>
        </p:nvCxnSpPr>
        <p:spPr bwMode="auto">
          <a:xfrm rot="5400000">
            <a:off x="2831307" y="2853531"/>
            <a:ext cx="1236662" cy="4095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7" name="AutoShape 19"/>
          <p:cNvCxnSpPr>
            <a:cxnSpLocks noChangeAspect="1" noChangeShapeType="1"/>
            <a:stCxn id="5133" idx="4"/>
            <a:endCxn id="5159" idx="0"/>
          </p:cNvCxnSpPr>
          <p:nvPr/>
        </p:nvCxnSpPr>
        <p:spPr bwMode="auto">
          <a:xfrm rot="16200000" flipH="1">
            <a:off x="3616326" y="2814637"/>
            <a:ext cx="1687512" cy="365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8" name="AutoShape 20"/>
          <p:cNvCxnSpPr>
            <a:cxnSpLocks noChangeAspect="1" noChangeShapeType="1"/>
            <a:stCxn id="5125" idx="4"/>
            <a:endCxn id="5159" idx="0"/>
          </p:cNvCxnSpPr>
          <p:nvPr/>
        </p:nvCxnSpPr>
        <p:spPr bwMode="auto">
          <a:xfrm rot="5400000">
            <a:off x="3672681" y="2682082"/>
            <a:ext cx="1800225" cy="188912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9" name="AutoShape 21"/>
          <p:cNvCxnSpPr>
            <a:cxnSpLocks noChangeAspect="1" noChangeShapeType="1"/>
            <a:stCxn id="5127" idx="4"/>
            <a:endCxn id="5163" idx="0"/>
          </p:cNvCxnSpPr>
          <p:nvPr/>
        </p:nvCxnSpPr>
        <p:spPr bwMode="auto">
          <a:xfrm rot="16200000" flipH="1">
            <a:off x="4233863" y="2984500"/>
            <a:ext cx="1293812" cy="90488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0" name="AutoShape 22"/>
          <p:cNvCxnSpPr>
            <a:cxnSpLocks noChangeAspect="1" noChangeShapeType="1"/>
            <a:stCxn id="5129" idx="4"/>
            <a:endCxn id="5159" idx="0"/>
          </p:cNvCxnSpPr>
          <p:nvPr/>
        </p:nvCxnSpPr>
        <p:spPr bwMode="auto">
          <a:xfrm rot="5400000">
            <a:off x="3840957" y="2963069"/>
            <a:ext cx="1350962" cy="762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1" name="AutoShape 23"/>
          <p:cNvCxnSpPr>
            <a:cxnSpLocks noChangeAspect="1" noChangeShapeType="1"/>
            <a:stCxn id="5126" idx="4"/>
            <a:endCxn id="5163" idx="0"/>
          </p:cNvCxnSpPr>
          <p:nvPr/>
        </p:nvCxnSpPr>
        <p:spPr bwMode="auto">
          <a:xfrm rot="5400000">
            <a:off x="4010025" y="2736851"/>
            <a:ext cx="1855787" cy="23812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2" name="AutoShape 24"/>
          <p:cNvCxnSpPr>
            <a:cxnSpLocks noChangeAspect="1" noChangeShapeType="1"/>
            <a:stCxn id="5130" idx="4"/>
            <a:endCxn id="5163" idx="0"/>
          </p:cNvCxnSpPr>
          <p:nvPr/>
        </p:nvCxnSpPr>
        <p:spPr bwMode="auto">
          <a:xfrm rot="5400000">
            <a:off x="4234657" y="2793206"/>
            <a:ext cx="1574800" cy="1920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3" name="AutoShape 25"/>
          <p:cNvCxnSpPr>
            <a:cxnSpLocks noChangeAspect="1" noChangeShapeType="1"/>
            <a:stCxn id="5132" idx="4"/>
            <a:endCxn id="5159" idx="0"/>
          </p:cNvCxnSpPr>
          <p:nvPr/>
        </p:nvCxnSpPr>
        <p:spPr bwMode="auto">
          <a:xfrm rot="16200000" flipH="1">
            <a:off x="3729038" y="2927350"/>
            <a:ext cx="1350962" cy="1476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44" name="Rectangle 26"/>
          <p:cNvSpPr>
            <a:spLocks noChangeAspect="1" noChangeArrowheads="1"/>
          </p:cNvSpPr>
          <p:nvPr/>
        </p:nvSpPr>
        <p:spPr bwMode="auto">
          <a:xfrm>
            <a:off x="2740025" y="3675063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5" name="Rectangle 27"/>
          <p:cNvSpPr>
            <a:spLocks noChangeAspect="1" noChangeArrowheads="1"/>
          </p:cNvSpPr>
          <p:nvPr/>
        </p:nvSpPr>
        <p:spPr bwMode="auto">
          <a:xfrm>
            <a:off x="28527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6" name="Rectangle 28"/>
          <p:cNvSpPr>
            <a:spLocks noChangeAspect="1" noChangeArrowheads="1"/>
          </p:cNvSpPr>
          <p:nvPr/>
        </p:nvSpPr>
        <p:spPr bwMode="auto">
          <a:xfrm>
            <a:off x="29638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7" name="Rectangle 29"/>
          <p:cNvSpPr>
            <a:spLocks noChangeAspect="1" noChangeArrowheads="1"/>
          </p:cNvSpPr>
          <p:nvPr/>
        </p:nvSpPr>
        <p:spPr bwMode="auto">
          <a:xfrm>
            <a:off x="30765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8" name="Rectangle 30"/>
          <p:cNvSpPr>
            <a:spLocks noChangeAspect="1" noChangeArrowheads="1"/>
          </p:cNvSpPr>
          <p:nvPr/>
        </p:nvSpPr>
        <p:spPr bwMode="auto">
          <a:xfrm>
            <a:off x="31877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9" name="Rectangle 31"/>
          <p:cNvSpPr>
            <a:spLocks noChangeAspect="1" noChangeArrowheads="1"/>
          </p:cNvSpPr>
          <p:nvPr/>
        </p:nvSpPr>
        <p:spPr bwMode="auto">
          <a:xfrm>
            <a:off x="3300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0" name="Rectangle 32"/>
          <p:cNvSpPr>
            <a:spLocks noChangeAspect="1" noChangeArrowheads="1"/>
          </p:cNvSpPr>
          <p:nvPr/>
        </p:nvSpPr>
        <p:spPr bwMode="auto">
          <a:xfrm>
            <a:off x="34131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1" name="Rectangle 33"/>
          <p:cNvSpPr>
            <a:spLocks noChangeAspect="1" noChangeArrowheads="1"/>
          </p:cNvSpPr>
          <p:nvPr/>
        </p:nvSpPr>
        <p:spPr bwMode="auto">
          <a:xfrm>
            <a:off x="35242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2" name="Rectangle 34"/>
          <p:cNvSpPr>
            <a:spLocks noChangeAspect="1" noChangeArrowheads="1"/>
          </p:cNvSpPr>
          <p:nvPr/>
        </p:nvSpPr>
        <p:spPr bwMode="auto">
          <a:xfrm>
            <a:off x="36369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3" name="Rectangle 35"/>
          <p:cNvSpPr>
            <a:spLocks noChangeAspect="1" noChangeArrowheads="1"/>
          </p:cNvSpPr>
          <p:nvPr/>
        </p:nvSpPr>
        <p:spPr bwMode="auto">
          <a:xfrm>
            <a:off x="37480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4" name="Rectangle 36"/>
          <p:cNvSpPr>
            <a:spLocks noChangeAspect="1" noChangeArrowheads="1"/>
          </p:cNvSpPr>
          <p:nvPr/>
        </p:nvSpPr>
        <p:spPr bwMode="auto">
          <a:xfrm>
            <a:off x="3860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5" name="Rectangle 37"/>
          <p:cNvSpPr>
            <a:spLocks noChangeAspect="1" noChangeArrowheads="1"/>
          </p:cNvSpPr>
          <p:nvPr/>
        </p:nvSpPr>
        <p:spPr bwMode="auto">
          <a:xfrm>
            <a:off x="397351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6" name="Rectangle 38"/>
          <p:cNvSpPr>
            <a:spLocks noChangeAspect="1" noChangeArrowheads="1"/>
          </p:cNvSpPr>
          <p:nvPr/>
        </p:nvSpPr>
        <p:spPr bwMode="auto">
          <a:xfrm>
            <a:off x="40846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7" name="Rectangle 39"/>
          <p:cNvSpPr>
            <a:spLocks noChangeAspect="1" noChangeArrowheads="1"/>
          </p:cNvSpPr>
          <p:nvPr/>
        </p:nvSpPr>
        <p:spPr bwMode="auto">
          <a:xfrm>
            <a:off x="4197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8" name="Rectangle 40"/>
          <p:cNvSpPr>
            <a:spLocks noChangeAspect="1" noChangeArrowheads="1"/>
          </p:cNvSpPr>
          <p:nvPr/>
        </p:nvSpPr>
        <p:spPr bwMode="auto">
          <a:xfrm>
            <a:off x="4310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9" name="Rectangle 41"/>
          <p:cNvSpPr>
            <a:spLocks noChangeAspect="1" noChangeArrowheads="1"/>
          </p:cNvSpPr>
          <p:nvPr/>
        </p:nvSpPr>
        <p:spPr bwMode="auto">
          <a:xfrm>
            <a:off x="44211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0" name="Rectangle 42"/>
          <p:cNvSpPr>
            <a:spLocks noChangeAspect="1" noChangeArrowheads="1"/>
          </p:cNvSpPr>
          <p:nvPr/>
        </p:nvSpPr>
        <p:spPr bwMode="auto">
          <a:xfrm>
            <a:off x="453390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1" name="Rectangle 43"/>
          <p:cNvSpPr>
            <a:spLocks noChangeAspect="1" noChangeArrowheads="1"/>
          </p:cNvSpPr>
          <p:nvPr/>
        </p:nvSpPr>
        <p:spPr bwMode="auto">
          <a:xfrm>
            <a:off x="46450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2" name="Rectangle 44"/>
          <p:cNvSpPr>
            <a:spLocks noChangeAspect="1" noChangeArrowheads="1"/>
          </p:cNvSpPr>
          <p:nvPr/>
        </p:nvSpPr>
        <p:spPr bwMode="auto">
          <a:xfrm>
            <a:off x="47577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3" name="Rectangle 45"/>
          <p:cNvSpPr>
            <a:spLocks noChangeAspect="1" noChangeArrowheads="1"/>
          </p:cNvSpPr>
          <p:nvPr/>
        </p:nvSpPr>
        <p:spPr bwMode="auto">
          <a:xfrm>
            <a:off x="487045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4" name="Rectangle 46"/>
          <p:cNvSpPr>
            <a:spLocks noChangeAspect="1" noChangeArrowheads="1"/>
          </p:cNvSpPr>
          <p:nvPr/>
        </p:nvSpPr>
        <p:spPr bwMode="auto">
          <a:xfrm>
            <a:off x="498157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5" name="Rectangle 47"/>
          <p:cNvSpPr>
            <a:spLocks noChangeAspect="1" noChangeArrowheads="1"/>
          </p:cNvSpPr>
          <p:nvPr/>
        </p:nvSpPr>
        <p:spPr bwMode="auto">
          <a:xfrm>
            <a:off x="509428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6" name="Rectangle 48"/>
          <p:cNvSpPr>
            <a:spLocks noChangeAspect="1" noChangeArrowheads="1"/>
          </p:cNvSpPr>
          <p:nvPr/>
        </p:nvSpPr>
        <p:spPr bwMode="auto">
          <a:xfrm>
            <a:off x="5205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7" name="Rectangle 49"/>
          <p:cNvSpPr>
            <a:spLocks noChangeAspect="1" noChangeArrowheads="1"/>
          </p:cNvSpPr>
          <p:nvPr/>
        </p:nvSpPr>
        <p:spPr bwMode="auto">
          <a:xfrm>
            <a:off x="53181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8" name="Rectangle 50"/>
          <p:cNvSpPr>
            <a:spLocks noChangeAspect="1" noChangeArrowheads="1"/>
          </p:cNvSpPr>
          <p:nvPr/>
        </p:nvSpPr>
        <p:spPr bwMode="auto">
          <a:xfrm>
            <a:off x="54308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9" name="Rectangle 51"/>
          <p:cNvSpPr>
            <a:spLocks noChangeAspect="1" noChangeArrowheads="1"/>
          </p:cNvSpPr>
          <p:nvPr/>
        </p:nvSpPr>
        <p:spPr bwMode="auto">
          <a:xfrm>
            <a:off x="55419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0" name="Rectangle 52"/>
          <p:cNvSpPr>
            <a:spLocks noChangeAspect="1" noChangeArrowheads="1"/>
          </p:cNvSpPr>
          <p:nvPr/>
        </p:nvSpPr>
        <p:spPr bwMode="auto">
          <a:xfrm>
            <a:off x="56546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1" name="Rectangle 53"/>
          <p:cNvSpPr>
            <a:spLocks noChangeAspect="1" noChangeArrowheads="1"/>
          </p:cNvSpPr>
          <p:nvPr/>
        </p:nvSpPr>
        <p:spPr bwMode="auto">
          <a:xfrm>
            <a:off x="5765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2" name="Rectangle 54"/>
          <p:cNvSpPr>
            <a:spLocks noChangeAspect="1" noChangeArrowheads="1"/>
          </p:cNvSpPr>
          <p:nvPr/>
        </p:nvSpPr>
        <p:spPr bwMode="auto">
          <a:xfrm>
            <a:off x="58785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3" name="Rectangle 55"/>
          <p:cNvSpPr>
            <a:spLocks noChangeAspect="1" noChangeArrowheads="1"/>
          </p:cNvSpPr>
          <p:nvPr/>
        </p:nvSpPr>
        <p:spPr bwMode="auto">
          <a:xfrm>
            <a:off x="59912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4" name="Rectangle 56"/>
          <p:cNvSpPr>
            <a:spLocks noChangeAspect="1" noChangeArrowheads="1"/>
          </p:cNvSpPr>
          <p:nvPr/>
        </p:nvSpPr>
        <p:spPr bwMode="auto">
          <a:xfrm>
            <a:off x="6102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5" name="Rectangle 57"/>
          <p:cNvSpPr>
            <a:spLocks noChangeAspect="1" noChangeArrowheads="1"/>
          </p:cNvSpPr>
          <p:nvPr/>
        </p:nvSpPr>
        <p:spPr bwMode="auto">
          <a:xfrm>
            <a:off x="6215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5176" name="Group 73"/>
          <p:cNvGrpSpPr>
            <a:grpSpLocks noChangeAspect="1"/>
          </p:cNvGrpSpPr>
          <p:nvPr/>
        </p:nvGrpSpPr>
        <p:grpSpPr bwMode="auto">
          <a:xfrm>
            <a:off x="2727325" y="1538288"/>
            <a:ext cx="3543300" cy="1125537"/>
            <a:chOff x="1122" y="1139"/>
            <a:chExt cx="3572" cy="1134"/>
          </a:xfrm>
        </p:grpSpPr>
        <p:sp>
          <p:nvSpPr>
            <p:cNvPr id="5183" name="Line 63"/>
            <p:cNvSpPr>
              <a:spLocks noChangeAspect="1" noChangeShapeType="1"/>
            </p:cNvSpPr>
            <p:nvPr/>
          </p:nvSpPr>
          <p:spPr bwMode="auto">
            <a:xfrm>
              <a:off x="112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4" name="Line 64"/>
            <p:cNvSpPr>
              <a:spLocks noChangeAspect="1" noChangeShapeType="1"/>
            </p:cNvSpPr>
            <p:nvPr/>
          </p:nvSpPr>
          <p:spPr bwMode="auto">
            <a:xfrm>
              <a:off x="163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5" name="Line 65"/>
            <p:cNvSpPr>
              <a:spLocks noChangeAspect="1" noChangeShapeType="1"/>
            </p:cNvSpPr>
            <p:nvPr/>
          </p:nvSpPr>
          <p:spPr bwMode="auto">
            <a:xfrm>
              <a:off x="214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6" name="Line 66"/>
            <p:cNvSpPr>
              <a:spLocks noChangeAspect="1" noChangeShapeType="1"/>
            </p:cNvSpPr>
            <p:nvPr/>
          </p:nvSpPr>
          <p:spPr bwMode="auto">
            <a:xfrm>
              <a:off x="265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7" name="Line 67"/>
            <p:cNvSpPr>
              <a:spLocks noChangeAspect="1" noChangeShapeType="1"/>
            </p:cNvSpPr>
            <p:nvPr/>
          </p:nvSpPr>
          <p:spPr bwMode="auto">
            <a:xfrm>
              <a:off x="316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8" name="Line 68"/>
            <p:cNvSpPr>
              <a:spLocks noChangeAspect="1" noChangeShapeType="1"/>
            </p:cNvSpPr>
            <p:nvPr/>
          </p:nvSpPr>
          <p:spPr bwMode="auto">
            <a:xfrm>
              <a:off x="367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9" name="Line 69"/>
            <p:cNvSpPr>
              <a:spLocks noChangeAspect="1" noChangeShapeType="1"/>
            </p:cNvSpPr>
            <p:nvPr/>
          </p:nvSpPr>
          <p:spPr bwMode="auto">
            <a:xfrm>
              <a:off x="418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90" name="Line 70"/>
            <p:cNvSpPr>
              <a:spLocks noChangeAspect="1" noChangeShapeType="1"/>
            </p:cNvSpPr>
            <p:nvPr/>
          </p:nvSpPr>
          <p:spPr bwMode="auto">
            <a:xfrm>
              <a:off x="4694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881063" y="4149725"/>
            <a:ext cx="74707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Should behave like a </a:t>
            </a:r>
            <a:r>
              <a:rPr lang="en-US">
                <a:solidFill>
                  <a:srgbClr val="FF0000"/>
                </a:solidFill>
              </a:rPr>
              <a:t>“random function”</a:t>
            </a:r>
          </a:p>
        </p:txBody>
      </p:sp>
      <p:pic>
        <p:nvPicPr>
          <p:cNvPr id="5178" name="Picture 7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798763"/>
            <a:ext cx="404813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890588" y="4529138"/>
            <a:ext cx="7470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 have a </a:t>
            </a:r>
            <a:r>
              <a:rPr lang="en-US" dirty="0">
                <a:solidFill>
                  <a:srgbClr val="008000"/>
                </a:solidFill>
              </a:rPr>
              <a:t>succinct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representation</a:t>
            </a: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895350" y="4906963"/>
            <a:ext cx="7470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 be </a:t>
            </a:r>
            <a:r>
              <a:rPr lang="en-US" dirty="0">
                <a:solidFill>
                  <a:srgbClr val="0000FF"/>
                </a:solidFill>
              </a:rPr>
              <a:t>easy to compute</a:t>
            </a:r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520700" y="5481638"/>
            <a:ext cx="8191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Usually interested in </a:t>
            </a:r>
            <a:r>
              <a:rPr lang="en-US">
                <a:solidFill>
                  <a:srgbClr val="CC3300"/>
                </a:solidFill>
              </a:rPr>
              <a:t>families</a:t>
            </a:r>
            <a:r>
              <a:rPr lang="en-US"/>
              <a:t> of hash functions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5794" name="Text Box 82"/>
          <p:cNvSpPr txBox="1">
            <a:spLocks noChangeArrowheads="1"/>
          </p:cNvSpPr>
          <p:nvPr/>
        </p:nvSpPr>
        <p:spPr bwMode="auto">
          <a:xfrm>
            <a:off x="520700" y="5880100"/>
            <a:ext cx="8191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Allows rehashing, </a:t>
            </a:r>
            <a:r>
              <a:rPr lang="en-US" dirty="0" smtClean="0"/>
              <a:t>resizing, </a:t>
            </a:r>
            <a:r>
              <a:rPr lang="en-US" dirty="0"/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7" grpId="0"/>
      <p:bldP spid="115790" grpId="0"/>
      <p:bldP spid="115791" grpId="0"/>
      <p:bldP spid="115793" grpId="0"/>
      <p:bldP spid="115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Simple hash functions</a:t>
            </a:r>
          </a:p>
        </p:txBody>
      </p:sp>
      <p:pic>
        <p:nvPicPr>
          <p:cNvPr id="71" name="Picture 7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044428" y="1484313"/>
            <a:ext cx="3810460" cy="543502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16625" y="2084389"/>
            <a:ext cx="5887912" cy="41714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491872" y="2808285"/>
            <a:ext cx="4667258" cy="474555"/>
          </a:xfrm>
          <a:prstGeom prst="rect">
            <a:avLst/>
          </a:prstGeom>
          <a:noFill/>
          <a:ln/>
          <a:effectLst/>
        </p:spPr>
      </p:pic>
      <p:cxnSp>
        <p:nvCxnSpPr>
          <p:cNvPr id="83" name="Straight Connector 82"/>
          <p:cNvCxnSpPr/>
          <p:nvPr/>
        </p:nvCxnSpPr>
        <p:spPr bwMode="auto">
          <a:xfrm>
            <a:off x="3724275" y="4581525"/>
            <a:ext cx="4381500" cy="95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5943600" y="4714875"/>
            <a:ext cx="2162175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733800" y="4724400"/>
            <a:ext cx="2162175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943600" y="3790950"/>
            <a:ext cx="2162175" cy="304800"/>
            <a:chOff x="4229100" y="3790950"/>
            <a:chExt cx="2162175" cy="3048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4229100" y="3790950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7" name="Picture 86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192493" y="3856036"/>
              <a:ext cx="237316" cy="19697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0" name="Group 29"/>
          <p:cNvGrpSpPr/>
          <p:nvPr/>
        </p:nvGrpSpPr>
        <p:grpSpPr bwMode="auto">
          <a:xfrm>
            <a:off x="5943600" y="4181475"/>
            <a:ext cx="2162175" cy="304800"/>
            <a:chOff x="5943600" y="4181475"/>
            <a:chExt cx="2162175" cy="3048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943600" y="4181475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" name="Picture 27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937083" y="4237035"/>
              <a:ext cx="196184" cy="19618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3" name="TextBox 92"/>
          <p:cNvSpPr txBox="1"/>
          <p:nvPr/>
        </p:nvSpPr>
        <p:spPr>
          <a:xfrm>
            <a:off x="5305425" y="3829050"/>
            <a:ext cx="752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ym typeface="Symbol"/>
              </a:rPr>
              <a:t></a:t>
            </a:r>
            <a:endParaRPr lang="he-IL" b="1" dirty="0"/>
          </a:p>
        </p:txBody>
      </p:sp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961588" y="5427660"/>
            <a:ext cx="908923" cy="434288"/>
          </a:xfrm>
          <a:prstGeom prst="rect">
            <a:avLst/>
          </a:prstGeom>
          <a:noFill/>
          <a:ln/>
          <a:effectLst/>
        </p:spPr>
      </p:pic>
      <p:sp>
        <p:nvSpPr>
          <p:cNvPr id="96" name="Left Brace 95"/>
          <p:cNvSpPr/>
          <p:nvPr/>
        </p:nvSpPr>
        <p:spPr bwMode="auto">
          <a:xfrm rot="16200000">
            <a:off x="6267450" y="4762500"/>
            <a:ext cx="295275" cy="92392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4824" y="1533525"/>
            <a:ext cx="24669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modular</a:t>
            </a:r>
            <a:r>
              <a:rPr lang="en-US" dirty="0" smtClean="0"/>
              <a:t> method</a:t>
            </a:r>
            <a:endParaRPr lang="he-IL" dirty="0"/>
          </a:p>
        </p:txBody>
      </p:sp>
      <p:sp>
        <p:nvSpPr>
          <p:cNvPr id="101" name="TextBox 100"/>
          <p:cNvSpPr txBox="1"/>
          <p:nvPr/>
        </p:nvSpPr>
        <p:spPr>
          <a:xfrm>
            <a:off x="504824" y="4076700"/>
            <a:ext cx="24669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multiplicative</a:t>
            </a:r>
            <a:r>
              <a:rPr lang="en-US" dirty="0" smtClean="0"/>
              <a:t> method</a:t>
            </a:r>
            <a:endParaRPr lang="he-IL" dirty="0"/>
          </a:p>
        </p:txBody>
      </p:sp>
      <p:pic>
        <p:nvPicPr>
          <p:cNvPr id="33" name="Picture 3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555994" y="5989635"/>
            <a:ext cx="4786659" cy="4342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3" grpId="0"/>
      <p:bldP spid="96" grpId="0" animBg="1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765016" y="4094160"/>
            <a:ext cx="1225120" cy="315165"/>
          </a:xfrm>
          <a:prstGeom prst="rect">
            <a:avLst/>
          </a:prstGeom>
          <a:noFill/>
          <a:ln/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Tabulation based hash functions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81100" y="1785937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6905" y="1785937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32710" y="1785937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58515" y="1785937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76350" y="2495550"/>
            <a:ext cx="542925" cy="523875"/>
          </a:xfrm>
          <a:prstGeom prst="rect">
            <a:avLst/>
          </a:prstGeom>
          <a:solidFill>
            <a:srgbClr val="92D050">
              <a:alpha val="5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81200" y="2514600"/>
            <a:ext cx="542925" cy="523875"/>
          </a:xfrm>
          <a:prstGeom prst="rect">
            <a:avLst/>
          </a:prstGeom>
          <a:solidFill>
            <a:srgbClr val="92D050">
              <a:alpha val="5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19475" y="2505075"/>
            <a:ext cx="542925" cy="523875"/>
          </a:xfrm>
          <a:prstGeom prst="rect">
            <a:avLst/>
          </a:prstGeom>
          <a:solidFill>
            <a:srgbClr val="92D050">
              <a:alpha val="5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14625" y="2495550"/>
            <a:ext cx="542925" cy="523875"/>
          </a:xfrm>
          <a:prstGeom prst="rect">
            <a:avLst/>
          </a:prstGeom>
          <a:solidFill>
            <a:srgbClr val="92D050">
              <a:alpha val="5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80314" y="2579684"/>
            <a:ext cx="355972" cy="396315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064992" y="2579684"/>
            <a:ext cx="396315" cy="39631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769842" y="2579684"/>
            <a:ext cx="396315" cy="39631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474692" y="2579684"/>
            <a:ext cx="396315" cy="396315"/>
          </a:xfrm>
          <a:prstGeom prst="rect">
            <a:avLst/>
          </a:prstGeom>
          <a:noFill/>
          <a:ln/>
          <a:effectLst/>
        </p:spPr>
      </p:pic>
      <p:sp>
        <p:nvSpPr>
          <p:cNvPr id="35" name="TextBox 34"/>
          <p:cNvSpPr txBox="1"/>
          <p:nvPr/>
        </p:nvSpPr>
        <p:spPr>
          <a:xfrm>
            <a:off x="3790950" y="1581150"/>
            <a:ext cx="1133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…</a:t>
            </a:r>
            <a:endParaRPr lang="he-IL" dirty="0"/>
          </a:p>
        </p:txBody>
      </p:sp>
      <p:sp>
        <p:nvSpPr>
          <p:cNvPr id="36" name="Down Arrow 35"/>
          <p:cNvSpPr/>
          <p:nvPr/>
        </p:nvSpPr>
        <p:spPr bwMode="auto">
          <a:xfrm>
            <a:off x="1428750" y="2105025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149475" y="2105025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870200" y="2105025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3590925" y="2105025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76475" y="3596201"/>
            <a:ext cx="710871" cy="556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Shape 41"/>
          <p:cNvCxnSpPr>
            <a:stCxn id="22" idx="2"/>
            <a:endCxn id="40" idx="2"/>
          </p:cNvCxnSpPr>
          <p:nvPr/>
        </p:nvCxnSpPr>
        <p:spPr bwMode="auto">
          <a:xfrm rot="16200000" flipH="1">
            <a:off x="1484581" y="3082657"/>
            <a:ext cx="855126" cy="728662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hape 42"/>
          <p:cNvCxnSpPr>
            <a:stCxn id="23" idx="2"/>
            <a:endCxn id="40" idx="1"/>
          </p:cNvCxnSpPr>
          <p:nvPr/>
        </p:nvCxnSpPr>
        <p:spPr bwMode="auto">
          <a:xfrm rot="16200000" flipH="1">
            <a:off x="1996995" y="3294142"/>
            <a:ext cx="639253" cy="12791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hape 42"/>
          <p:cNvCxnSpPr>
            <a:stCxn id="25" idx="2"/>
            <a:endCxn id="40" idx="7"/>
          </p:cNvCxnSpPr>
          <p:nvPr/>
        </p:nvCxnSpPr>
        <p:spPr bwMode="auto">
          <a:xfrm rot="5400000">
            <a:off x="2605514" y="3297153"/>
            <a:ext cx="658303" cy="10284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hape 42"/>
          <p:cNvCxnSpPr>
            <a:stCxn id="24" idx="2"/>
            <a:endCxn id="40" idx="6"/>
          </p:cNvCxnSpPr>
          <p:nvPr/>
        </p:nvCxnSpPr>
        <p:spPr bwMode="auto">
          <a:xfrm rot="5400000">
            <a:off x="2916342" y="3099954"/>
            <a:ext cx="845601" cy="703592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hape 67"/>
          <p:cNvCxnSpPr>
            <a:stCxn id="40" idx="4"/>
          </p:cNvCxnSpPr>
          <p:nvPr/>
        </p:nvCxnSpPr>
        <p:spPr bwMode="auto">
          <a:xfrm rot="5400000">
            <a:off x="2354180" y="4427621"/>
            <a:ext cx="552453" cy="3011"/>
          </a:xfrm>
          <a:prstGeom prst="curvedConnector3">
            <a:avLst>
              <a:gd name="adj1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790950" y="2400300"/>
            <a:ext cx="1133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…</a:t>
            </a:r>
            <a:endParaRPr lang="he-IL" dirty="0"/>
          </a:p>
        </p:txBody>
      </p:sp>
      <p:sp>
        <p:nvSpPr>
          <p:cNvPr id="75" name="TextBox 74"/>
          <p:cNvSpPr txBox="1"/>
          <p:nvPr/>
        </p:nvSpPr>
        <p:spPr>
          <a:xfrm>
            <a:off x="5010150" y="1581150"/>
            <a:ext cx="3381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be used to hash strings</a:t>
            </a:r>
            <a:endParaRPr lang="he-IL" dirty="0"/>
          </a:p>
        </p:txBody>
      </p:sp>
      <p:sp>
        <p:nvSpPr>
          <p:cNvPr id="76" name="TextBox 75"/>
          <p:cNvSpPr txBox="1"/>
          <p:nvPr/>
        </p:nvSpPr>
        <p:spPr>
          <a:xfrm>
            <a:off x="5010150" y="2743200"/>
            <a:ext cx="3381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stored </a:t>
            </a:r>
            <a:br>
              <a:rPr lang="en-US" dirty="0" smtClean="0"/>
            </a:br>
            <a:r>
              <a:rPr lang="en-US" dirty="0" smtClean="0"/>
              <a:t>in a small table</a:t>
            </a:r>
            <a:endParaRPr lang="he-IL" dirty="0"/>
          </a:p>
        </p:txBody>
      </p:sp>
      <p:sp>
        <p:nvSpPr>
          <p:cNvPr id="86" name="TextBox 85"/>
          <p:cNvSpPr txBox="1"/>
          <p:nvPr/>
        </p:nvSpPr>
        <p:spPr>
          <a:xfrm>
            <a:off x="923925" y="1228725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“byte”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Universal families of hash functions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01675" y="1852613"/>
            <a:ext cx="77406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family </a:t>
            </a:r>
            <a:r>
              <a:rPr lang="en-US" sz="3200" i="1">
                <a:solidFill>
                  <a:srgbClr val="0000FF"/>
                </a:solidFill>
              </a:rPr>
              <a:t>H</a:t>
            </a:r>
            <a:r>
              <a:rPr lang="en-US" sz="3200"/>
              <a:t> of hash functions from </a:t>
            </a:r>
            <a:r>
              <a:rPr lang="en-US" sz="3200" i="1">
                <a:solidFill>
                  <a:srgbClr val="0000FF"/>
                </a:solidFill>
              </a:rPr>
              <a:t>U</a:t>
            </a:r>
            <a:r>
              <a:rPr lang="en-US" sz="3200"/>
              <a:t> to </a:t>
            </a:r>
            <a:r>
              <a:rPr lang="en-US" sz="3200">
                <a:solidFill>
                  <a:srgbClr val="0000FF"/>
                </a:solidFill>
              </a:rPr>
              <a:t>[</a:t>
            </a:r>
            <a:r>
              <a:rPr lang="en-US" sz="3200" i="1">
                <a:solidFill>
                  <a:srgbClr val="0000FF"/>
                </a:solidFill>
              </a:rPr>
              <a:t>m</a:t>
            </a:r>
            <a:r>
              <a:rPr lang="en-US" sz="3200">
                <a:solidFill>
                  <a:srgbClr val="0000FF"/>
                </a:solidFill>
              </a:rPr>
              <a:t>]</a:t>
            </a:r>
            <a:r>
              <a:rPr lang="en-US" sz="3200"/>
              <a:t> is said to be </a:t>
            </a:r>
            <a:r>
              <a:rPr lang="en-US" sz="3200">
                <a:solidFill>
                  <a:srgbClr val="CC3300"/>
                </a:solidFill>
              </a:rPr>
              <a:t>universal</a:t>
            </a:r>
            <a:r>
              <a:rPr lang="en-US" sz="3200"/>
              <a:t> if and only if</a:t>
            </a:r>
          </a:p>
        </p:txBody>
      </p:sp>
      <p:pic>
        <p:nvPicPr>
          <p:cNvPr id="109582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3373438"/>
            <a:ext cx="5618163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59"/>
  <p:tag name="PICTUREFILESIZE" val="181150"/>
  <p:tag name="TEXPOINT" val="latex"/>
  <p:tag name="SOURCE" val="\documentclass{article}\pagestyle{empty}&#10;\begin{document}&#10;&#10;$h(k_1)=h(k_3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0,1,1} &#10;Markov's inequality:}&#10; $\Pr[X\le 2E[X]] \ge \frac{1}{2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6486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2':}&#10;If $m={\color[rgb]{1,0,0} &#10;n^2}$, then&#10;$\Pr[|Col| &lt; 1] \;\ge\; \frac12$&#10;% 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7605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n_i=|h^{-1}(i)|=\{k\in D \mid h(k)=i\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50"/>
  <p:tag name="PICTUREFILESIZE" val="5010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,1}&#10;$$\sum_{i=0}^{n-1}n_i=n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6"/>
  <p:tag name="PICTUREFILESIZE" val="3850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.5,0}&#10;$$\sum_{i=0}^{n-1}{n_i \choose 2}=|Col|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75"/>
  <p:tag name="PICTUREFILESIZE" val="6270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2)=h(k_5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9"/>
  <p:tag name="PICTUREFILESIZE" val="1811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Choose &#10;{\color[rgb]{1,0,0}$m=n$}&#10;and &#10;{\color[rgb]{1,0,0}$h$} such that &#10;{\color[rgb]{1,0,0}$|Col|&lt;n$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5471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tore the &#10;{\color[rgb]{1,0,0}$n_i$} elements hashed to &#10;{\color[rgb]{1,0,0}$i$}\\&#10;in a small hash table of size &#10;{\color[rgb]{1,0,0}$n_i^2$}\\&#10;using a &#10;{\color[rgb]{0,0.5,0}\emph{perfect}} hash function&#10;{\color[rgb]{1,0,0}$h_i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3732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4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2"/>
  <p:tag name="PICTUREFILESIZE" val="684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ist(i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9"/>
  <p:tag name="PICTUREFILESIZE" val="896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l}&#10;    &amp; 2+n+2n+\sum_i n_i^2 \\[3pt]&#10; = &amp; 3n+2 + \sum_i( 2{n_i \choose 2}+{n_i})\\[3pt]&#10; = &amp; 4n+2|Col|+2\\[3pt]&#10; \le &amp; 6n+2&#10;\end{array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3"/>
  <p:tag name="PICTUREFILESIZE" val="19155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x) \;=\; x \bmod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360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,{\color[rgb]{1,0,0}b}}(x) \;=\; (({\color[rgb]{1,0,0}a}x+{\color[rgb]{1,0,0}b})\bmod {\color[rgb]{0,0,1}p}) \bmod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739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x \bmod 2^k \;=\; x\ \textrm{and}\ (2^k{-}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3946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713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\;=\;{\tt ({\color[rgb]{1,0,0}a}*x) &gt;&gt; (w-k)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370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Insert}(D,x) \;:\; D[x.key]\gets x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97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1,0,0}$a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93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bmod\,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1"/>
  <p:tag name="PICTUREFILESIZE" val="702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1$&#10;\end{document}&#10;"/>
  <p:tag name="FILENAME" val="TP_tmp"/>
  <p:tag name="FORMAT" val="bmp256"/>
  <p:tag name="RES" val="1200"/>
  <p:tag name="BLEND" val="1"/>
  <p:tag name="TRANSPARENT" val="0"/>
  <p:tag name="TBUG" val="0"/>
  <p:tag name="ALLOWFS" val="0"/>
  <p:tag name="ORIGWIDTH" val="9"/>
  <p:tag name="PICTUREFILESIZE" val="26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2$&#10;\end{document}&#10;"/>
  <p:tag name="FILENAME" val="TP_tmp"/>
  <p:tag name="FORMAT" val="bmp256"/>
  <p:tag name="RES" val="1200"/>
  <p:tag name="BLEND" val="1"/>
  <p:tag name="TRANSPARENT" val="0"/>
  <p:tag name="TBUG" val="0"/>
  <p:tag name="ALLOWFS" val="0"/>
  <p:tag name="ORIGWIDTH" val="10"/>
  <p:tag name="PICTUREFILESIZE" val="291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3$&#10;\end{document}&#10;"/>
  <p:tag name="FILENAME" val="TP_tmp"/>
  <p:tag name="FORMAT" val="bmp256"/>
  <p:tag name="RES" val="1200"/>
  <p:tag name="BLEND" val="1"/>
  <p:tag name="TRANSPARENT" val="0"/>
  <p:tag name="TBUG" val="0"/>
  <p:tag name="ALLOWFS" val="0"/>
  <p:tag name="ORIGWIDTH" val="10"/>
  <p:tag name="PICTUREFILESIZE" val="291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4$&#10;\end{document}&#10;"/>
  <p:tag name="FILENAME" val="TP_tmp"/>
  <p:tag name="FORMAT" val="bmp256"/>
  <p:tag name="RES" val="1200"/>
  <p:tag name="BLEND" val="1"/>
  <p:tag name="TRANSPARENT" val="0"/>
  <p:tag name="TBUG" val="0"/>
  <p:tag name="ALLOWFS" val="0"/>
  <p:tag name="ORIGWIDTH" val="10"/>
  <p:tag name="PICTUREFILESIZE" val="291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for every $k_1\ne k_2\in U$ we have\\[5pt]&#10;$\Pr_{\color[rgb]{1,0,0}  h\in H}&#10;[h(k_1)=h(k_2)] \;\le\; \frac{1}{m}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33"/>
  <p:tag name="PICTUREFILESIZE" val="10733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\{0,1,\ldots,p\}$, where $p$ is prime\\[5pt]&#10;\color[rgb]{0,0,1}&#10;$H_{p,m} \;=\; \{ h_{a,b} \mid 1\le a&lt;p\, ,\, 0\le b&lt;p\}$\\[5pt]&#10;\color[rgb]{1,0,0}&#10;$h_{a,b}(k) \;=\; ((ak+b) \mbox{ mod } p) \mbox{ mod } m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67"/>
  <p:tag name="PICTUREFILESIZE" val="20890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[p]=\{0,1,\ldots,p-1\}$, where $p$ is prime\\[5pt]&#10;\color[rgb]{0,0,1}&#10;$H_{p,m} \;=\; \{ h_{a,b} \mid 1\le a&lt;p\, ,\, 0\le b&lt;p\}$\\[5pt]&#10;\color[rgb]{1,0,0}&#10;$h_{a,b}(k) \;=\; ((ak+b) \mbox{ mod } p) \mbox{ mod } m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2"/>
  <p:tag name="PICTUREFILESIZE" val="2401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Find}(D,k) \;:\; \mbox{\bf return}\; D[k]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3487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not\in D$}, then\\[2pt]&#10;{\color[rgb]{1,0,0} $E[|List(h(k))|] \le  \frac{n}{m}=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7735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in D$}, then\\[2pt]&#10;{\color[rgb]{1,0,0}&#10;$E[|List(h(k))|] \le 1+\frac{n-1}{m}\le 1+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9"/>
  <p:tag name="PICTUREFILESIZE" val="10766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$\frac{1}{2}\left(1+\alpha\right)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9"/>
  <p:tag name="PICTUREFILESIZE" val="2292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n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n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$1+\alpha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521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Assume that \color[rgb]{1,0,0}$h:U\times[m]\to [m]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37"/>
  <p:tag name="PICTUREFILESIZE" val="4190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 \;,\; h(k,1) \;,\; h(k,2) \;,\; \ldots \;,\; h(k,m{-}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2"/>
  <p:tag name="PICTUREFILESIZE" val="5566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Delete}(D,k) \;:\; D[k]\gets null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824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7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$T[j]\gets k$ \; \Return{$j$}}&#10;}&#10;\Throw\ 'hash table full'&#10;\caption{Hash-Insert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4"/>
  <p:tag name="PICTUREFILESIZE" val="39654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9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\Return{null}}&#10;\ElseIf{$T[j]=k$}{\Return{$j$}}&#10;}&#10;\Return{$null$}&#10;\caption{Hash-Search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43319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nul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599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deleted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5"/>
  <p:tag name="PICTUREFILESIZE" val="1994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0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1+\alpha + \alpha^2 + \ldots \;=\; \frac{1}{1-\alpha}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06"/>
  <p:tag name="PICTUREFILESIZE" val="3847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i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7"/>
  <p:tag name="PICTUREFILESIZE" val="3582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c_1i + c_2i^2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54"/>
  <p:tag name="PICTUREFILESIZE" val="5146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_1(k)+ih_2(k)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42"/>
  <p:tag name="PICTUREFILESIZE" val="4344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8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$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445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color[rgb]{1,0,0} &#10;$j&lt;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2023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or $h(T[j])&gt; 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906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8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4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278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627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"/>
  <p:tag name="PICTUREFILESIZE" val="26462"/>
  <p:tag name="TEXPOINT" val="latex"/>
  <p:tag name="SOURCE" val="\documentclass{article}\pagestyle{empty}&#10;\begin{document}&#10;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uppose that $|D|=n$ and that\\ $h$ is randomly chosen from a universal family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7"/>
  <p:tag name="PICTUREFILESIZE" val="120630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usepackage{color}&#10;\begin{document}&#10;\begin{center}&#10;$\displaystyle E[|Col|] \;=\; \!\! \sum_{\substack{&#10;% \subscriptsize &#10;\{k_1,k_2\}\subseteq D\\&#10;% \subscriptsize &#10;k_1\ne k_2}}&#10;\!\!&#10; \Pr[h(k_1)=h(k_2)] \;\le\; \frac{{n \choose 2}}m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9"/>
  <p:tag name="PICTUREFILESIZE" val="21590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 &#10;Collisions:}\\&#10;$Col \;=\; \{ \{k_1,k_2\}\subseteq D \mid k_1\ne k_2 , h(k_1)=h(k_2) \}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5"/>
  <p:tag name="PICTUREFILESIZE" val="13109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':}&#10;If $m={\color[rgb]{1,0,0} &#10;n}$, then&#10;$\Pr[|Col| &lt; {n}] \;\ge\; \frac12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7"/>
  <p:tag name="PICTUREFILESIZE" val="7501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764</Words>
  <Application>Microsoft Office PowerPoint</Application>
  <PresentationFormat>On-screen Show (4:3)</PresentationFormat>
  <Paragraphs>145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cmmi10</vt:lpstr>
      <vt:lpstr>cmr7</vt:lpstr>
      <vt:lpstr>Symbol</vt:lpstr>
      <vt:lpstr>Wingdings</vt:lpstr>
      <vt:lpstr>Default Design</vt:lpstr>
      <vt:lpstr>Hashing</vt:lpstr>
      <vt:lpstr>Dictionaries</vt:lpstr>
      <vt:lpstr>Dictionaries with “small keys”</vt:lpstr>
      <vt:lpstr>Hashing</vt:lpstr>
      <vt:lpstr>Hashing with chaining</vt:lpstr>
      <vt:lpstr>What makes a hash function good?</vt:lpstr>
      <vt:lpstr>Simple hash functions</vt:lpstr>
      <vt:lpstr>Tabulation based hash functions</vt:lpstr>
      <vt:lpstr>Universal families of hash functions</vt:lpstr>
      <vt:lpstr>A simple universal family</vt:lpstr>
      <vt:lpstr>Probabilistic analysis of chaining</vt:lpstr>
      <vt:lpstr>Chaining: pros and cons</vt:lpstr>
      <vt:lpstr>Hashing with open addressing</vt:lpstr>
      <vt:lpstr>Hashing with open addressing</vt:lpstr>
      <vt:lpstr>How do we delete elements?</vt:lpstr>
      <vt:lpstr>Probabilistic analysis  of open addressing</vt:lpstr>
      <vt:lpstr>Probabilistic analysis  of open addressing</vt:lpstr>
      <vt:lpstr>Open addressing variants</vt:lpstr>
      <vt:lpstr>Linear probing “The most important hashing technique”</vt:lpstr>
      <vt:lpstr>Linear probing – Deletions </vt:lpstr>
      <vt:lpstr>Slide 21</vt:lpstr>
      <vt:lpstr>Slide 22</vt:lpstr>
      <vt:lpstr>Perfect hashing</vt:lpstr>
      <vt:lpstr>Expected no. of collisions</vt:lpstr>
      <vt:lpstr>Expected no. of collisions</vt:lpstr>
      <vt:lpstr> Two level hashing [Fredman, Komlós, Szemerédi (1984)]</vt:lpstr>
      <vt:lpstr> Two level hashing [Fredman, Komlós, Szemerédi (1984)]</vt:lpstr>
      <vt:lpstr> Two level hashing [Fredman, Komlós, Szemerédi (1984)]</vt:lpstr>
      <vt:lpstr>A randomized algorithm for constructing  a perfect two level hash table:</vt:lpstr>
      <vt:lpstr>Other applications of hashing</vt:lpstr>
    </vt:vector>
  </TitlesOfParts>
  <Company>IT University of Copenhagen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Inge Li Gørtz</dc:creator>
  <cp:lastModifiedBy>Uri Zwick</cp:lastModifiedBy>
  <cp:revision>470</cp:revision>
  <dcterms:created xsi:type="dcterms:W3CDTF">2005-07-09T18:29:35Z</dcterms:created>
  <dcterms:modified xsi:type="dcterms:W3CDTF">2010-06-01T11:19:04Z</dcterms:modified>
</cp:coreProperties>
</file>