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Default Extension="vml" ContentType="application/vnd.openxmlformats-officedocument.vmlDrawing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sldIdLst>
    <p:sldId id="257" r:id="rId2"/>
    <p:sldId id="272" r:id="rId3"/>
    <p:sldId id="273" r:id="rId4"/>
    <p:sldId id="274" r:id="rId5"/>
    <p:sldId id="275" r:id="rId6"/>
    <p:sldId id="276" r:id="rId7"/>
    <p:sldId id="279" r:id="rId8"/>
    <p:sldId id="280" r:id="rId9"/>
    <p:sldId id="282" r:id="rId10"/>
    <p:sldId id="284" r:id="rId11"/>
  </p:sldIdLst>
  <p:sldSz cx="9144000" cy="6858000" type="screen4x3"/>
  <p:notesSz cx="6858000" cy="9144000"/>
  <p:embeddedFontLst>
    <p:embeddedFont>
      <p:font typeface="cmmi10" pitchFamily="34" charset="0"/>
      <p:regular r:id="rId13"/>
    </p:embeddedFont>
    <p:embeddedFont>
      <p:font typeface="cmr7" pitchFamily="34" charset="0"/>
      <p:regular r:id="rId14"/>
    </p:embeddedFont>
  </p:embeddedFont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96633"/>
    <a:srgbClr val="CC3300"/>
    <a:srgbClr val="800080"/>
    <a:srgbClr val="FF9900"/>
    <a:srgbClr val="008000"/>
    <a:srgbClr val="33CC33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919" autoAdjust="0"/>
  </p:normalViewPr>
  <p:slideViewPr>
    <p:cSldViewPr>
      <p:cViewPr>
        <p:scale>
          <a:sx n="100" d="100"/>
          <a:sy n="100" d="100"/>
        </p:scale>
        <p:origin x="-13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12" y="-86"/>
      </p:cViewPr>
      <p:guideLst>
        <p:guide orient="horz" pos="2880"/>
        <p:guide pos="2160"/>
      </p:guideLst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1FD0ADB-A563-4B10-A221-5F8E3E1B0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4E5AE-E1B8-4844-998B-DB1B73445545}" type="slidenum">
              <a:rPr lang="he-IL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5798A-87DB-4132-A9A7-27884CE354A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B409B-4654-4D1C-8C24-7DB865577F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8A1CB-71E5-45A8-B02F-76764058345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80382-6E65-4226-8003-077E0BABDF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FA5B5-EEAC-4990-8D82-D8DEAE247F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A2A4C-DD6A-4240-A1DF-AC5545D3E88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D6106-EE7F-483E-8863-022DF7C91A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3B8AD-FAB2-4C14-9806-C5109748EC6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6A97-8E08-42AD-94E7-63EB1DCF05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D51DA-25FC-42ED-ADEA-4EFAC900A4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F90F-FC87-473E-B700-DCD8743C92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cs typeface="Arial" pitchFamily="34" charset="0"/>
              </a:defRPr>
            </a:lvl1pPr>
          </a:lstStyle>
          <a:p>
            <a:pPr>
              <a:defRPr/>
            </a:pPr>
            <a:fld id="{11FD2C55-A025-450B-A7F9-9CFA31FEC13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3.png"/><Relationship Id="rId5" Type="http://schemas.openxmlformats.org/officeDocument/2006/relationships/tags" Target="../tags/tag6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tags" Target="../tags/tag5.xm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13.xml"/><Relationship Id="rId7" Type="http://schemas.openxmlformats.org/officeDocument/2006/relationships/image" Target="../media/image9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3.png"/><Relationship Id="rId5" Type="http://schemas.openxmlformats.org/officeDocument/2006/relationships/tags" Target="../tags/tag15.xml"/><Relationship Id="rId10" Type="http://schemas.openxmlformats.org/officeDocument/2006/relationships/image" Target="../media/image12.png"/><Relationship Id="rId4" Type="http://schemas.openxmlformats.org/officeDocument/2006/relationships/tags" Target="../tags/tag14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257300"/>
            <a:ext cx="9144000" cy="1470025"/>
          </a:xfrm>
        </p:spPr>
        <p:txBody>
          <a:bodyPr/>
          <a:lstStyle/>
          <a:p>
            <a:pPr eaLnBrk="1" hangingPunct="1"/>
            <a:r>
              <a:rPr lang="da-DK" sz="6600" dirty="0" smtClean="0">
                <a:solidFill>
                  <a:srgbClr val="FF0000"/>
                </a:solidFill>
              </a:rPr>
              <a:t>Selection</a:t>
            </a:r>
            <a:br>
              <a:rPr lang="da-DK" sz="6600" dirty="0" smtClean="0">
                <a:solidFill>
                  <a:srgbClr val="FF0000"/>
                </a:solidFill>
              </a:rPr>
            </a:br>
            <a:r>
              <a:rPr lang="da-DK" sz="4000" dirty="0" smtClean="0">
                <a:solidFill>
                  <a:srgbClr val="0000FF"/>
                </a:solidFill>
              </a:rPr>
              <a:t>Find the </a:t>
            </a:r>
            <a:r>
              <a:rPr lang="da-DK" sz="4000" i="1" dirty="0" smtClean="0">
                <a:solidFill>
                  <a:schemeClr val="tx1"/>
                </a:solidFill>
              </a:rPr>
              <a:t>k</a:t>
            </a:r>
            <a:r>
              <a:rPr lang="da-DK" sz="4000" dirty="0" smtClean="0">
                <a:solidFill>
                  <a:srgbClr val="0000FF"/>
                </a:solidFill>
              </a:rPr>
              <a:t>-th largest element</a:t>
            </a:r>
            <a:endParaRPr lang="en-US" sz="4000" dirty="0" smtClean="0">
              <a:solidFill>
                <a:srgbClr val="0000FF"/>
              </a:solidFill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50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7" pitchFamily="34" charset="0"/>
              </a:rPr>
              <a:t>A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701675" y="32194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3200"/>
              <a:t>Course: Data Structures</a:t>
            </a:r>
            <a:br>
              <a:rPr lang="da-DK" sz="3200"/>
            </a:br>
            <a:r>
              <a:rPr lang="da-DK" sz="3200"/>
              <a:t>Lecturer: Haim Kaplan and Uri Zwick</a:t>
            </a:r>
            <a:br>
              <a:rPr lang="da-DK" sz="3200"/>
            </a:br>
            <a:r>
              <a:rPr lang="da-DK" sz="3200"/>
              <a:t>May 2010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58FA1-71C4-42BE-A6B6-831143825690}" type="slidenum">
              <a:rPr lang="he-IL"/>
              <a:pPr/>
              <a:t>10</a:t>
            </a:fld>
            <a:endParaRPr lang="da-DK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graphicFrame>
        <p:nvGraphicFramePr>
          <p:cNvPr id="1026" name="Object 38"/>
          <p:cNvGraphicFramePr>
            <a:graphicFrameLocks noChangeAspect="1"/>
          </p:cNvGraphicFramePr>
          <p:nvPr/>
        </p:nvGraphicFramePr>
        <p:xfrm>
          <a:off x="1168400" y="1784350"/>
          <a:ext cx="6299200" cy="1389063"/>
        </p:xfrm>
        <a:graphic>
          <a:graphicData uri="http://schemas.openxmlformats.org/presentationml/2006/ole">
            <p:oleObj spid="_x0000_s1026" name="Equation" r:id="rId3" imgW="1955520" imgH="431640" progId="Equation.DSMT4">
              <p:embed/>
            </p:oleObj>
          </a:graphicData>
        </a:graphic>
      </p:graphicFrame>
      <p:graphicFrame>
        <p:nvGraphicFramePr>
          <p:cNvPr id="1027" name="Object 39"/>
          <p:cNvGraphicFramePr>
            <a:graphicFrameLocks noChangeAspect="1"/>
          </p:cNvGraphicFramePr>
          <p:nvPr/>
        </p:nvGraphicFramePr>
        <p:xfrm>
          <a:off x="2135188" y="3832225"/>
          <a:ext cx="3068637" cy="654050"/>
        </p:xfrm>
        <a:graphic>
          <a:graphicData uri="http://schemas.openxmlformats.org/presentationml/2006/ole">
            <p:oleObj spid="_x0000_s1027" name="Equation" r:id="rId4" imgW="9522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DAEFE-DE96-4DE4-8D23-FD805B54AF36}" type="slidenum">
              <a:rPr lang="he-IL"/>
              <a:pPr/>
              <a:t>2</a:t>
            </a:fld>
            <a:endParaRPr lang="da-DK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3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Quick-Select</a:t>
            </a:r>
          </a:p>
        </p:txBody>
      </p:sp>
      <p:pic>
        <p:nvPicPr>
          <p:cNvPr id="11" name="Picture 1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952480" y="1438264"/>
            <a:ext cx="7291923" cy="2352688"/>
          </a:xfrm>
          <a:prstGeom prst="rect">
            <a:avLst/>
          </a:prstGeom>
          <a:noFill/>
          <a:ln/>
          <a:effectLst/>
        </p:spPr>
      </p:pic>
      <p:sp>
        <p:nvSpPr>
          <p:cNvPr id="12" name="Rectangle 11"/>
          <p:cNvSpPr/>
          <p:nvPr/>
        </p:nvSpPr>
        <p:spPr bwMode="auto">
          <a:xfrm>
            <a:off x="1495408" y="4652520"/>
            <a:ext cx="2171712" cy="52322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7120" y="4652520"/>
            <a:ext cx="452440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119560" y="4652520"/>
            <a:ext cx="3800496" cy="523220"/>
          </a:xfrm>
          <a:prstGeom prst="rect">
            <a:avLst/>
          </a:prstGeom>
          <a:solidFill>
            <a:srgbClr val="CC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" name="Picture 2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675657" y="4243392"/>
            <a:ext cx="103552" cy="275448"/>
          </a:xfrm>
          <a:prstGeom prst="rect">
            <a:avLst/>
          </a:prstGeom>
        </p:spPr>
      </p:pic>
      <p:pic>
        <p:nvPicPr>
          <p:cNvPr id="23" name="Picture 2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7622464" y="4333880"/>
            <a:ext cx="207104" cy="171896"/>
          </a:xfrm>
          <a:prstGeom prst="rect">
            <a:avLst/>
          </a:prstGeom>
          <a:noFill/>
          <a:ln/>
          <a:effectLst/>
        </p:spPr>
      </p:pic>
      <p:pic>
        <p:nvPicPr>
          <p:cNvPr id="25" name="Picture 2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/>
          <a:stretch>
            <a:fillRect/>
          </a:stretch>
        </p:blipFill>
        <p:spPr bwMode="auto">
          <a:xfrm>
            <a:off x="3852734" y="4243392"/>
            <a:ext cx="171896" cy="275448"/>
          </a:xfrm>
          <a:prstGeom prst="rect">
            <a:avLst/>
          </a:prstGeom>
          <a:noFill/>
          <a:ln/>
          <a:effectLst/>
        </p:spPr>
      </p:pic>
      <p:pic>
        <p:nvPicPr>
          <p:cNvPr id="27" name="Picture 26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3730461" y="4753291"/>
            <a:ext cx="325756" cy="270377"/>
          </a:xfrm>
          <a:prstGeom prst="rect">
            <a:avLst/>
          </a:prstGeom>
          <a:noFill/>
          <a:ln/>
          <a:effectLst/>
        </p:spPr>
      </p:pic>
      <p:pic>
        <p:nvPicPr>
          <p:cNvPr id="29" name="Picture 28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2218769" y="5295132"/>
            <a:ext cx="598101" cy="262089"/>
          </a:xfrm>
          <a:prstGeom prst="rect">
            <a:avLst/>
          </a:prstGeom>
          <a:noFill/>
          <a:ln/>
          <a:effectLst/>
        </p:spPr>
      </p:pic>
      <p:pic>
        <p:nvPicPr>
          <p:cNvPr id="31" name="Picture 30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5420961" y="5295132"/>
            <a:ext cx="598848" cy="262417"/>
          </a:xfrm>
          <a:prstGeom prst="rect">
            <a:avLst/>
          </a:prstGeom>
          <a:noFill/>
          <a:ln/>
          <a:effectLst/>
        </p:spPr>
      </p:pic>
      <p:sp>
        <p:nvSpPr>
          <p:cNvPr id="32" name="TextBox 31"/>
          <p:cNvSpPr txBox="1"/>
          <p:nvPr/>
        </p:nvSpPr>
        <p:spPr>
          <a:xfrm>
            <a:off x="1676384" y="5872176"/>
            <a:ext cx="53387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Expected linear time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F074EF-4A58-40A4-904C-9484ECF90428}" type="slidenum">
              <a:rPr lang="he-IL"/>
              <a:pPr/>
              <a:t>3</a:t>
            </a:fld>
            <a:endParaRPr lang="da-DK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85824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Deterministic Selection </a:t>
            </a:r>
            <a:br>
              <a:rPr lang="en-US" dirty="0" smtClean="0"/>
            </a:br>
            <a:r>
              <a:rPr lang="en-US" dirty="0" smtClean="0"/>
              <a:t>in linear time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2614608"/>
            <a:ext cx="9144000" cy="719144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996633"/>
                </a:solidFill>
              </a:rPr>
              <a:t>Blum, Floyd, Pratt, </a:t>
            </a:r>
            <a:r>
              <a:rPr lang="en-US" dirty="0" err="1" smtClean="0">
                <a:solidFill>
                  <a:srgbClr val="996633"/>
                </a:solidFill>
              </a:rPr>
              <a:t>Rivest</a:t>
            </a:r>
            <a:r>
              <a:rPr lang="en-US" dirty="0" smtClean="0">
                <a:solidFill>
                  <a:srgbClr val="996633"/>
                </a:solidFill>
              </a:rPr>
              <a:t>, </a:t>
            </a:r>
            <a:r>
              <a:rPr lang="en-US" dirty="0" err="1" smtClean="0">
                <a:solidFill>
                  <a:srgbClr val="996633"/>
                </a:solidFill>
              </a:rPr>
              <a:t>Tarjan</a:t>
            </a:r>
            <a:r>
              <a:rPr lang="en-US" dirty="0" smtClean="0">
                <a:solidFill>
                  <a:srgbClr val="996633"/>
                </a:solidFill>
              </a:rPr>
              <a:t>  (1973)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D9D3FF-2DEF-486A-8028-8527F4EE868F}" type="slidenum">
              <a:rPr lang="he-IL"/>
              <a:pPr/>
              <a:t>4</a:t>
            </a:fld>
            <a:endParaRPr lang="da-DK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FF"/>
                </a:solidFill>
              </a:rPr>
              <a:t>Partition the elements into 5-tuples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965200" y="24098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965200" y="30765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965200" y="37480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965200" y="44148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965200" y="5081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7177" name="Oval 24"/>
          <p:cNvSpPr>
            <a:spLocks noChangeArrowheads="1"/>
          </p:cNvSpPr>
          <p:nvPr/>
        </p:nvSpPr>
        <p:spPr bwMode="auto">
          <a:xfrm>
            <a:off x="2074863" y="24050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8" name="Oval 25"/>
          <p:cNvSpPr>
            <a:spLocks noChangeArrowheads="1"/>
          </p:cNvSpPr>
          <p:nvPr/>
        </p:nvSpPr>
        <p:spPr bwMode="auto">
          <a:xfrm>
            <a:off x="2074863" y="30718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9" name="Oval 26"/>
          <p:cNvSpPr>
            <a:spLocks noChangeArrowheads="1"/>
          </p:cNvSpPr>
          <p:nvPr/>
        </p:nvSpPr>
        <p:spPr bwMode="auto">
          <a:xfrm>
            <a:off x="2074863" y="37433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0" name="Oval 27"/>
          <p:cNvSpPr>
            <a:spLocks noChangeArrowheads="1"/>
          </p:cNvSpPr>
          <p:nvPr/>
        </p:nvSpPr>
        <p:spPr bwMode="auto">
          <a:xfrm>
            <a:off x="2074863" y="44100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1" name="Oval 28"/>
          <p:cNvSpPr>
            <a:spLocks noChangeArrowheads="1"/>
          </p:cNvSpPr>
          <p:nvPr/>
        </p:nvSpPr>
        <p:spPr bwMode="auto">
          <a:xfrm>
            <a:off x="2074863" y="50768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2" name="Oval 29"/>
          <p:cNvSpPr>
            <a:spLocks noChangeArrowheads="1"/>
          </p:cNvSpPr>
          <p:nvPr/>
        </p:nvSpPr>
        <p:spPr bwMode="auto">
          <a:xfrm>
            <a:off x="3132138" y="241935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3" name="Oval 30"/>
          <p:cNvSpPr>
            <a:spLocks noChangeArrowheads="1"/>
          </p:cNvSpPr>
          <p:nvPr/>
        </p:nvSpPr>
        <p:spPr bwMode="auto">
          <a:xfrm>
            <a:off x="3132138" y="308610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4" name="Oval 31"/>
          <p:cNvSpPr>
            <a:spLocks noChangeArrowheads="1"/>
          </p:cNvSpPr>
          <p:nvPr/>
        </p:nvSpPr>
        <p:spPr bwMode="auto">
          <a:xfrm>
            <a:off x="3132138" y="37576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5" name="Oval 32"/>
          <p:cNvSpPr>
            <a:spLocks noChangeArrowheads="1"/>
          </p:cNvSpPr>
          <p:nvPr/>
        </p:nvSpPr>
        <p:spPr bwMode="auto">
          <a:xfrm>
            <a:off x="3132138" y="44243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6" name="Oval 33"/>
          <p:cNvSpPr>
            <a:spLocks noChangeArrowheads="1"/>
          </p:cNvSpPr>
          <p:nvPr/>
        </p:nvSpPr>
        <p:spPr bwMode="auto">
          <a:xfrm>
            <a:off x="3132138" y="50911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7" name="Oval 34"/>
          <p:cNvSpPr>
            <a:spLocks noChangeArrowheads="1"/>
          </p:cNvSpPr>
          <p:nvPr/>
        </p:nvSpPr>
        <p:spPr bwMode="auto">
          <a:xfrm>
            <a:off x="4241800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8" name="Oval 35"/>
          <p:cNvSpPr>
            <a:spLocks noChangeArrowheads="1"/>
          </p:cNvSpPr>
          <p:nvPr/>
        </p:nvSpPr>
        <p:spPr bwMode="auto">
          <a:xfrm>
            <a:off x="4241800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9" name="Oval 36"/>
          <p:cNvSpPr>
            <a:spLocks noChangeArrowheads="1"/>
          </p:cNvSpPr>
          <p:nvPr/>
        </p:nvSpPr>
        <p:spPr bwMode="auto">
          <a:xfrm>
            <a:off x="4241800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0" name="Oval 37"/>
          <p:cNvSpPr>
            <a:spLocks noChangeArrowheads="1"/>
          </p:cNvSpPr>
          <p:nvPr/>
        </p:nvSpPr>
        <p:spPr bwMode="auto">
          <a:xfrm>
            <a:off x="4241800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1" name="Oval 38"/>
          <p:cNvSpPr>
            <a:spLocks noChangeArrowheads="1"/>
          </p:cNvSpPr>
          <p:nvPr/>
        </p:nvSpPr>
        <p:spPr bwMode="auto">
          <a:xfrm>
            <a:off x="4241800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2" name="Oval 39"/>
          <p:cNvSpPr>
            <a:spLocks noChangeArrowheads="1"/>
          </p:cNvSpPr>
          <p:nvPr/>
        </p:nvSpPr>
        <p:spPr bwMode="auto">
          <a:xfrm>
            <a:off x="5241925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3" name="Oval 40"/>
          <p:cNvSpPr>
            <a:spLocks noChangeArrowheads="1"/>
          </p:cNvSpPr>
          <p:nvPr/>
        </p:nvSpPr>
        <p:spPr bwMode="auto">
          <a:xfrm>
            <a:off x="5241925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4" name="Oval 41"/>
          <p:cNvSpPr>
            <a:spLocks noChangeArrowheads="1"/>
          </p:cNvSpPr>
          <p:nvPr/>
        </p:nvSpPr>
        <p:spPr bwMode="auto">
          <a:xfrm>
            <a:off x="5241925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5" name="Oval 42"/>
          <p:cNvSpPr>
            <a:spLocks noChangeArrowheads="1"/>
          </p:cNvSpPr>
          <p:nvPr/>
        </p:nvSpPr>
        <p:spPr bwMode="auto">
          <a:xfrm>
            <a:off x="5241925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6" name="Oval 43"/>
          <p:cNvSpPr>
            <a:spLocks noChangeArrowheads="1"/>
          </p:cNvSpPr>
          <p:nvPr/>
        </p:nvSpPr>
        <p:spPr bwMode="auto">
          <a:xfrm>
            <a:off x="5241925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7" name="Oval 44"/>
          <p:cNvSpPr>
            <a:spLocks noChangeArrowheads="1"/>
          </p:cNvSpPr>
          <p:nvPr/>
        </p:nvSpPr>
        <p:spPr bwMode="auto">
          <a:xfrm>
            <a:off x="6299200" y="24288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8" name="Oval 45"/>
          <p:cNvSpPr>
            <a:spLocks noChangeArrowheads="1"/>
          </p:cNvSpPr>
          <p:nvPr/>
        </p:nvSpPr>
        <p:spPr bwMode="auto">
          <a:xfrm>
            <a:off x="6299200" y="30956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9" name="Oval 46"/>
          <p:cNvSpPr>
            <a:spLocks noChangeArrowheads="1"/>
          </p:cNvSpPr>
          <p:nvPr/>
        </p:nvSpPr>
        <p:spPr bwMode="auto">
          <a:xfrm>
            <a:off x="6299200" y="37671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00" name="Oval 47"/>
          <p:cNvSpPr>
            <a:spLocks noChangeArrowheads="1"/>
          </p:cNvSpPr>
          <p:nvPr/>
        </p:nvSpPr>
        <p:spPr bwMode="auto">
          <a:xfrm>
            <a:off x="6299200" y="44338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01" name="Oval 48"/>
          <p:cNvSpPr>
            <a:spLocks noChangeArrowheads="1"/>
          </p:cNvSpPr>
          <p:nvPr/>
        </p:nvSpPr>
        <p:spPr bwMode="auto">
          <a:xfrm>
            <a:off x="6299200" y="51006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02" name="Oval 50"/>
          <p:cNvSpPr>
            <a:spLocks noChangeArrowheads="1"/>
          </p:cNvSpPr>
          <p:nvPr/>
        </p:nvSpPr>
        <p:spPr bwMode="auto">
          <a:xfrm>
            <a:off x="7408863" y="30908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03" name="Oval 51"/>
          <p:cNvSpPr>
            <a:spLocks noChangeArrowheads="1"/>
          </p:cNvSpPr>
          <p:nvPr/>
        </p:nvSpPr>
        <p:spPr bwMode="auto">
          <a:xfrm>
            <a:off x="7408863" y="37623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04" name="Oval 52"/>
          <p:cNvSpPr>
            <a:spLocks noChangeArrowheads="1"/>
          </p:cNvSpPr>
          <p:nvPr/>
        </p:nvSpPr>
        <p:spPr bwMode="auto">
          <a:xfrm>
            <a:off x="7408863" y="44291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24BE66-79B2-44F4-B50B-8814B6E1945B}" type="slidenum">
              <a:rPr lang="he-IL"/>
              <a:pPr/>
              <a:t>5</a:t>
            </a:fld>
            <a:endParaRPr lang="da-DK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Sort the 5-tuples</a:t>
            </a:r>
          </a:p>
        </p:txBody>
      </p:sp>
      <p:sp>
        <p:nvSpPr>
          <p:cNvPr id="8196" name="Oval 3"/>
          <p:cNvSpPr>
            <a:spLocks noChangeArrowheads="1"/>
          </p:cNvSpPr>
          <p:nvPr/>
        </p:nvSpPr>
        <p:spPr bwMode="auto">
          <a:xfrm>
            <a:off x="965200" y="24098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965200" y="30765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965200" y="37480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965200" y="44148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965200" y="5081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8201" name="Oval 8"/>
          <p:cNvSpPr>
            <a:spLocks noChangeArrowheads="1"/>
          </p:cNvSpPr>
          <p:nvPr/>
        </p:nvSpPr>
        <p:spPr bwMode="auto">
          <a:xfrm>
            <a:off x="2074863" y="24050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2" name="Oval 9"/>
          <p:cNvSpPr>
            <a:spLocks noChangeArrowheads="1"/>
          </p:cNvSpPr>
          <p:nvPr/>
        </p:nvSpPr>
        <p:spPr bwMode="auto">
          <a:xfrm>
            <a:off x="2074863" y="30718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3" name="Oval 10"/>
          <p:cNvSpPr>
            <a:spLocks noChangeArrowheads="1"/>
          </p:cNvSpPr>
          <p:nvPr/>
        </p:nvSpPr>
        <p:spPr bwMode="auto">
          <a:xfrm>
            <a:off x="2074863" y="37433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4" name="Oval 11"/>
          <p:cNvSpPr>
            <a:spLocks noChangeArrowheads="1"/>
          </p:cNvSpPr>
          <p:nvPr/>
        </p:nvSpPr>
        <p:spPr bwMode="auto">
          <a:xfrm>
            <a:off x="2074863" y="44100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5" name="Oval 12"/>
          <p:cNvSpPr>
            <a:spLocks noChangeArrowheads="1"/>
          </p:cNvSpPr>
          <p:nvPr/>
        </p:nvSpPr>
        <p:spPr bwMode="auto">
          <a:xfrm>
            <a:off x="2074863" y="50768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6" name="Oval 13"/>
          <p:cNvSpPr>
            <a:spLocks noChangeArrowheads="1"/>
          </p:cNvSpPr>
          <p:nvPr/>
        </p:nvSpPr>
        <p:spPr bwMode="auto">
          <a:xfrm>
            <a:off x="3132138" y="241935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7" name="Oval 14"/>
          <p:cNvSpPr>
            <a:spLocks noChangeArrowheads="1"/>
          </p:cNvSpPr>
          <p:nvPr/>
        </p:nvSpPr>
        <p:spPr bwMode="auto">
          <a:xfrm>
            <a:off x="3132138" y="308610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8" name="Oval 15"/>
          <p:cNvSpPr>
            <a:spLocks noChangeArrowheads="1"/>
          </p:cNvSpPr>
          <p:nvPr/>
        </p:nvSpPr>
        <p:spPr bwMode="auto">
          <a:xfrm>
            <a:off x="3132138" y="37576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9" name="Oval 16"/>
          <p:cNvSpPr>
            <a:spLocks noChangeArrowheads="1"/>
          </p:cNvSpPr>
          <p:nvPr/>
        </p:nvSpPr>
        <p:spPr bwMode="auto">
          <a:xfrm>
            <a:off x="3132138" y="44243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0" name="Oval 17"/>
          <p:cNvSpPr>
            <a:spLocks noChangeArrowheads="1"/>
          </p:cNvSpPr>
          <p:nvPr/>
        </p:nvSpPr>
        <p:spPr bwMode="auto">
          <a:xfrm>
            <a:off x="3132138" y="50911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1" name="Oval 18"/>
          <p:cNvSpPr>
            <a:spLocks noChangeArrowheads="1"/>
          </p:cNvSpPr>
          <p:nvPr/>
        </p:nvSpPr>
        <p:spPr bwMode="auto">
          <a:xfrm>
            <a:off x="4241800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2" name="Oval 19"/>
          <p:cNvSpPr>
            <a:spLocks noChangeArrowheads="1"/>
          </p:cNvSpPr>
          <p:nvPr/>
        </p:nvSpPr>
        <p:spPr bwMode="auto">
          <a:xfrm>
            <a:off x="4241800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3" name="Oval 20"/>
          <p:cNvSpPr>
            <a:spLocks noChangeArrowheads="1"/>
          </p:cNvSpPr>
          <p:nvPr/>
        </p:nvSpPr>
        <p:spPr bwMode="auto">
          <a:xfrm>
            <a:off x="4241800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4" name="Oval 21"/>
          <p:cNvSpPr>
            <a:spLocks noChangeArrowheads="1"/>
          </p:cNvSpPr>
          <p:nvPr/>
        </p:nvSpPr>
        <p:spPr bwMode="auto">
          <a:xfrm>
            <a:off x="4241800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5" name="Oval 22"/>
          <p:cNvSpPr>
            <a:spLocks noChangeArrowheads="1"/>
          </p:cNvSpPr>
          <p:nvPr/>
        </p:nvSpPr>
        <p:spPr bwMode="auto">
          <a:xfrm>
            <a:off x="4241800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6" name="Oval 23"/>
          <p:cNvSpPr>
            <a:spLocks noChangeArrowheads="1"/>
          </p:cNvSpPr>
          <p:nvPr/>
        </p:nvSpPr>
        <p:spPr bwMode="auto">
          <a:xfrm>
            <a:off x="5241925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7" name="Oval 24"/>
          <p:cNvSpPr>
            <a:spLocks noChangeArrowheads="1"/>
          </p:cNvSpPr>
          <p:nvPr/>
        </p:nvSpPr>
        <p:spPr bwMode="auto">
          <a:xfrm>
            <a:off x="5241925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8" name="Oval 25"/>
          <p:cNvSpPr>
            <a:spLocks noChangeArrowheads="1"/>
          </p:cNvSpPr>
          <p:nvPr/>
        </p:nvSpPr>
        <p:spPr bwMode="auto">
          <a:xfrm>
            <a:off x="5241925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9" name="Oval 26"/>
          <p:cNvSpPr>
            <a:spLocks noChangeArrowheads="1"/>
          </p:cNvSpPr>
          <p:nvPr/>
        </p:nvSpPr>
        <p:spPr bwMode="auto">
          <a:xfrm>
            <a:off x="5241925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0" name="Oval 27"/>
          <p:cNvSpPr>
            <a:spLocks noChangeArrowheads="1"/>
          </p:cNvSpPr>
          <p:nvPr/>
        </p:nvSpPr>
        <p:spPr bwMode="auto">
          <a:xfrm>
            <a:off x="5241925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1" name="Oval 28"/>
          <p:cNvSpPr>
            <a:spLocks noChangeArrowheads="1"/>
          </p:cNvSpPr>
          <p:nvPr/>
        </p:nvSpPr>
        <p:spPr bwMode="auto">
          <a:xfrm>
            <a:off x="6299200" y="24288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2" name="Oval 29"/>
          <p:cNvSpPr>
            <a:spLocks noChangeArrowheads="1"/>
          </p:cNvSpPr>
          <p:nvPr/>
        </p:nvSpPr>
        <p:spPr bwMode="auto">
          <a:xfrm>
            <a:off x="6299200" y="30956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3" name="Oval 30"/>
          <p:cNvSpPr>
            <a:spLocks noChangeArrowheads="1"/>
          </p:cNvSpPr>
          <p:nvPr/>
        </p:nvSpPr>
        <p:spPr bwMode="auto">
          <a:xfrm>
            <a:off x="6299200" y="37671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4" name="Oval 31"/>
          <p:cNvSpPr>
            <a:spLocks noChangeArrowheads="1"/>
          </p:cNvSpPr>
          <p:nvPr/>
        </p:nvSpPr>
        <p:spPr bwMode="auto">
          <a:xfrm>
            <a:off x="6299200" y="44338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5" name="Oval 32"/>
          <p:cNvSpPr>
            <a:spLocks noChangeArrowheads="1"/>
          </p:cNvSpPr>
          <p:nvPr/>
        </p:nvSpPr>
        <p:spPr bwMode="auto">
          <a:xfrm>
            <a:off x="6299200" y="51006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6" name="Oval 33"/>
          <p:cNvSpPr>
            <a:spLocks noChangeArrowheads="1"/>
          </p:cNvSpPr>
          <p:nvPr/>
        </p:nvSpPr>
        <p:spPr bwMode="auto">
          <a:xfrm>
            <a:off x="7408863" y="30908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7" name="Oval 34"/>
          <p:cNvSpPr>
            <a:spLocks noChangeArrowheads="1"/>
          </p:cNvSpPr>
          <p:nvPr/>
        </p:nvSpPr>
        <p:spPr bwMode="auto">
          <a:xfrm>
            <a:off x="7408863" y="37623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28" name="Oval 35"/>
          <p:cNvSpPr>
            <a:spLocks noChangeArrowheads="1"/>
          </p:cNvSpPr>
          <p:nvPr/>
        </p:nvSpPr>
        <p:spPr bwMode="auto">
          <a:xfrm>
            <a:off x="7408863" y="44291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DC22B-00B9-4C91-A431-66408D0272FD}" type="slidenum">
              <a:rPr lang="he-IL"/>
              <a:pPr/>
              <a:t>6</a:t>
            </a:fld>
            <a:endParaRPr lang="da-DK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4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FF"/>
                </a:solidFill>
              </a:rPr>
              <a:t>Recursively find the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median of the medians</a:t>
            </a:r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965200" y="24098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965200" y="30765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965200" y="37480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9223" name="Oval 6"/>
          <p:cNvSpPr>
            <a:spLocks noChangeArrowheads="1"/>
          </p:cNvSpPr>
          <p:nvPr/>
        </p:nvSpPr>
        <p:spPr bwMode="auto">
          <a:xfrm>
            <a:off x="965200" y="44148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9224" name="Oval 7"/>
          <p:cNvSpPr>
            <a:spLocks noChangeArrowheads="1"/>
          </p:cNvSpPr>
          <p:nvPr/>
        </p:nvSpPr>
        <p:spPr bwMode="auto">
          <a:xfrm>
            <a:off x="965200" y="5081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9225" name="Oval 8"/>
          <p:cNvSpPr>
            <a:spLocks noChangeArrowheads="1"/>
          </p:cNvSpPr>
          <p:nvPr/>
        </p:nvSpPr>
        <p:spPr bwMode="auto">
          <a:xfrm>
            <a:off x="2074863" y="24050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6" name="Oval 9"/>
          <p:cNvSpPr>
            <a:spLocks noChangeArrowheads="1"/>
          </p:cNvSpPr>
          <p:nvPr/>
        </p:nvSpPr>
        <p:spPr bwMode="auto">
          <a:xfrm>
            <a:off x="2074863" y="30718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7" name="Oval 10"/>
          <p:cNvSpPr>
            <a:spLocks noChangeArrowheads="1"/>
          </p:cNvSpPr>
          <p:nvPr/>
        </p:nvSpPr>
        <p:spPr bwMode="auto">
          <a:xfrm>
            <a:off x="2074863" y="37433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8" name="Oval 11"/>
          <p:cNvSpPr>
            <a:spLocks noChangeArrowheads="1"/>
          </p:cNvSpPr>
          <p:nvPr/>
        </p:nvSpPr>
        <p:spPr bwMode="auto">
          <a:xfrm>
            <a:off x="2074863" y="44100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9" name="Oval 12"/>
          <p:cNvSpPr>
            <a:spLocks noChangeArrowheads="1"/>
          </p:cNvSpPr>
          <p:nvPr/>
        </p:nvSpPr>
        <p:spPr bwMode="auto">
          <a:xfrm>
            <a:off x="2074863" y="50768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0" name="Oval 13"/>
          <p:cNvSpPr>
            <a:spLocks noChangeArrowheads="1"/>
          </p:cNvSpPr>
          <p:nvPr/>
        </p:nvSpPr>
        <p:spPr bwMode="auto">
          <a:xfrm>
            <a:off x="3132138" y="241935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1" name="Oval 14"/>
          <p:cNvSpPr>
            <a:spLocks noChangeArrowheads="1"/>
          </p:cNvSpPr>
          <p:nvPr/>
        </p:nvSpPr>
        <p:spPr bwMode="auto">
          <a:xfrm>
            <a:off x="3132138" y="308610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2" name="Oval 15"/>
          <p:cNvSpPr>
            <a:spLocks noChangeArrowheads="1"/>
          </p:cNvSpPr>
          <p:nvPr/>
        </p:nvSpPr>
        <p:spPr bwMode="auto">
          <a:xfrm>
            <a:off x="3132138" y="37576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3" name="Oval 16"/>
          <p:cNvSpPr>
            <a:spLocks noChangeArrowheads="1"/>
          </p:cNvSpPr>
          <p:nvPr/>
        </p:nvSpPr>
        <p:spPr bwMode="auto">
          <a:xfrm>
            <a:off x="3132138" y="44243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4" name="Oval 17"/>
          <p:cNvSpPr>
            <a:spLocks noChangeArrowheads="1"/>
          </p:cNvSpPr>
          <p:nvPr/>
        </p:nvSpPr>
        <p:spPr bwMode="auto">
          <a:xfrm>
            <a:off x="3132138" y="50911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5" name="Oval 18"/>
          <p:cNvSpPr>
            <a:spLocks noChangeArrowheads="1"/>
          </p:cNvSpPr>
          <p:nvPr/>
        </p:nvSpPr>
        <p:spPr bwMode="auto">
          <a:xfrm>
            <a:off x="4241800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6" name="Oval 19"/>
          <p:cNvSpPr>
            <a:spLocks noChangeArrowheads="1"/>
          </p:cNvSpPr>
          <p:nvPr/>
        </p:nvSpPr>
        <p:spPr bwMode="auto">
          <a:xfrm>
            <a:off x="4241800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7" name="Oval 20"/>
          <p:cNvSpPr>
            <a:spLocks noChangeArrowheads="1"/>
          </p:cNvSpPr>
          <p:nvPr/>
        </p:nvSpPr>
        <p:spPr bwMode="auto">
          <a:xfrm>
            <a:off x="4241800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8" name="Oval 21"/>
          <p:cNvSpPr>
            <a:spLocks noChangeArrowheads="1"/>
          </p:cNvSpPr>
          <p:nvPr/>
        </p:nvSpPr>
        <p:spPr bwMode="auto">
          <a:xfrm>
            <a:off x="4241800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39" name="Oval 22"/>
          <p:cNvSpPr>
            <a:spLocks noChangeArrowheads="1"/>
          </p:cNvSpPr>
          <p:nvPr/>
        </p:nvSpPr>
        <p:spPr bwMode="auto">
          <a:xfrm>
            <a:off x="4241800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0" name="Oval 23"/>
          <p:cNvSpPr>
            <a:spLocks noChangeArrowheads="1"/>
          </p:cNvSpPr>
          <p:nvPr/>
        </p:nvSpPr>
        <p:spPr bwMode="auto">
          <a:xfrm>
            <a:off x="5241925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1" name="Oval 24"/>
          <p:cNvSpPr>
            <a:spLocks noChangeArrowheads="1"/>
          </p:cNvSpPr>
          <p:nvPr/>
        </p:nvSpPr>
        <p:spPr bwMode="auto">
          <a:xfrm>
            <a:off x="5241925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2" name="Oval 25"/>
          <p:cNvSpPr>
            <a:spLocks noChangeArrowheads="1"/>
          </p:cNvSpPr>
          <p:nvPr/>
        </p:nvSpPr>
        <p:spPr bwMode="auto">
          <a:xfrm>
            <a:off x="5241925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3" name="Oval 26"/>
          <p:cNvSpPr>
            <a:spLocks noChangeArrowheads="1"/>
          </p:cNvSpPr>
          <p:nvPr/>
        </p:nvSpPr>
        <p:spPr bwMode="auto">
          <a:xfrm>
            <a:off x="5241925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4" name="Oval 27"/>
          <p:cNvSpPr>
            <a:spLocks noChangeArrowheads="1"/>
          </p:cNvSpPr>
          <p:nvPr/>
        </p:nvSpPr>
        <p:spPr bwMode="auto">
          <a:xfrm>
            <a:off x="5241925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5" name="Oval 28"/>
          <p:cNvSpPr>
            <a:spLocks noChangeArrowheads="1"/>
          </p:cNvSpPr>
          <p:nvPr/>
        </p:nvSpPr>
        <p:spPr bwMode="auto">
          <a:xfrm>
            <a:off x="6299200" y="24288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6" name="Oval 29"/>
          <p:cNvSpPr>
            <a:spLocks noChangeArrowheads="1"/>
          </p:cNvSpPr>
          <p:nvPr/>
        </p:nvSpPr>
        <p:spPr bwMode="auto">
          <a:xfrm>
            <a:off x="6299200" y="30956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7" name="Oval 30"/>
          <p:cNvSpPr>
            <a:spLocks noChangeArrowheads="1"/>
          </p:cNvSpPr>
          <p:nvPr/>
        </p:nvSpPr>
        <p:spPr bwMode="auto">
          <a:xfrm>
            <a:off x="6299200" y="37671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8" name="Oval 31"/>
          <p:cNvSpPr>
            <a:spLocks noChangeArrowheads="1"/>
          </p:cNvSpPr>
          <p:nvPr/>
        </p:nvSpPr>
        <p:spPr bwMode="auto">
          <a:xfrm>
            <a:off x="6299200" y="44338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49" name="Oval 32"/>
          <p:cNvSpPr>
            <a:spLocks noChangeArrowheads="1"/>
          </p:cNvSpPr>
          <p:nvPr/>
        </p:nvSpPr>
        <p:spPr bwMode="auto">
          <a:xfrm>
            <a:off x="6299200" y="51006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0" name="Oval 33"/>
          <p:cNvSpPr>
            <a:spLocks noChangeArrowheads="1"/>
          </p:cNvSpPr>
          <p:nvPr/>
        </p:nvSpPr>
        <p:spPr bwMode="auto">
          <a:xfrm>
            <a:off x="7408863" y="30908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1" name="Oval 34"/>
          <p:cNvSpPr>
            <a:spLocks noChangeArrowheads="1"/>
          </p:cNvSpPr>
          <p:nvPr/>
        </p:nvSpPr>
        <p:spPr bwMode="auto">
          <a:xfrm>
            <a:off x="7408863" y="37623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2" name="Oval 35"/>
          <p:cNvSpPr>
            <a:spLocks noChangeArrowheads="1"/>
          </p:cNvSpPr>
          <p:nvPr/>
        </p:nvSpPr>
        <p:spPr bwMode="auto">
          <a:xfrm>
            <a:off x="7408863" y="44291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3" name="Oval 36"/>
          <p:cNvSpPr>
            <a:spLocks noChangeArrowheads="1"/>
          </p:cNvSpPr>
          <p:nvPr/>
        </p:nvSpPr>
        <p:spPr bwMode="auto">
          <a:xfrm>
            <a:off x="85725" y="3606800"/>
            <a:ext cx="8853488" cy="695325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52F038-6702-4723-BA47-1D4D1038B20C}" type="slidenum">
              <a:rPr lang="he-IL"/>
              <a:pPr/>
              <a:t>7</a:t>
            </a:fld>
            <a:endParaRPr lang="da-DK"/>
          </a:p>
        </p:txBody>
      </p:sp>
      <p:sp>
        <p:nvSpPr>
          <p:cNvPr id="12292" name="Oval 3"/>
          <p:cNvSpPr>
            <a:spLocks noChangeArrowheads="1"/>
          </p:cNvSpPr>
          <p:nvPr/>
        </p:nvSpPr>
        <p:spPr bwMode="auto">
          <a:xfrm>
            <a:off x="965200" y="24098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965200" y="30765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965200" y="37480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1</a:t>
            </a:r>
          </a:p>
        </p:txBody>
      </p:sp>
      <p:sp>
        <p:nvSpPr>
          <p:cNvPr id="12295" name="Oval 6"/>
          <p:cNvSpPr>
            <a:spLocks noChangeArrowheads="1"/>
          </p:cNvSpPr>
          <p:nvPr/>
        </p:nvSpPr>
        <p:spPr bwMode="auto">
          <a:xfrm>
            <a:off x="965200" y="44148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965200" y="5081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2297" name="Oval 8"/>
          <p:cNvSpPr>
            <a:spLocks noChangeArrowheads="1"/>
          </p:cNvSpPr>
          <p:nvPr/>
        </p:nvSpPr>
        <p:spPr bwMode="auto">
          <a:xfrm>
            <a:off x="2074863" y="24050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2074863" y="30718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9" name="Oval 10"/>
          <p:cNvSpPr>
            <a:spLocks noChangeArrowheads="1"/>
          </p:cNvSpPr>
          <p:nvPr/>
        </p:nvSpPr>
        <p:spPr bwMode="auto">
          <a:xfrm>
            <a:off x="2074863" y="37433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3</a:t>
            </a:r>
          </a:p>
        </p:txBody>
      </p:sp>
      <p:sp>
        <p:nvSpPr>
          <p:cNvPr id="12300" name="Oval 11"/>
          <p:cNvSpPr>
            <a:spLocks noChangeArrowheads="1"/>
          </p:cNvSpPr>
          <p:nvPr/>
        </p:nvSpPr>
        <p:spPr bwMode="auto">
          <a:xfrm>
            <a:off x="2074863" y="44100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1" name="Oval 12"/>
          <p:cNvSpPr>
            <a:spLocks noChangeArrowheads="1"/>
          </p:cNvSpPr>
          <p:nvPr/>
        </p:nvSpPr>
        <p:spPr bwMode="auto">
          <a:xfrm>
            <a:off x="2074863" y="50768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2" name="Oval 13"/>
          <p:cNvSpPr>
            <a:spLocks noChangeArrowheads="1"/>
          </p:cNvSpPr>
          <p:nvPr/>
        </p:nvSpPr>
        <p:spPr bwMode="auto">
          <a:xfrm>
            <a:off x="3132138" y="241935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3" name="Oval 14"/>
          <p:cNvSpPr>
            <a:spLocks noChangeArrowheads="1"/>
          </p:cNvSpPr>
          <p:nvPr/>
        </p:nvSpPr>
        <p:spPr bwMode="auto">
          <a:xfrm>
            <a:off x="3132138" y="3086100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4" name="Oval 15"/>
          <p:cNvSpPr>
            <a:spLocks noChangeArrowheads="1"/>
          </p:cNvSpPr>
          <p:nvPr/>
        </p:nvSpPr>
        <p:spPr bwMode="auto">
          <a:xfrm>
            <a:off x="3132138" y="37576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12305" name="Oval 16"/>
          <p:cNvSpPr>
            <a:spLocks noChangeArrowheads="1"/>
          </p:cNvSpPr>
          <p:nvPr/>
        </p:nvSpPr>
        <p:spPr bwMode="auto">
          <a:xfrm>
            <a:off x="3132138" y="44243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6" name="Oval 17"/>
          <p:cNvSpPr>
            <a:spLocks noChangeArrowheads="1"/>
          </p:cNvSpPr>
          <p:nvPr/>
        </p:nvSpPr>
        <p:spPr bwMode="auto">
          <a:xfrm>
            <a:off x="3132138" y="509111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7" name="Oval 18"/>
          <p:cNvSpPr>
            <a:spLocks noChangeArrowheads="1"/>
          </p:cNvSpPr>
          <p:nvPr/>
        </p:nvSpPr>
        <p:spPr bwMode="auto">
          <a:xfrm>
            <a:off x="4241800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12308" name="Oval 19"/>
          <p:cNvSpPr>
            <a:spLocks noChangeArrowheads="1"/>
          </p:cNvSpPr>
          <p:nvPr/>
        </p:nvSpPr>
        <p:spPr bwMode="auto">
          <a:xfrm>
            <a:off x="4241800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12309" name="Oval 20"/>
          <p:cNvSpPr>
            <a:spLocks noChangeArrowheads="1"/>
          </p:cNvSpPr>
          <p:nvPr/>
        </p:nvSpPr>
        <p:spPr bwMode="auto">
          <a:xfrm>
            <a:off x="4241800" y="3752850"/>
            <a:ext cx="392113" cy="392113"/>
          </a:xfrm>
          <a:prstGeom prst="ellipse">
            <a:avLst/>
          </a:prstGeom>
          <a:solidFill>
            <a:srgbClr val="FF0000">
              <a:alpha val="38039"/>
            </a:srgbClr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12310" name="Oval 21"/>
          <p:cNvSpPr>
            <a:spLocks noChangeArrowheads="1"/>
          </p:cNvSpPr>
          <p:nvPr/>
        </p:nvSpPr>
        <p:spPr bwMode="auto">
          <a:xfrm>
            <a:off x="4241800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12311" name="Oval 22"/>
          <p:cNvSpPr>
            <a:spLocks noChangeArrowheads="1"/>
          </p:cNvSpPr>
          <p:nvPr/>
        </p:nvSpPr>
        <p:spPr bwMode="auto">
          <a:xfrm>
            <a:off x="4241800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12312" name="Oval 23"/>
          <p:cNvSpPr>
            <a:spLocks noChangeArrowheads="1"/>
          </p:cNvSpPr>
          <p:nvPr/>
        </p:nvSpPr>
        <p:spPr bwMode="auto">
          <a:xfrm>
            <a:off x="5241925" y="24145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3" name="Oval 24"/>
          <p:cNvSpPr>
            <a:spLocks noChangeArrowheads="1"/>
          </p:cNvSpPr>
          <p:nvPr/>
        </p:nvSpPr>
        <p:spPr bwMode="auto">
          <a:xfrm>
            <a:off x="5241925" y="30813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4" name="Oval 25"/>
          <p:cNvSpPr>
            <a:spLocks noChangeArrowheads="1"/>
          </p:cNvSpPr>
          <p:nvPr/>
        </p:nvSpPr>
        <p:spPr bwMode="auto">
          <a:xfrm>
            <a:off x="5241925" y="37528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7</a:t>
            </a:r>
          </a:p>
        </p:txBody>
      </p:sp>
      <p:sp>
        <p:nvSpPr>
          <p:cNvPr id="12315" name="Oval 26"/>
          <p:cNvSpPr>
            <a:spLocks noChangeArrowheads="1"/>
          </p:cNvSpPr>
          <p:nvPr/>
        </p:nvSpPr>
        <p:spPr bwMode="auto">
          <a:xfrm>
            <a:off x="5241925" y="441960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6" name="Oval 27"/>
          <p:cNvSpPr>
            <a:spLocks noChangeArrowheads="1"/>
          </p:cNvSpPr>
          <p:nvPr/>
        </p:nvSpPr>
        <p:spPr bwMode="auto">
          <a:xfrm>
            <a:off x="5241925" y="5086350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7" name="Oval 28"/>
          <p:cNvSpPr>
            <a:spLocks noChangeArrowheads="1"/>
          </p:cNvSpPr>
          <p:nvPr/>
        </p:nvSpPr>
        <p:spPr bwMode="auto">
          <a:xfrm>
            <a:off x="6299200" y="242887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8" name="Oval 29"/>
          <p:cNvSpPr>
            <a:spLocks noChangeArrowheads="1"/>
          </p:cNvSpPr>
          <p:nvPr/>
        </p:nvSpPr>
        <p:spPr bwMode="auto">
          <a:xfrm>
            <a:off x="6299200" y="3095625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9" name="Oval 30"/>
          <p:cNvSpPr>
            <a:spLocks noChangeArrowheads="1"/>
          </p:cNvSpPr>
          <p:nvPr/>
        </p:nvSpPr>
        <p:spPr bwMode="auto">
          <a:xfrm>
            <a:off x="6299200" y="37671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10</a:t>
            </a:r>
          </a:p>
        </p:txBody>
      </p:sp>
      <p:sp>
        <p:nvSpPr>
          <p:cNvPr id="12320" name="Oval 31"/>
          <p:cNvSpPr>
            <a:spLocks noChangeArrowheads="1"/>
          </p:cNvSpPr>
          <p:nvPr/>
        </p:nvSpPr>
        <p:spPr bwMode="auto">
          <a:xfrm>
            <a:off x="6299200" y="443388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21" name="Oval 32"/>
          <p:cNvSpPr>
            <a:spLocks noChangeArrowheads="1"/>
          </p:cNvSpPr>
          <p:nvPr/>
        </p:nvSpPr>
        <p:spPr bwMode="auto">
          <a:xfrm>
            <a:off x="6299200" y="5100638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22" name="Oval 33"/>
          <p:cNvSpPr>
            <a:spLocks noChangeArrowheads="1"/>
          </p:cNvSpPr>
          <p:nvPr/>
        </p:nvSpPr>
        <p:spPr bwMode="auto">
          <a:xfrm>
            <a:off x="7408863" y="3090863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23" name="Oval 34"/>
          <p:cNvSpPr>
            <a:spLocks noChangeArrowheads="1"/>
          </p:cNvSpPr>
          <p:nvPr/>
        </p:nvSpPr>
        <p:spPr bwMode="auto">
          <a:xfrm>
            <a:off x="7408863" y="376237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11</a:t>
            </a:r>
          </a:p>
        </p:txBody>
      </p:sp>
      <p:sp>
        <p:nvSpPr>
          <p:cNvPr id="12324" name="Oval 35"/>
          <p:cNvSpPr>
            <a:spLocks noChangeArrowheads="1"/>
          </p:cNvSpPr>
          <p:nvPr/>
        </p:nvSpPr>
        <p:spPr bwMode="auto">
          <a:xfrm>
            <a:off x="7408863" y="4429125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25" name="Oval 36"/>
          <p:cNvSpPr>
            <a:spLocks noChangeArrowheads="1"/>
          </p:cNvSpPr>
          <p:nvPr/>
        </p:nvSpPr>
        <p:spPr bwMode="auto">
          <a:xfrm>
            <a:off x="85725" y="3606800"/>
            <a:ext cx="8853488" cy="695325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4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FF"/>
                </a:solidFill>
              </a:rPr>
              <a:t>Recursively find the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median of the medians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8826B4-BBF0-4693-8BDB-4D5E5981335D}" type="slidenum">
              <a:rPr lang="he-IL"/>
              <a:pPr/>
              <a:t>8</a:t>
            </a:fld>
            <a:endParaRPr lang="da-DK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7704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Partition around the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median of the medians</a:t>
            </a:r>
          </a:p>
        </p:txBody>
      </p:sp>
      <p:sp>
        <p:nvSpPr>
          <p:cNvPr id="13316" name="Oval 3"/>
          <p:cNvSpPr>
            <a:spLocks noChangeArrowheads="1"/>
          </p:cNvSpPr>
          <p:nvPr/>
        </p:nvSpPr>
        <p:spPr bwMode="auto">
          <a:xfrm>
            <a:off x="322263" y="2795584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3317" name="Oval 8"/>
          <p:cNvSpPr>
            <a:spLocks noChangeArrowheads="1"/>
          </p:cNvSpPr>
          <p:nvPr/>
        </p:nvSpPr>
        <p:spPr bwMode="auto">
          <a:xfrm>
            <a:off x="946150" y="2795584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Oval 9"/>
          <p:cNvSpPr>
            <a:spLocks noChangeArrowheads="1"/>
          </p:cNvSpPr>
          <p:nvPr/>
        </p:nvSpPr>
        <p:spPr bwMode="auto">
          <a:xfrm>
            <a:off x="1589088" y="2795584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Oval 13"/>
          <p:cNvSpPr>
            <a:spLocks noChangeArrowheads="1"/>
          </p:cNvSpPr>
          <p:nvPr/>
        </p:nvSpPr>
        <p:spPr bwMode="auto">
          <a:xfrm>
            <a:off x="2160588" y="2795584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0" name="Oval 18"/>
          <p:cNvSpPr>
            <a:spLocks noChangeArrowheads="1"/>
          </p:cNvSpPr>
          <p:nvPr/>
        </p:nvSpPr>
        <p:spPr bwMode="auto">
          <a:xfrm>
            <a:off x="2713038" y="2795584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3321" name="Oval 20"/>
          <p:cNvSpPr>
            <a:spLocks noChangeArrowheads="1"/>
          </p:cNvSpPr>
          <p:nvPr/>
        </p:nvSpPr>
        <p:spPr bwMode="auto">
          <a:xfrm>
            <a:off x="3327400" y="2811459"/>
            <a:ext cx="392113" cy="392112"/>
          </a:xfrm>
          <a:prstGeom prst="ellipse">
            <a:avLst/>
          </a:prstGeom>
          <a:solidFill>
            <a:srgbClr val="FF0000">
              <a:alpha val="38039"/>
            </a:srgbClr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13322" name="Oval 23"/>
          <p:cNvSpPr>
            <a:spLocks noChangeArrowheads="1"/>
          </p:cNvSpPr>
          <p:nvPr/>
        </p:nvSpPr>
        <p:spPr bwMode="auto">
          <a:xfrm>
            <a:off x="3898900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3" name="Oval 24"/>
          <p:cNvSpPr>
            <a:spLocks noChangeArrowheads="1"/>
          </p:cNvSpPr>
          <p:nvPr/>
        </p:nvSpPr>
        <p:spPr bwMode="auto">
          <a:xfrm>
            <a:off x="4456113" y="2809871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4" name="Oval 37"/>
          <p:cNvSpPr>
            <a:spLocks noChangeArrowheads="1"/>
          </p:cNvSpPr>
          <p:nvPr/>
        </p:nvSpPr>
        <p:spPr bwMode="auto">
          <a:xfrm>
            <a:off x="5003800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3325" name="Oval 38"/>
          <p:cNvSpPr>
            <a:spLocks noChangeArrowheads="1"/>
          </p:cNvSpPr>
          <p:nvPr/>
        </p:nvSpPr>
        <p:spPr bwMode="auto">
          <a:xfrm>
            <a:off x="5627688" y="2809871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6" name="Oval 39"/>
          <p:cNvSpPr>
            <a:spLocks noChangeArrowheads="1"/>
          </p:cNvSpPr>
          <p:nvPr/>
        </p:nvSpPr>
        <p:spPr bwMode="auto">
          <a:xfrm>
            <a:off x="6270625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7" name="Oval 40"/>
          <p:cNvSpPr>
            <a:spLocks noChangeArrowheads="1"/>
          </p:cNvSpPr>
          <p:nvPr/>
        </p:nvSpPr>
        <p:spPr bwMode="auto">
          <a:xfrm>
            <a:off x="6842125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8" name="Oval 41"/>
          <p:cNvSpPr>
            <a:spLocks noChangeArrowheads="1"/>
          </p:cNvSpPr>
          <p:nvPr/>
        </p:nvSpPr>
        <p:spPr bwMode="auto">
          <a:xfrm>
            <a:off x="7394575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3329" name="Oval 42"/>
          <p:cNvSpPr>
            <a:spLocks noChangeArrowheads="1"/>
          </p:cNvSpPr>
          <p:nvPr/>
        </p:nvSpPr>
        <p:spPr bwMode="auto">
          <a:xfrm>
            <a:off x="7937500" y="2809871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30" name="Oval 43"/>
          <p:cNvSpPr>
            <a:spLocks noChangeArrowheads="1"/>
          </p:cNvSpPr>
          <p:nvPr/>
        </p:nvSpPr>
        <p:spPr bwMode="auto">
          <a:xfrm>
            <a:off x="8494713" y="2809871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31" name="Text Box 64"/>
          <p:cNvSpPr txBox="1">
            <a:spLocks noChangeArrowheads="1"/>
          </p:cNvSpPr>
          <p:nvPr/>
        </p:nvSpPr>
        <p:spPr bwMode="auto">
          <a:xfrm>
            <a:off x="300038" y="4967296"/>
            <a:ext cx="8629650" cy="107721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+mj-lt"/>
                <a:ea typeface="+mj-ea"/>
                <a:cs typeface="+mj-cs"/>
              </a:rPr>
              <a:t>Continue recursively with the side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/>
            </a:r>
            <a:br>
              <a:rPr lang="en-US" sz="3200" dirty="0" smtClean="0">
                <a:latin typeface="+mj-lt"/>
                <a:ea typeface="+mj-ea"/>
                <a:cs typeface="+mj-cs"/>
              </a:rPr>
            </a:br>
            <a:r>
              <a:rPr lang="en-US" sz="3200" dirty="0" smtClean="0">
                <a:latin typeface="+mj-lt"/>
                <a:ea typeface="+mj-ea"/>
                <a:cs typeface="+mj-cs"/>
              </a:rPr>
              <a:t>that </a:t>
            </a:r>
            <a:r>
              <a:rPr lang="en-US" sz="3200" dirty="0">
                <a:latin typeface="+mj-lt"/>
                <a:ea typeface="+mj-ea"/>
                <a:cs typeface="+mj-cs"/>
              </a:rPr>
              <a:t>contains the </a:t>
            </a:r>
            <a:r>
              <a:rPr lang="en-US" sz="3200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k-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th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>
                <a:latin typeface="+mj-lt"/>
                <a:ea typeface="+mj-ea"/>
                <a:cs typeface="+mj-cs"/>
              </a:rPr>
              <a:t>element</a:t>
            </a:r>
          </a:p>
        </p:txBody>
      </p:sp>
      <p:sp>
        <p:nvSpPr>
          <p:cNvPr id="22" name="Left Brace 21"/>
          <p:cNvSpPr/>
          <p:nvPr/>
        </p:nvSpPr>
        <p:spPr bwMode="auto">
          <a:xfrm rot="16200000">
            <a:off x="1489852" y="2040725"/>
            <a:ext cx="452440" cy="289561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" name="Picture 2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314432" y="3881439"/>
            <a:ext cx="904880" cy="561023"/>
          </a:xfrm>
          <a:prstGeom prst="rect">
            <a:avLst/>
          </a:prstGeom>
          <a:noFill/>
          <a:ln/>
          <a:effectLst/>
        </p:spPr>
      </p:pic>
      <p:sp>
        <p:nvSpPr>
          <p:cNvPr id="26" name="Right Brace 25"/>
          <p:cNvSpPr/>
          <p:nvPr/>
        </p:nvSpPr>
        <p:spPr bwMode="auto">
          <a:xfrm rot="5400000">
            <a:off x="6128552" y="994555"/>
            <a:ext cx="542928" cy="49768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7" name="Picture 2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954720" y="3881440"/>
            <a:ext cx="904880" cy="561023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993DE2-602B-448C-8ACC-E04E93D116B8}" type="slidenum">
              <a:rPr lang="he-IL"/>
              <a:pPr/>
              <a:t>9</a:t>
            </a:fld>
            <a:endParaRPr lang="da-DK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0698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00FF"/>
                </a:solidFill>
              </a:rPr>
              <a:t>Fairly balanced partition</a:t>
            </a:r>
          </a:p>
        </p:txBody>
      </p:sp>
      <p:sp>
        <p:nvSpPr>
          <p:cNvPr id="15364" name="Oval 3"/>
          <p:cNvSpPr>
            <a:spLocks noChangeArrowheads="1"/>
          </p:cNvSpPr>
          <p:nvPr/>
        </p:nvSpPr>
        <p:spPr bwMode="auto">
          <a:xfrm>
            <a:off x="1598616" y="1414458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1598616" y="2081208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1598616" y="275272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1</a:t>
            </a:r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1598616" y="341947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1598616" y="408622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  <p:sp>
        <p:nvSpPr>
          <p:cNvPr id="15369" name="Oval 8"/>
          <p:cNvSpPr>
            <a:spLocks noChangeArrowheads="1"/>
          </p:cNvSpPr>
          <p:nvPr/>
        </p:nvSpPr>
        <p:spPr bwMode="auto">
          <a:xfrm>
            <a:off x="2708279" y="1409696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0" name="Oval 9"/>
          <p:cNvSpPr>
            <a:spLocks noChangeArrowheads="1"/>
          </p:cNvSpPr>
          <p:nvPr/>
        </p:nvSpPr>
        <p:spPr bwMode="auto">
          <a:xfrm>
            <a:off x="2708279" y="2076446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1" name="Oval 10"/>
          <p:cNvSpPr>
            <a:spLocks noChangeArrowheads="1"/>
          </p:cNvSpPr>
          <p:nvPr/>
        </p:nvSpPr>
        <p:spPr bwMode="auto">
          <a:xfrm>
            <a:off x="2708279" y="2747958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3</a:t>
            </a:r>
          </a:p>
        </p:txBody>
      </p:sp>
      <p:sp>
        <p:nvSpPr>
          <p:cNvPr id="15372" name="Oval 11"/>
          <p:cNvSpPr>
            <a:spLocks noChangeArrowheads="1"/>
          </p:cNvSpPr>
          <p:nvPr/>
        </p:nvSpPr>
        <p:spPr bwMode="auto">
          <a:xfrm>
            <a:off x="2708279" y="3414708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2708279" y="4081458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4" name="Oval 13"/>
          <p:cNvSpPr>
            <a:spLocks noChangeArrowheads="1"/>
          </p:cNvSpPr>
          <p:nvPr/>
        </p:nvSpPr>
        <p:spPr bwMode="auto">
          <a:xfrm>
            <a:off x="3765554" y="1423983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5" name="Oval 14"/>
          <p:cNvSpPr>
            <a:spLocks noChangeArrowheads="1"/>
          </p:cNvSpPr>
          <p:nvPr/>
        </p:nvSpPr>
        <p:spPr bwMode="auto">
          <a:xfrm>
            <a:off x="3765554" y="2090733"/>
            <a:ext cx="392112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6" name="Oval 15"/>
          <p:cNvSpPr>
            <a:spLocks noChangeArrowheads="1"/>
          </p:cNvSpPr>
          <p:nvPr/>
        </p:nvSpPr>
        <p:spPr bwMode="auto">
          <a:xfrm>
            <a:off x="3765554" y="2762246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15377" name="Oval 16"/>
          <p:cNvSpPr>
            <a:spLocks noChangeArrowheads="1"/>
          </p:cNvSpPr>
          <p:nvPr/>
        </p:nvSpPr>
        <p:spPr bwMode="auto">
          <a:xfrm>
            <a:off x="3765554" y="3428996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8" name="Oval 17"/>
          <p:cNvSpPr>
            <a:spLocks noChangeArrowheads="1"/>
          </p:cNvSpPr>
          <p:nvPr/>
        </p:nvSpPr>
        <p:spPr bwMode="auto">
          <a:xfrm>
            <a:off x="3765554" y="4095746"/>
            <a:ext cx="392112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9" name="Oval 18"/>
          <p:cNvSpPr>
            <a:spLocks noChangeArrowheads="1"/>
          </p:cNvSpPr>
          <p:nvPr/>
        </p:nvSpPr>
        <p:spPr bwMode="auto">
          <a:xfrm>
            <a:off x="4875216" y="141922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15380" name="Oval 19"/>
          <p:cNvSpPr>
            <a:spLocks noChangeArrowheads="1"/>
          </p:cNvSpPr>
          <p:nvPr/>
        </p:nvSpPr>
        <p:spPr bwMode="auto">
          <a:xfrm>
            <a:off x="4875216" y="208597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15381" name="Oval 20"/>
          <p:cNvSpPr>
            <a:spLocks noChangeArrowheads="1"/>
          </p:cNvSpPr>
          <p:nvPr/>
        </p:nvSpPr>
        <p:spPr bwMode="auto">
          <a:xfrm>
            <a:off x="4875216" y="2757483"/>
            <a:ext cx="392113" cy="392113"/>
          </a:xfrm>
          <a:prstGeom prst="ellipse">
            <a:avLst/>
          </a:prstGeom>
          <a:solidFill>
            <a:srgbClr val="FF0000">
              <a:alpha val="38039"/>
            </a:srgbClr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i="1" dirty="0" smtClean="0">
                <a:latin typeface="+mj-lt"/>
              </a:rPr>
              <a:t>x</a:t>
            </a:r>
            <a:endParaRPr lang="en-US" i="1" dirty="0">
              <a:latin typeface="+mj-lt"/>
            </a:endParaRPr>
          </a:p>
        </p:txBody>
      </p:sp>
      <p:sp>
        <p:nvSpPr>
          <p:cNvPr id="15382" name="Oval 21"/>
          <p:cNvSpPr>
            <a:spLocks noChangeArrowheads="1"/>
          </p:cNvSpPr>
          <p:nvPr/>
        </p:nvSpPr>
        <p:spPr bwMode="auto">
          <a:xfrm>
            <a:off x="4875216" y="3424233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15383" name="Oval 22"/>
          <p:cNvSpPr>
            <a:spLocks noChangeArrowheads="1"/>
          </p:cNvSpPr>
          <p:nvPr/>
        </p:nvSpPr>
        <p:spPr bwMode="auto">
          <a:xfrm>
            <a:off x="4875216" y="4090983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15384" name="Oval 23"/>
          <p:cNvSpPr>
            <a:spLocks noChangeArrowheads="1"/>
          </p:cNvSpPr>
          <p:nvPr/>
        </p:nvSpPr>
        <p:spPr bwMode="auto">
          <a:xfrm>
            <a:off x="5875341" y="141922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85" name="Oval 24"/>
          <p:cNvSpPr>
            <a:spLocks noChangeArrowheads="1"/>
          </p:cNvSpPr>
          <p:nvPr/>
        </p:nvSpPr>
        <p:spPr bwMode="auto">
          <a:xfrm>
            <a:off x="5875341" y="208597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86" name="Oval 25"/>
          <p:cNvSpPr>
            <a:spLocks noChangeArrowheads="1"/>
          </p:cNvSpPr>
          <p:nvPr/>
        </p:nvSpPr>
        <p:spPr bwMode="auto">
          <a:xfrm>
            <a:off x="5875341" y="2757483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7</a:t>
            </a:r>
          </a:p>
        </p:txBody>
      </p:sp>
      <p:sp>
        <p:nvSpPr>
          <p:cNvPr id="15387" name="Oval 26"/>
          <p:cNvSpPr>
            <a:spLocks noChangeArrowheads="1"/>
          </p:cNvSpPr>
          <p:nvPr/>
        </p:nvSpPr>
        <p:spPr bwMode="auto">
          <a:xfrm>
            <a:off x="5875341" y="3424233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88" name="Oval 27"/>
          <p:cNvSpPr>
            <a:spLocks noChangeArrowheads="1"/>
          </p:cNvSpPr>
          <p:nvPr/>
        </p:nvSpPr>
        <p:spPr bwMode="auto">
          <a:xfrm>
            <a:off x="5875341" y="4090983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89" name="Oval 28"/>
          <p:cNvSpPr>
            <a:spLocks noChangeArrowheads="1"/>
          </p:cNvSpPr>
          <p:nvPr/>
        </p:nvSpPr>
        <p:spPr bwMode="auto">
          <a:xfrm>
            <a:off x="6932616" y="1433508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90" name="Oval 29"/>
          <p:cNvSpPr>
            <a:spLocks noChangeArrowheads="1"/>
          </p:cNvSpPr>
          <p:nvPr/>
        </p:nvSpPr>
        <p:spPr bwMode="auto">
          <a:xfrm>
            <a:off x="6932616" y="2100258"/>
            <a:ext cx="392113" cy="392113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91" name="Oval 30"/>
          <p:cNvSpPr>
            <a:spLocks noChangeArrowheads="1"/>
          </p:cNvSpPr>
          <p:nvPr/>
        </p:nvSpPr>
        <p:spPr bwMode="auto">
          <a:xfrm>
            <a:off x="6932616" y="277177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10</a:t>
            </a:r>
          </a:p>
        </p:txBody>
      </p:sp>
      <p:sp>
        <p:nvSpPr>
          <p:cNvPr id="15392" name="Oval 31"/>
          <p:cNvSpPr>
            <a:spLocks noChangeArrowheads="1"/>
          </p:cNvSpPr>
          <p:nvPr/>
        </p:nvSpPr>
        <p:spPr bwMode="auto">
          <a:xfrm>
            <a:off x="6932616" y="343852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93" name="Oval 32"/>
          <p:cNvSpPr>
            <a:spLocks noChangeArrowheads="1"/>
          </p:cNvSpPr>
          <p:nvPr/>
        </p:nvSpPr>
        <p:spPr bwMode="auto">
          <a:xfrm>
            <a:off x="6932616" y="4105271"/>
            <a:ext cx="392113" cy="392112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98" name="Rectangle 37"/>
          <p:cNvSpPr>
            <a:spLocks noChangeArrowheads="1"/>
          </p:cNvSpPr>
          <p:nvPr/>
        </p:nvSpPr>
        <p:spPr bwMode="auto">
          <a:xfrm>
            <a:off x="4638679" y="1257288"/>
            <a:ext cx="2919425" cy="203518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1404919" y="2614608"/>
            <a:ext cx="4071961" cy="199073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42" name="Picture 4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7738706" y="1890704"/>
            <a:ext cx="598848" cy="336431"/>
          </a:xfrm>
          <a:prstGeom prst="rect">
            <a:avLst/>
          </a:prstGeom>
          <a:noFill/>
          <a:ln/>
          <a:effectLst/>
        </p:spPr>
      </p:pic>
      <p:pic>
        <p:nvPicPr>
          <p:cNvPr id="45" name="Picture 44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663050" y="3429000"/>
            <a:ext cx="634779" cy="336455"/>
          </a:xfrm>
          <a:prstGeom prst="rect">
            <a:avLst/>
          </a:prstGeom>
          <a:noFill/>
          <a:ln/>
          <a:effectLst/>
        </p:spPr>
      </p:pic>
      <p:pic>
        <p:nvPicPr>
          <p:cNvPr id="64" name="Picture 63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tretch>
            <a:fillRect/>
          </a:stretch>
        </p:blipFill>
        <p:spPr bwMode="auto">
          <a:xfrm>
            <a:off x="516035" y="5328427"/>
            <a:ext cx="2772456" cy="754153"/>
          </a:xfrm>
          <a:prstGeom prst="rect">
            <a:avLst/>
          </a:prstGeom>
          <a:noFill/>
          <a:ln/>
          <a:effectLst/>
        </p:spPr>
      </p:pic>
      <p:sp>
        <p:nvSpPr>
          <p:cNvPr id="50" name="TextBox 49"/>
          <p:cNvSpPr txBox="1"/>
          <p:nvPr/>
        </p:nvSpPr>
        <p:spPr>
          <a:xfrm>
            <a:off x="997385" y="4876808"/>
            <a:ext cx="1809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At least</a:t>
            </a:r>
            <a:endParaRPr lang="he-IL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997385" y="6072860"/>
            <a:ext cx="1809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elements</a:t>
            </a:r>
            <a:endParaRPr lang="he-IL" sz="2400" dirty="0"/>
          </a:p>
        </p:txBody>
      </p:sp>
      <p:pic>
        <p:nvPicPr>
          <p:cNvPr id="65" name="Picture 6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tretch>
            <a:fillRect/>
          </a:stretch>
        </p:blipFill>
        <p:spPr bwMode="auto">
          <a:xfrm>
            <a:off x="4752336" y="5379184"/>
            <a:ext cx="936220" cy="633805"/>
          </a:xfrm>
          <a:prstGeom prst="rect">
            <a:avLst/>
          </a:prstGeom>
          <a:noFill/>
          <a:ln/>
          <a:effectLst/>
        </p:spPr>
      </p:pic>
      <p:sp>
        <p:nvSpPr>
          <p:cNvPr id="54" name="TextBox 53"/>
          <p:cNvSpPr txBox="1"/>
          <p:nvPr/>
        </p:nvSpPr>
        <p:spPr>
          <a:xfrm>
            <a:off x="4843464" y="4876808"/>
            <a:ext cx="1809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At most</a:t>
            </a:r>
            <a:endParaRPr lang="he-IL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4843464" y="6053152"/>
            <a:ext cx="1809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elements</a:t>
            </a:r>
            <a:endParaRPr lang="he-IL" sz="2400" dirty="0"/>
          </a:p>
        </p:txBody>
      </p:sp>
      <p:pic>
        <p:nvPicPr>
          <p:cNvPr id="66" name="Picture 65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5929315" y="5362585"/>
            <a:ext cx="2171644" cy="633397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8" grpId="0" animBg="1"/>
      <p:bldP spid="40" grpId="0" animBg="1"/>
      <p:bldP spid="50" grpId="0"/>
      <p:bldP spid="51" grpId="0"/>
      <p:bldP spid="54" grpId="0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le \frac{3n}{4}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1"/>
  <p:tag name="PICTUREFILESIZE" val="242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ge x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87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 x &#10;\ge 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7"/>
  <p:tag name="PICTUREFILESIZE" val="189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\color[rgb]{1,0,0}&#10;$$3\left\lceil\frac{1}{2}\left\lfloor\frac{n}{5}\right\rfloor\right\rceil&#10;\ge \frac{3n}{10}-\frac{6}{5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92"/>
  <p:tag name="PICTUREFILESIZE" val="890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\color[rgb]{1,0,0}&#10;$$\frac{7n}{10}+\frac{6}{5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1"/>
  <p:tag name="PICTUREFILESIZE" val="350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color}&#10;\begin{document}&#10;$${\color[rgb]{1,0,0}&#10;\le \frac{3n}{4}} \;,\;\mbox{if $n\ge 24$}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72"/>
  <p:tag name="PICTUREFILESIZE" val="56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ruled,vlined]{algorithm2e}&#10;&#10;\newcommand{\QUICKSORT}{{\tt quicksort}}&#10;\newcommand{\QUICKSELECT}{\mbox{{\tt quick}-{\tt select}}}&#10;\newcommand{\PARTITION}{{\tt partition}}&#10;&#10;\begin{document}&#10;\parbox{3.in}{&#10;\begin{function}[H]&#10;\SetVline \dontprintsemicolon&#10;&#10;\BlankLine&#10;\lIf{$r\le \ell$}{\Return} \;&#10;$i\gets \PARTITION(A,l,r)$ \;&#10;\lIf{$i&gt;k$}{$\QUICKSELECT(A,l,i-1,k)$} \;&#10;\lIf{$i&lt;k$}{$\QUICKSELECT(A,i+1,r,k)$}&#10;\caption{\QUICKSELECT($A,l,r,k$)}&#10;\end{function}&#10;}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17"/>
  <p:tag name="PICTUREFILESIZE" val="480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l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3"/>
  <p:tag name="PICTUREFILESIZE" val="11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r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"/>
  <p:tag name="PICTUREFILESIZE" val="118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k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5"/>
  <p:tag name="PICTUREFILESIZE" val="130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x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6"/>
  <p:tag name="PICTUREFILESIZE" val="129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&lt;x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75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&gt;x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"/>
  <p:tag name="PICTUREFILESIZE" val="17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le \frac{3n}{4}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1"/>
  <p:tag name="PICTUREFILESIZE" val="242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133</Words>
  <Application>Microsoft Office PowerPoint</Application>
  <PresentationFormat>On-screen Show (4:3)</PresentationFormat>
  <Paragraphs>79</Paragraphs>
  <Slides>10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cmmi10</vt:lpstr>
      <vt:lpstr>cmr7</vt:lpstr>
      <vt:lpstr>Default Design</vt:lpstr>
      <vt:lpstr>Equation</vt:lpstr>
      <vt:lpstr>Selection Find the k-th largest element</vt:lpstr>
      <vt:lpstr>Quick-Select</vt:lpstr>
      <vt:lpstr>Deterministic Selection  in linear time</vt:lpstr>
      <vt:lpstr>Partition the elements into 5-tuples</vt:lpstr>
      <vt:lpstr>Sort the 5-tuples</vt:lpstr>
      <vt:lpstr>Recursively find the  median of the medians</vt:lpstr>
      <vt:lpstr>Recursively find the  median of the medians</vt:lpstr>
      <vt:lpstr>Partition around the  median of the medians</vt:lpstr>
      <vt:lpstr>Fairly balanced partition</vt:lpstr>
      <vt:lpstr>Analysis</vt:lpstr>
    </vt:vector>
  </TitlesOfParts>
  <Company>IT University of Copenhagen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Inge Li Gørtz</dc:creator>
  <cp:lastModifiedBy>Uri Zwick</cp:lastModifiedBy>
  <cp:revision>408</cp:revision>
  <dcterms:created xsi:type="dcterms:W3CDTF">2005-07-09T18:29:35Z</dcterms:created>
  <dcterms:modified xsi:type="dcterms:W3CDTF">2010-06-07T08:18:26Z</dcterms:modified>
</cp:coreProperties>
</file>