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6"/>
  </p:notesMasterIdLst>
  <p:sldIdLst>
    <p:sldId id="257" r:id="rId2"/>
    <p:sldId id="272" r:id="rId3"/>
    <p:sldId id="273" r:id="rId4"/>
    <p:sldId id="274" r:id="rId5"/>
  </p:sldIdLst>
  <p:sldSz cx="9144000" cy="6858000" type="screen4x3"/>
  <p:notesSz cx="6858000" cy="9144000"/>
  <p:embeddedFontLst>
    <p:embeddedFont>
      <p:font typeface="cmmi10" pitchFamily="34" charset="0"/>
      <p:regular r:id="rId7"/>
    </p:embeddedFont>
    <p:embeddedFont>
      <p:font typeface="cmr7" pitchFamily="34" charset="0"/>
      <p:regular r:id="rId8"/>
    </p:embeddedFont>
  </p:embeddedFontLst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996633"/>
    <a:srgbClr val="FF0000"/>
    <a:srgbClr val="CC3300"/>
    <a:srgbClr val="800080"/>
    <a:srgbClr val="FF9900"/>
    <a:srgbClr val="33CC33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19" autoAdjust="0"/>
  </p:normalViewPr>
  <p:slideViewPr>
    <p:cSldViewPr>
      <p:cViewPr>
        <p:scale>
          <a:sx n="100" d="100"/>
          <a:sy n="100" d="100"/>
        </p:scale>
        <p:origin x="-13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12" y="-86"/>
      </p:cViewPr>
      <p:guideLst>
        <p:guide orient="horz" pos="2880"/>
        <p:guide pos="2160"/>
      </p:guideLst>
    </p:cSldViewPr>
  </p:notesViewPr>
  <p:gridSpacing cx="92171838" cy="921718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1FD0ADB-A563-4B10-A221-5F8E3E1B0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A4E5AE-E1B8-4844-998B-DB1B73445545}" type="slidenum">
              <a:rPr lang="he-IL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E5798A-87DB-4132-A9A7-27884CE354A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B409B-4654-4D1C-8C24-7DB865577F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8A1CB-71E5-45A8-B02F-76764058345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80382-6E65-4226-8003-077E0BABDF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FA5B5-EEAC-4990-8D82-D8DEAE247F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A2A4C-DD6A-4240-A1DF-AC5545D3E88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D6106-EE7F-483E-8863-022DF7C91A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3B8AD-FAB2-4C14-9806-C5109748EC6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6A97-8E08-42AD-94E7-63EB1DCF05D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D51DA-25FC-42ED-ADEA-4EFAC900A4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F90F-FC87-473E-B700-DCD8743C92C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r>
              <a:rPr lang="en-US"/>
              <a:t>Uri Zwick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cs typeface="Arial" pitchFamily="34" charset="0"/>
              </a:defRPr>
            </a:lvl1pPr>
          </a:lstStyle>
          <a:p>
            <a:pPr>
              <a:defRPr/>
            </a:pPr>
            <a:fld id="{11FD2C55-A025-450B-A7F9-9CFA31FEC13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1257300"/>
            <a:ext cx="9144000" cy="1470025"/>
          </a:xfrm>
        </p:spPr>
        <p:txBody>
          <a:bodyPr/>
          <a:lstStyle/>
          <a:p>
            <a:pPr eaLnBrk="1" hangingPunct="1"/>
            <a:r>
              <a:rPr lang="da-DK" sz="6600" dirty="0" smtClean="0">
                <a:solidFill>
                  <a:srgbClr val="FF0000"/>
                </a:solidFill>
              </a:rPr>
              <a:t>Sorting</a:t>
            </a:r>
            <a:endParaRPr lang="en-US" sz="4000" dirty="0" smtClean="0">
              <a:solidFill>
                <a:srgbClr val="0000FF"/>
              </a:solidFill>
            </a:endParaRPr>
          </a:p>
        </p:txBody>
      </p:sp>
      <p:sp>
        <p:nvSpPr>
          <p:cNvPr id="3075" name="Text Box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7112000"/>
            <a:ext cx="9144000" cy="50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 pitchFamily="34" charset="0"/>
              </a:rPr>
              <a:t>A</a:t>
            </a:r>
            <a:r>
              <a:rPr lang="en-US">
                <a:latin typeface="cmr7" pitchFamily="34" charset="0"/>
              </a:rPr>
              <a:t>A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701675" y="321945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0"/>
              </a:spcBef>
            </a:pPr>
            <a:r>
              <a:rPr lang="da-DK" sz="3200"/>
              <a:t>Course: Data Structures</a:t>
            </a:r>
            <a:br>
              <a:rPr lang="da-DK" sz="3200"/>
            </a:br>
            <a:r>
              <a:rPr lang="da-DK" sz="3200"/>
              <a:t>Lecturer: Haim Kaplan and Uri Zwick</a:t>
            </a:r>
            <a:br>
              <a:rPr lang="da-DK" sz="3200"/>
            </a:br>
            <a:r>
              <a:rPr lang="da-DK" sz="3200"/>
              <a:t>May 2010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DAEFE-DE96-4DE4-8D23-FD805B54AF36}" type="slidenum">
              <a:rPr lang="he-IL"/>
              <a:pPr/>
              <a:t>2</a:t>
            </a:fld>
            <a:endParaRPr lang="da-DK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32"/>
            <a:ext cx="8229600" cy="90488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Count-Sort</a:t>
            </a:r>
          </a:p>
        </p:txBody>
      </p:sp>
      <p:pic>
        <p:nvPicPr>
          <p:cNvPr id="19" name="Picture 18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771504" y="1166800"/>
            <a:ext cx="6083893" cy="4672317"/>
          </a:xfrm>
          <a:prstGeom prst="rect">
            <a:avLst/>
          </a:prstGeom>
          <a:noFill/>
          <a:ln/>
          <a:effectLst/>
        </p:spPr>
      </p:pic>
      <p:sp>
        <p:nvSpPr>
          <p:cNvPr id="32" name="TextBox 31"/>
          <p:cNvSpPr txBox="1"/>
          <p:nvPr/>
        </p:nvSpPr>
        <p:spPr>
          <a:xfrm>
            <a:off x="771504" y="6011305"/>
            <a:ext cx="53387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Time = O(</a:t>
            </a:r>
            <a:r>
              <a:rPr lang="en-US" sz="3200" i="1" dirty="0" err="1" smtClean="0"/>
              <a:t>n</a:t>
            </a:r>
            <a:r>
              <a:rPr lang="en-US" sz="3200" dirty="0" err="1" smtClean="0"/>
              <a:t>+</a:t>
            </a:r>
            <a:r>
              <a:rPr lang="en-US" sz="3200" i="1" dirty="0" err="1" smtClean="0"/>
              <a:t>k</a:t>
            </a:r>
            <a:r>
              <a:rPr lang="en-US" sz="3200" dirty="0" smtClean="0"/>
              <a:t>)</a:t>
            </a:r>
            <a:endParaRPr lang="he-IL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567368" y="2162168"/>
            <a:ext cx="316708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Suppose that all the elements in </a:t>
            </a:r>
            <a:r>
              <a:rPr lang="en-US" dirty="0" smtClean="0"/>
              <a:t>A</a:t>
            </a:r>
            <a:r>
              <a:rPr lang="en-US" dirty="0" smtClean="0">
                <a:solidFill>
                  <a:srgbClr val="0000FF"/>
                </a:solidFill>
              </a:rPr>
              <a:t> are in </a:t>
            </a:r>
            <a:r>
              <a:rPr lang="en-US" dirty="0" smtClean="0">
                <a:solidFill>
                  <a:srgbClr val="FF0000"/>
                </a:solidFill>
              </a:rPr>
              <a:t>{0,1,…,k-1}</a:t>
            </a:r>
            <a:endParaRPr lang="he-IL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DAEFE-DE96-4DE4-8D23-FD805B54AF36}" type="slidenum">
              <a:rPr lang="he-IL"/>
              <a:pPr/>
              <a:t>3</a:t>
            </a:fld>
            <a:endParaRPr lang="da-DK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32"/>
            <a:ext cx="8229600" cy="90488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Count-Sort </a:t>
            </a:r>
            <a:r>
              <a:rPr lang="en-US" dirty="0" smtClean="0">
                <a:solidFill>
                  <a:schemeClr val="tx1"/>
                </a:solidFill>
              </a:rPr>
              <a:t>with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satellite info </a:t>
            </a:r>
          </a:p>
        </p:txBody>
      </p:sp>
      <p:pic>
        <p:nvPicPr>
          <p:cNvPr id="7" name="Picture 6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552218" y="1166800"/>
            <a:ext cx="6067195" cy="4811790"/>
          </a:xfrm>
          <a:prstGeom prst="rect">
            <a:avLst/>
          </a:prstGeom>
          <a:noFill/>
          <a:ln/>
          <a:effectLst/>
        </p:spPr>
      </p:pic>
      <p:sp>
        <p:nvSpPr>
          <p:cNvPr id="32" name="TextBox 31"/>
          <p:cNvSpPr txBox="1"/>
          <p:nvPr/>
        </p:nvSpPr>
        <p:spPr>
          <a:xfrm>
            <a:off x="771504" y="6011305"/>
            <a:ext cx="3348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Time = O(</a:t>
            </a:r>
            <a:r>
              <a:rPr lang="en-US" sz="3200" i="1" dirty="0" err="1" smtClean="0"/>
              <a:t>n</a:t>
            </a:r>
            <a:r>
              <a:rPr lang="en-US" sz="3200" dirty="0" err="1" smtClean="0"/>
              <a:t>+</a:t>
            </a:r>
            <a:r>
              <a:rPr lang="en-US" sz="3200" i="1" dirty="0" err="1" smtClean="0"/>
              <a:t>k</a:t>
            </a:r>
            <a:r>
              <a:rPr lang="en-US" sz="3200" dirty="0" smtClean="0"/>
              <a:t>)</a:t>
            </a:r>
            <a:endParaRPr lang="he-IL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300536" y="6011305"/>
            <a:ext cx="334805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 smtClean="0"/>
              <a:t>Stable!</a:t>
            </a:r>
            <a:endParaRPr lang="he-IL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DDAEFE-DE96-4DE4-8D23-FD805B54AF36}" type="slidenum">
              <a:rPr lang="he-IL"/>
              <a:pPr/>
              <a:t>4</a:t>
            </a:fld>
            <a:endParaRPr lang="da-DK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1432"/>
            <a:ext cx="8229600" cy="90488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Radix Sort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21" name="Picture 20" descr="TP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947848" y="2886072"/>
            <a:ext cx="4991293" cy="1375609"/>
          </a:xfrm>
          <a:prstGeom prst="rect">
            <a:avLst/>
          </a:prstGeom>
          <a:noFill/>
          <a:ln/>
          <a:effectLst/>
        </p:spPr>
      </p:pic>
      <p:sp>
        <p:nvSpPr>
          <p:cNvPr id="32" name="TextBox 31"/>
          <p:cNvSpPr txBox="1"/>
          <p:nvPr/>
        </p:nvSpPr>
        <p:spPr>
          <a:xfrm>
            <a:off x="2490776" y="6011305"/>
            <a:ext cx="334805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Time = </a:t>
            </a:r>
            <a:r>
              <a:rPr lang="en-US" dirty="0" smtClean="0"/>
              <a:t>O(</a:t>
            </a:r>
            <a:r>
              <a:rPr lang="en-US" i="1" dirty="0" smtClean="0"/>
              <a:t>k</a:t>
            </a:r>
            <a:r>
              <a:rPr lang="en-US" dirty="0" smtClean="0"/>
              <a:t>(</a:t>
            </a:r>
            <a:r>
              <a:rPr lang="en-US" i="1" dirty="0" err="1" smtClean="0"/>
              <a:t>n</a:t>
            </a:r>
            <a:r>
              <a:rPr lang="en-US" dirty="0" err="1" smtClean="0"/>
              <a:t>+</a:t>
            </a:r>
            <a:r>
              <a:rPr lang="en-US" i="1" dirty="0" err="1" smtClean="0"/>
              <a:t>R</a:t>
            </a:r>
            <a:r>
              <a:rPr lang="en-US" i="1" dirty="0" smtClean="0"/>
              <a:t>)</a:t>
            </a:r>
            <a:r>
              <a:rPr lang="en-US" dirty="0" smtClean="0"/>
              <a:t>)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0" y="4514856"/>
            <a:ext cx="9144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6000">
              <a:spcBef>
                <a:spcPts val="0"/>
              </a:spcBef>
            </a:pPr>
            <a:r>
              <a:rPr lang="en-US" dirty="0" smtClean="0">
                <a:solidFill>
                  <a:srgbClr val="0000FF"/>
                </a:solidFill>
              </a:rPr>
              <a:t>Digit-sort</a:t>
            </a:r>
            <a:r>
              <a:rPr lang="en-US" dirty="0" smtClean="0"/>
              <a:t> sort Stably according to the </a:t>
            </a:r>
            <a:r>
              <a:rPr lang="en-US" dirty="0" err="1" smtClean="0"/>
              <a:t>i-th</a:t>
            </a:r>
            <a:r>
              <a:rPr lang="en-US" dirty="0" smtClean="0"/>
              <a:t> digit!</a:t>
            </a:r>
          </a:p>
          <a:p>
            <a:pPr marL="36000">
              <a:spcBef>
                <a:spcPts val="0"/>
              </a:spcBef>
            </a:pPr>
            <a:r>
              <a:rPr lang="en-US" dirty="0" smtClean="0"/>
              <a:t>Can use an adaptation of </a:t>
            </a:r>
            <a:r>
              <a:rPr lang="en-US" dirty="0" smtClean="0">
                <a:solidFill>
                  <a:srgbClr val="008000"/>
                </a:solidFill>
              </a:rPr>
              <a:t>count-sort</a:t>
            </a:r>
          </a:p>
          <a:p>
            <a:pPr marL="36000">
              <a:spcBef>
                <a:spcPts val="0"/>
              </a:spcBef>
            </a:pPr>
            <a:r>
              <a:rPr lang="en-US" dirty="0" smtClean="0"/>
              <a:t>Note: Start with </a:t>
            </a:r>
            <a:r>
              <a:rPr lang="en-US" dirty="0" smtClean="0">
                <a:solidFill>
                  <a:srgbClr val="FF0000"/>
                </a:solidFill>
              </a:rPr>
              <a:t>least</a:t>
            </a:r>
            <a:r>
              <a:rPr lang="en-US" dirty="0" smtClean="0"/>
              <a:t> significant digit</a:t>
            </a:r>
            <a:endParaRPr lang="he-IL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490776" y="2252656"/>
            <a:ext cx="723904" cy="2714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14680" y="2252656"/>
            <a:ext cx="723904" cy="2714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938584" y="2252656"/>
            <a:ext cx="723904" cy="2714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662488" y="2252656"/>
            <a:ext cx="723904" cy="2714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386392" y="2252656"/>
            <a:ext cx="723904" cy="2714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1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985824"/>
            <a:ext cx="9144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Suppose each key is composed of </a:t>
            </a:r>
            <a:r>
              <a:rPr lang="en-US" i="1" dirty="0" smtClean="0">
                <a:solidFill>
                  <a:srgbClr val="FF0000"/>
                </a:solidFill>
              </a:rPr>
              <a:t>k</a:t>
            </a:r>
            <a:r>
              <a:rPr lang="en-US" dirty="0" smtClean="0"/>
              <a:t> digits in base </a:t>
            </a:r>
            <a:r>
              <a:rPr lang="en-US" i="1" dirty="0" smtClean="0">
                <a:solidFill>
                  <a:srgbClr val="FF0000"/>
                </a:solidFill>
              </a:rPr>
              <a:t>R</a:t>
            </a:r>
            <a:r>
              <a:rPr lang="en-US" dirty="0" smtClean="0"/>
              <a:t>.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5381629" y="1709728"/>
            <a:ext cx="7381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Digit</a:t>
            </a:r>
            <a:br>
              <a:rPr lang="en-US" sz="1600" dirty="0" smtClean="0"/>
            </a:br>
            <a:r>
              <a:rPr lang="en-US" sz="1600" dirty="0" smtClean="0"/>
              <a:t>0</a:t>
            </a:r>
            <a:endParaRPr lang="he-IL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4648204" y="1719253"/>
            <a:ext cx="7381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Digit</a:t>
            </a:r>
            <a:br>
              <a:rPr lang="en-US" sz="1600" dirty="0" smtClean="0"/>
            </a:br>
            <a:r>
              <a:rPr lang="en-US" sz="1600" dirty="0" smtClean="0"/>
              <a:t>1</a:t>
            </a:r>
            <a:endParaRPr lang="he-IL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90776" y="1709728"/>
            <a:ext cx="7381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1600" dirty="0" smtClean="0"/>
              <a:t>Digit</a:t>
            </a:r>
            <a:br>
              <a:rPr lang="en-US" sz="1600" dirty="0" smtClean="0"/>
            </a:br>
            <a:r>
              <a:rPr lang="en-US" sz="1600" i="1" dirty="0" smtClean="0"/>
              <a:t>k</a:t>
            </a:r>
            <a:r>
              <a:rPr lang="en-US" sz="1600" dirty="0" smtClean="0"/>
              <a:t>−1</a:t>
            </a:r>
            <a:endParaRPr lang="he-IL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ruled,vlined]{algorithm2e}&#10;&#10;\newcommand{\COUNTSORT}{\mbox{{\tt count}-{\tt sort}}}&#10;\newcommand{\TO}{\tt to}&#10;\newcommand{\DOWNTO}{\tt downto}&#10;&#10;\begin{document}&#10;&#10;\parbox{2.5in}{&#10;\begin{function}[H]&#10;\SetVline \dontprintsemicolon&#10;\For{$i\gets -1$ \TO\ $k-1$}{$C[i]\gets 0$}&#10;\For{$j \gets 1$ \TO\ $|A|$}{$C[A[j]]\gets C[A[j]]+1$}&#10;\For{$i\gets 1$ \TO\ $k-1$}{$C[i]\gets C[i]+C[i-1]$}&#10;\For{$i\gets 0$ \TO\ $k-1$}&#10;{&#10;    \For{$j\gets C[i-1]+1$ \TO\ $C[i]$}&#10;    { $A[j] \gets i$ }&#10;}&#10;\caption{\COUNTSORT($A,k$)}&#10;\end{function}&#10;}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81"/>
  <p:tag name="PICTUREFILESIZE" val="612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ruled,vlined]{algorithm2e}&#10;&#10;\newcommand{\COUNTSORT}{\mbox{{\tt count}-{\tt sort}}}&#10;\newcommand{\TO}{\tt to}&#10;\newcommand{\DOWNTO}{\tt downto}&#10;&#10;\begin{document}&#10;&#10;\parbox{2.8in}{&#10;\begin{function}[H]&#10;\SetVline \dontprintsemicolon&#10;\For{$i\gets -1$ \TO\ $k-1$}{$C[i]\gets 0$}&#10;\For{$j \gets 1$ \TO\ $|A|$}{$C[A[j].key]\gets C[A[j].key]+1$}&#10;\For{$i\gets 1$ \TO\ $k-1$}{$C[i]\gets C[i]+C[i-1]$}&#10;\For{$j\gets 1$ \TO\ $|A|$}&#10;{&#10; $C[A[j].key-1] \gets C[A[j].key-1]+1$ \;&#10; $B[C[A[j].key-1]]\gets A[j]$ \;&#10;}&#10;\For{$i\gets 1$ \TO\ $|A|$}{$A[i]\gets B[i]$}&#10;\caption{\COUNTSORT($A,k$)}&#10;\end{function}&#10;}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203"/>
  <p:tag name="PICTUREFILESIZE" val="8123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article}\pagestyle{empty}&#10;\usepackage[ruled,vlined]{algorithm2e}&#10;&#10;\newcommand{\COUNTSORT}{\mbox{{\tt count}-{\tt sort}}}&#10;\newcommand{\TO}{\tt to}&#10;\newcommand{\DOWNTO}{\tt downto}&#10;&#10;\newcommand{\RADIXSORT}{\mbox{{\tt radix}-{\tt sort}}}&#10;\newcommand{\DIGITSORT}{\mbox{{\tt digit}-{\tt sort}}}&#10;&#10;\begin{document}&#10;&#10;\parbox{2.3in}{&#10;\begin{function}[H]&#10;\SetVline \dontprintsemicolon&#10;\For{$i\gets 0$ \TO\ $k-1$}&#10;{$\DIGITSORT(A,R,i)$}&#10;\caption{\RADIXSORT($A,R,k$)}&#10;\end{function}&#10;}&#10;\end{document}&#10;"/>
  <p:tag name="FILENAME" val="TP_tmp"/>
  <p:tag name="FORMAT" val="png256"/>
  <p:tag name="RES" val="1200"/>
  <p:tag name="BLEND" val="0"/>
  <p:tag name="TRANSPARENT" val="0"/>
  <p:tag name="TBUG" val="0"/>
  <p:tag name="ALLOWFS" val="0"/>
  <p:tag name="ORIGWIDTH" val="167"/>
  <p:tag name="PICTUREFILESIZE" val="24176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98</Words>
  <Application>Microsoft Office PowerPoint</Application>
  <PresentationFormat>On-screen Show (4:3)</PresentationFormat>
  <Paragraphs>23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cmmi10</vt:lpstr>
      <vt:lpstr>cmr7</vt:lpstr>
      <vt:lpstr>Default Design</vt:lpstr>
      <vt:lpstr>Sorting</vt:lpstr>
      <vt:lpstr>Count-Sort</vt:lpstr>
      <vt:lpstr>Count-Sort with satellite info </vt:lpstr>
      <vt:lpstr>Radix Sort </vt:lpstr>
    </vt:vector>
  </TitlesOfParts>
  <Company>IT University of Copenhagen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Inge Li Gørtz</dc:creator>
  <cp:lastModifiedBy>Uri Zwick</cp:lastModifiedBy>
  <cp:revision>414</cp:revision>
  <dcterms:created xsi:type="dcterms:W3CDTF">2005-07-09T18:29:35Z</dcterms:created>
  <dcterms:modified xsi:type="dcterms:W3CDTF">2010-05-30T14:39:12Z</dcterms:modified>
</cp:coreProperties>
</file>