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6" r:id="rId1"/>
    <p:sldMasterId id="2147483658" r:id="rId2"/>
    <p:sldMasterId id="2147483691" r:id="rId3"/>
  </p:sldMasterIdLst>
  <p:notesMasterIdLst>
    <p:notesMasterId r:id="rId14"/>
  </p:notesMasterIdLst>
  <p:handoutMasterIdLst>
    <p:handoutMasterId r:id="rId15"/>
  </p:handoutMasterIdLst>
  <p:sldIdLst>
    <p:sldId id="303" r:id="rId4"/>
    <p:sldId id="357" r:id="rId5"/>
    <p:sldId id="359" r:id="rId6"/>
    <p:sldId id="358" r:id="rId7"/>
    <p:sldId id="360" r:id="rId8"/>
    <p:sldId id="362" r:id="rId9"/>
    <p:sldId id="346" r:id="rId10"/>
    <p:sldId id="347" r:id="rId11"/>
    <p:sldId id="363" r:id="rId12"/>
    <p:sldId id="364" r:id="rId13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Palatino Linotype" panose="02040502050505030304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85000"/>
      </a:lnSpc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A427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FFFFCC"/>
    <a:srgbClr val="CCFFCC"/>
    <a:srgbClr val="FFFF99"/>
    <a:srgbClr val="CCFFFF"/>
    <a:srgbClr val="5F5F5F"/>
    <a:srgbClr val="969696"/>
    <a:srgbClr val="00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2" autoAdjust="0"/>
    <p:restoredTop sz="94006" autoAdjust="0"/>
  </p:normalViewPr>
  <p:slideViewPr>
    <p:cSldViewPr>
      <p:cViewPr varScale="1">
        <p:scale>
          <a:sx n="75" d="100"/>
          <a:sy n="75" d="100"/>
        </p:scale>
        <p:origin x="-11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25" d="100"/>
          <a:sy n="125" d="100"/>
        </p:scale>
        <p:origin x="-192" y="6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D621FAE-990E-4649-8B98-ED7A0DC5C84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23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2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55688" y="4410075"/>
            <a:ext cx="5029200" cy="4097338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6193F16C-CFED-4156-8EA5-26DDDB47BB3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87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0188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6037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8897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68375" indent="-4921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8DF7F-AA08-4C66-913D-24F8CCF642A1}" type="slidenum">
              <a:rPr lang="he-IL" smtClean="0"/>
              <a:pPr>
                <a:defRPr/>
              </a:pPr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Toyota</a:t>
            </a:r>
            <a:r>
              <a:rPr lang="en-US" baseline="0" dirty="0" smtClean="0"/>
              <a:t> Prius 2010 [Miller </a:t>
            </a:r>
            <a:r>
              <a:rPr lang="en-US" baseline="0" dirty="0" err="1" smtClean="0"/>
              <a:t>Valasek</a:t>
            </a:r>
            <a:r>
              <a:rPr lang="en-US" baseline="0" dirty="0" smtClean="0"/>
              <a:t> 2013]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F16C-CFED-4156-8EA5-26DDDB47BB32}" type="slidenum">
              <a:rPr lang="ar-SA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1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Ford</a:t>
            </a:r>
            <a:r>
              <a:rPr lang="en-US" baseline="0" dirty="0" smtClean="0"/>
              <a:t> Escape 2010 [Miller </a:t>
            </a:r>
            <a:r>
              <a:rPr lang="en-US" baseline="0" dirty="0" err="1" smtClean="0"/>
              <a:t>Valasek</a:t>
            </a:r>
            <a:r>
              <a:rPr lang="en-US" baseline="0" dirty="0" smtClean="0"/>
              <a:t> 2013]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F16C-CFED-4156-8EA5-26DDDB47BB32}" type="slidenum">
              <a:rPr lang="ar-SA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9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Ford</a:t>
            </a:r>
            <a:r>
              <a:rPr lang="en-US" baseline="0" dirty="0" smtClean="0"/>
              <a:t> Escape 2010 [Miller </a:t>
            </a:r>
            <a:r>
              <a:rPr lang="en-US" baseline="0" dirty="0" err="1" smtClean="0"/>
              <a:t>Valasek</a:t>
            </a:r>
            <a:r>
              <a:rPr lang="en-US" baseline="0" dirty="0" smtClean="0"/>
              <a:t> 2013]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F16C-CFED-4156-8EA5-26DDDB47BB32}" type="slidenum">
              <a:rPr lang="ar-SA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9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CC0A9-EF63-4F14-A28F-29F95107343A}" type="slidenum">
              <a:rPr lang="ar-SA"/>
              <a:pPr/>
              <a:t>7</a:t>
            </a:fld>
            <a:endParaRPr lang="en-US"/>
          </a:p>
        </p:txBody>
      </p:sp>
      <p:sp>
        <p:nvSpPr>
          <p:cNvPr id="169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84213"/>
            <a:ext cx="4554538" cy="3416300"/>
          </a:xfrm>
          <a:ln/>
        </p:spPr>
      </p:sp>
      <p:sp>
        <p:nvSpPr>
          <p:cNvPr id="1693699" name="Notes Placeholder 2"/>
          <p:cNvSpPr>
            <a:spLocks noGrp="1"/>
          </p:cNvSpPr>
          <p:nvPr>
            <p:ph type="body" idx="1"/>
          </p:nvPr>
        </p:nvSpPr>
        <p:spPr>
          <a:xfrm>
            <a:off x="1055688" y="4411663"/>
            <a:ext cx="5029200" cy="409575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693700" name="Slide Number Placeholder 3"/>
          <p:cNvSpPr txBox="1">
            <a:spLocks noGrp="1"/>
          </p:cNvSpPr>
          <p:nvPr/>
        </p:nvSpPr>
        <p:spPr bwMode="auto">
          <a:xfrm>
            <a:off x="3886200" y="8653463"/>
            <a:ext cx="2971800" cy="454025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</p:spPr>
        <p:txBody>
          <a:bodyPr lIns="91229" tIns="45615" rIns="91229" bIns="45615" anchor="b"/>
          <a:lstStyle/>
          <a:p>
            <a:pPr algn="r" defTabSz="912813" eaLnBrk="0" hangingPunct="0">
              <a:lnSpc>
                <a:spcPct val="100000"/>
              </a:lnSpc>
            </a:pPr>
            <a:fld id="{2E0B4399-04C0-489D-8376-DC46A7659869}" type="slidenum">
              <a:rPr lang="ar-SA" sz="1200">
                <a:solidFill>
                  <a:schemeClr val="tx1"/>
                </a:solidFill>
              </a:rPr>
              <a:pPr algn="r" defTabSz="912813" eaLnBrk="0" hangingPunct="0">
                <a:lnSpc>
                  <a:spcPct val="100000"/>
                </a:lnSpc>
              </a:pPr>
              <a:t>7</a:t>
            </a:fld>
            <a:endParaRPr lang="en-US" sz="12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02A2F-AE3F-4047-BF64-E45DEC59A163}" type="slidenum">
              <a:rPr lang="ar-SA"/>
              <a:pPr/>
              <a:t>8</a:t>
            </a:fld>
            <a:endParaRPr lang="en-US"/>
          </a:p>
        </p:txBody>
      </p:sp>
      <p:sp>
        <p:nvSpPr>
          <p:cNvPr id="157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84213"/>
            <a:ext cx="4554538" cy="3416300"/>
          </a:xfrm>
          <a:ln/>
        </p:spPr>
      </p:sp>
      <p:sp>
        <p:nvSpPr>
          <p:cNvPr id="1579011" name="Notes Placeholder 2"/>
          <p:cNvSpPr>
            <a:spLocks noGrp="1"/>
          </p:cNvSpPr>
          <p:nvPr>
            <p:ph type="body" idx="1"/>
          </p:nvPr>
        </p:nvSpPr>
        <p:spPr>
          <a:xfrm>
            <a:off x="1055688" y="4411663"/>
            <a:ext cx="5029200" cy="409575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579012" name="Slide Number Placeholder 3"/>
          <p:cNvSpPr txBox="1">
            <a:spLocks noGrp="1"/>
          </p:cNvSpPr>
          <p:nvPr/>
        </p:nvSpPr>
        <p:spPr bwMode="auto">
          <a:xfrm>
            <a:off x="3886200" y="8653463"/>
            <a:ext cx="2971800" cy="454025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</p:spPr>
        <p:txBody>
          <a:bodyPr lIns="91229" tIns="45615" rIns="91229" bIns="45615" anchor="b"/>
          <a:lstStyle/>
          <a:p>
            <a:pPr algn="r" defTabSz="912813" eaLnBrk="0" hangingPunct="0">
              <a:lnSpc>
                <a:spcPct val="100000"/>
              </a:lnSpc>
            </a:pPr>
            <a:fld id="{00BC6993-D40B-4921-815E-96442F0BB25B}" type="slidenum">
              <a:rPr lang="ar-SA" sz="1200">
                <a:solidFill>
                  <a:schemeClr val="tx1"/>
                </a:solidFill>
              </a:rPr>
              <a:pPr algn="r" defTabSz="912813" eaLnBrk="0" hangingPunct="0">
                <a:lnSpc>
                  <a:spcPct val="100000"/>
                </a:lnSpc>
              </a:pPr>
              <a:t>8</a:t>
            </a:fld>
            <a:endParaRPr lang="en-US" sz="12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55748" name="Text Box 4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E5AFDDB-F98C-4993-87F8-61AE8789AB30}" type="slidenum">
              <a:rPr lang="ar-SA" sz="1400">
                <a:solidFill>
                  <a:schemeClr val="tx1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55749" name="Rectangle 5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055750" name="Rectangle 6"/>
          <p:cNvSpPr>
            <a:spLocks noChangeArrowheads="1"/>
          </p:cNvSpPr>
          <p:nvPr userDrawn="1"/>
        </p:nvSpPr>
        <p:spPr bwMode="white">
          <a:xfrm rot="10800000">
            <a:off x="0" y="0"/>
            <a:ext cx="914400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90750" cy="5973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41985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03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1676399"/>
            <a:ext cx="9144000" cy="5181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6837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09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99DAC5-EEB5-4372-8AA8-DAA2EC021FBD}" type="slidenum">
              <a:rPr lang="ar-SA" sz="1200">
                <a:solidFill>
                  <a:schemeClr val="tx2">
                    <a:lumMod val="65000"/>
                  </a:schemeClr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200" dirty="0">
              <a:solidFill>
                <a:schemeClr val="tx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0871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ChangeArrowheads="1"/>
          </p:cNvSpPr>
          <p:nvPr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4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4725" name="Text Box 5"/>
          <p:cNvSpPr txBox="1">
            <a:spLocks noChangeArrowheads="1"/>
          </p:cNvSpPr>
          <p:nvPr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355D649-D5E3-4E05-9886-69239FB48ADB}" type="slidenum">
              <a:rPr lang="ar-SA" sz="1200">
                <a:solidFill>
                  <a:schemeClr val="tx1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054726" name="Picture 6" descr="mit-redgrey-display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50" y="6599238"/>
            <a:ext cx="468313" cy="258762"/>
          </a:xfrm>
          <a:prstGeom prst="rect">
            <a:avLst/>
          </a:prstGeom>
          <a:noFill/>
        </p:spPr>
      </p:pic>
      <p:pic>
        <p:nvPicPr>
          <p:cNvPr id="1054727" name="Picture 7" descr="csai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657" t="7521" r="23166" b="21240"/>
          <a:stretch>
            <a:fillRect/>
          </a:stretch>
        </p:blipFill>
        <p:spPr bwMode="auto">
          <a:xfrm>
            <a:off x="8196263" y="6570663"/>
            <a:ext cx="409575" cy="287337"/>
          </a:xfrm>
          <a:prstGeom prst="rect">
            <a:avLst/>
          </a:prstGeom>
          <a:noFill/>
        </p:spPr>
      </p:pic>
      <p:pic>
        <p:nvPicPr>
          <p:cNvPr id="1054728" name="Picture 8" descr="csai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238" t="78760" r="11137" b="-1239"/>
          <a:stretch>
            <a:fillRect/>
          </a:stretch>
        </p:blipFill>
        <p:spPr bwMode="auto">
          <a:xfrm>
            <a:off x="7092950" y="6581775"/>
            <a:ext cx="1128713" cy="312738"/>
          </a:xfrm>
          <a:prstGeom prst="rect">
            <a:avLst/>
          </a:prstGeom>
          <a:noFill/>
        </p:spPr>
      </p:pic>
      <p:sp>
        <p:nvSpPr>
          <p:cNvPr id="1054729" name="Rectangle 9"/>
          <p:cNvSpPr>
            <a:spLocks noChangeArrowheads="1"/>
          </p:cNvSpPr>
          <p:nvPr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 sz="2400">
              <a:cs typeface="Arial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white">
          <a:xfrm>
            <a:off x="0" y="2492375"/>
            <a:ext cx="9144000" cy="122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sz="2400">
              <a:cs typeface="Arial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white">
          <a:xfrm rot="10800000">
            <a:off x="0" y="3068638"/>
            <a:ext cx="9144000" cy="18002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 sz="2400">
              <a:cs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ECD8CC-5FED-4B52-A6DB-2186219FEBBE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  <a:cs typeface="Arial" charset="0"/>
            </a:endParaRPr>
          </a:p>
        </p:txBody>
      </p:sp>
      <p:pic>
        <p:nvPicPr>
          <p:cNvPr id="1651718" name="Picture 13" descr="mit-redgrey-display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50" y="6599238"/>
            <a:ext cx="4683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719" name="Picture 14" descr="csai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657" t="7521" r="23166" b="21240"/>
          <a:stretch>
            <a:fillRect/>
          </a:stretch>
        </p:blipFill>
        <p:spPr bwMode="auto">
          <a:xfrm>
            <a:off x="8196263" y="6570663"/>
            <a:ext cx="409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720" name="Picture 15" descr="csail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238" t="78760" r="11137" b="-1239"/>
          <a:stretch>
            <a:fillRect/>
          </a:stretch>
        </p:blipFill>
        <p:spPr bwMode="auto">
          <a:xfrm>
            <a:off x="7092950" y="6581775"/>
            <a:ext cx="11287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1"/>
          <p:cNvSpPr>
            <a:spLocks noChangeArrowheads="1"/>
          </p:cNvSpPr>
          <p:nvPr/>
        </p:nvSpPr>
        <p:spPr bwMode="white">
          <a:xfrm>
            <a:off x="0" y="981075"/>
            <a:ext cx="9144000" cy="15843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 sz="2400">
              <a:cs typeface="Arial" charset="0"/>
            </a:endParaRPr>
          </a:p>
        </p:txBody>
      </p:sp>
      <p:sp>
        <p:nvSpPr>
          <p:cNvPr id="165172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51683" name="Rectangle 67"/>
          <p:cNvSpPr>
            <a:spLocks noChangeArrowheads="1"/>
          </p:cNvSpPr>
          <p:nvPr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1671" name="Text Box 55"/>
          <p:cNvSpPr txBox="1">
            <a:spLocks noChangeArrowheads="1"/>
          </p:cNvSpPr>
          <p:nvPr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99DAC5-EEB5-4372-8AA8-DAA2EC021FBD}" type="slidenum">
              <a:rPr lang="ar-SA" sz="12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200" dirty="0">
              <a:solidFill>
                <a:srgbClr val="4D4D4D"/>
              </a:solidFill>
            </a:endParaRPr>
          </a:p>
        </p:txBody>
      </p:sp>
      <p:sp>
        <p:nvSpPr>
          <p:cNvPr id="751684" name="Rectangle 68"/>
          <p:cNvSpPr>
            <a:spLocks noChangeArrowheads="1"/>
          </p:cNvSpPr>
          <p:nvPr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pic>
        <p:nvPicPr>
          <p:cNvPr id="8" name="Picture 8" descr="logo_tau.gif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521" r="31734" b="22645"/>
          <a:stretch/>
        </p:blipFill>
        <p:spPr bwMode="auto">
          <a:xfrm>
            <a:off x="8668836" y="6293235"/>
            <a:ext cx="475142" cy="55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-22" y="20053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50761"/>
            <a:ext cx="8229600" cy="2498249"/>
          </a:xfrm>
          <a:noFill/>
        </p:spPr>
        <p:txBody>
          <a:bodyPr wrap="square" lIns="90000" tIns="46800" rIns="90000" bIns="46800">
            <a:spAutoFit/>
          </a:bodyPr>
          <a:lstStyle/>
          <a:p>
            <a:pPr defTabSz="45720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Integrity for Car-Computing</a:t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A cryptographic vision for</a:t>
            </a:r>
            <a:br>
              <a:rPr lang="en-US" sz="4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integrity in vehicle networks</a:t>
            </a:r>
            <a:endParaRPr lang="he-IL" i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 wrap="square" lIns="90000" tIns="46800" rIns="90000" bIns="46800">
            <a:spAutoFit/>
          </a:bodyPr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Eran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Tromer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white">
          <a:xfrm>
            <a:off x="0" y="6524625"/>
            <a:ext cx="250825" cy="333375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925" y="6586538"/>
            <a:ext cx="9109075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 algn="l" defTabSz="457200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</a:t>
            </a:r>
            <a:r>
              <a:rPr lang="en-US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CybserSecurity</a:t>
            </a:r>
            <a:r>
              <a:rPr 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 18 Feb 2014</a:t>
            </a:r>
            <a:endParaRPr lang="en-US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Y:\TAU\logos\TAU-CS-f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30" y="4419600"/>
            <a:ext cx="6689421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:\CPIIS\logo\cpiis-vert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0" y="4457701"/>
            <a:ext cx="1894013" cy="16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21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 to Proof-Carrying Data on the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029200"/>
          </a:xfrm>
        </p:spPr>
        <p:txBody>
          <a:bodyPr/>
          <a:lstStyle/>
          <a:p>
            <a:r>
              <a:rPr lang="en-US" dirty="0" smtClean="0"/>
              <a:t>More efficient PCD: </a:t>
            </a:r>
            <a:r>
              <a:rPr lang="en-US" u="sng" dirty="0" smtClean="0"/>
              <a:t>cost</a:t>
            </a:r>
            <a:r>
              <a:rPr lang="en-US" dirty="0" smtClean="0"/>
              <a:t>, </a:t>
            </a:r>
            <a:r>
              <a:rPr lang="en-US" u="sng" dirty="0" smtClean="0"/>
              <a:t>latency</a:t>
            </a:r>
          </a:p>
          <a:p>
            <a:r>
              <a:rPr lang="en-US" dirty="0" smtClean="0"/>
              <a:t>Formally defining the critical security properties within a vehicle, and then</a:t>
            </a:r>
            <a:br>
              <a:rPr lang="en-US" dirty="0" smtClean="0"/>
            </a:br>
            <a:r>
              <a:rPr lang="en-US" dirty="0" smtClean="0"/>
              <a:t>applying PCD to enforce them</a:t>
            </a:r>
          </a:p>
          <a:p>
            <a:r>
              <a:rPr lang="en-US" dirty="0" smtClean="0"/>
              <a:t>Extending to V2V and V2I</a:t>
            </a:r>
          </a:p>
          <a:p>
            <a:pPr lvl="1"/>
            <a:r>
              <a:rPr lang="en-US" dirty="0" smtClean="0"/>
              <a:t>Trusting other cars</a:t>
            </a:r>
            <a:br>
              <a:rPr lang="en-US" dirty="0" smtClean="0"/>
            </a:br>
            <a:r>
              <a:rPr lang="en-US" dirty="0" smtClean="0"/>
              <a:t>	(that trust other cars</a:t>
            </a:r>
            <a:br>
              <a:rPr lang="en-US" dirty="0" smtClean="0"/>
            </a:br>
            <a:r>
              <a:rPr lang="en-US" dirty="0" smtClean="0"/>
              <a:t>	  (that trust other cars</a:t>
            </a:r>
            <a:br>
              <a:rPr lang="en-US" dirty="0" smtClean="0"/>
            </a:br>
            <a:r>
              <a:rPr lang="en-US" dirty="0" smtClean="0"/>
              <a:t>       (that trust infrastructure (and other cars) ) ) )</a:t>
            </a:r>
          </a:p>
          <a:p>
            <a:pPr lvl="1"/>
            <a:r>
              <a:rPr lang="en-US" dirty="0" smtClean="0"/>
              <a:t>Protecting privacy using zero-knowledge proofs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019800"/>
            <a:ext cx="746760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8000"/>
                </a:solidFill>
              </a:rPr>
              <a:t>SCIPR Lab		</a:t>
            </a:r>
            <a:r>
              <a:rPr lang="en-US" sz="3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scipr-lab.org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0214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vehicle computer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27233"/>
            <a:ext cx="5476985" cy="550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Y:\talks\img\Minuteman-laun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0" r="236"/>
          <a:stretch/>
        </p:blipFill>
        <p:spPr bwMode="auto">
          <a:xfrm>
            <a:off x="5630917" y="2177884"/>
            <a:ext cx="3325041" cy="452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 bwMode="auto">
          <a:xfrm>
            <a:off x="5295898" y="2787483"/>
            <a:ext cx="1943102" cy="15574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 bwMode="white">
          <a:xfrm>
            <a:off x="-22" y="457199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9pPr>
          </a:lstStyle>
          <a:p>
            <a:r>
              <a:rPr lang="en-US" sz="2400" kern="0" dirty="0"/>
              <a:t>D-17B </a:t>
            </a:r>
            <a:r>
              <a:rPr lang="en-US" sz="2400" i="1" kern="0" dirty="0" smtClean="0"/>
              <a:t>Minuteman </a:t>
            </a:r>
            <a:r>
              <a:rPr lang="en-US" sz="2400" i="1" kern="0" dirty="0">
                <a:latin typeface="Constantia" panose="02030602050306030303" pitchFamily="18" charset="0"/>
              </a:rPr>
              <a:t>I</a:t>
            </a:r>
            <a:r>
              <a:rPr lang="en-US" sz="2400" kern="0" dirty="0"/>
              <a:t> </a:t>
            </a:r>
            <a:r>
              <a:rPr lang="en-US" sz="2400" kern="0" dirty="0" smtClean="0"/>
              <a:t>guidance </a:t>
            </a:r>
            <a:r>
              <a:rPr lang="en-US" sz="2400" kern="0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2570428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vehicle computer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27233"/>
            <a:ext cx="5476985" cy="550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Y:\talks\img\Minuteman-laun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0" r="236"/>
          <a:stretch/>
        </p:blipFill>
        <p:spPr bwMode="auto">
          <a:xfrm>
            <a:off x="5630917" y="2177884"/>
            <a:ext cx="3325041" cy="452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Y:\talks\img\Minuteman-II-warhead-t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85" y="2177884"/>
            <a:ext cx="3325041" cy="452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4"/>
          <p:cNvSpPr txBox="1">
            <a:spLocks/>
          </p:cNvSpPr>
          <p:nvPr/>
        </p:nvSpPr>
        <p:spPr bwMode="white">
          <a:xfrm>
            <a:off x="-22" y="457199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charset="0"/>
              </a:defRPr>
            </a:lvl9pPr>
          </a:lstStyle>
          <a:p>
            <a:r>
              <a:rPr lang="en-US" sz="2400" kern="0" dirty="0"/>
              <a:t>D-17B </a:t>
            </a:r>
            <a:r>
              <a:rPr lang="en-US" sz="2400" i="1" kern="0" dirty="0" smtClean="0"/>
              <a:t>Minuteman </a:t>
            </a:r>
            <a:r>
              <a:rPr lang="en-US" sz="2400" i="1" kern="0" dirty="0">
                <a:latin typeface="Constantia" panose="02030602050306030303" pitchFamily="18" charset="0"/>
              </a:rPr>
              <a:t>I</a:t>
            </a:r>
            <a:r>
              <a:rPr lang="en-US" sz="2400" kern="0" dirty="0"/>
              <a:t> </a:t>
            </a:r>
            <a:r>
              <a:rPr lang="en-US" sz="2400" kern="0" dirty="0" smtClean="0"/>
              <a:t>guidance </a:t>
            </a:r>
            <a:r>
              <a:rPr lang="en-US" sz="2400" kern="0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4199019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In-car integrity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5715000" cy="1027321"/>
          </a:xfrm>
        </p:spPr>
        <p:txBody>
          <a:bodyPr/>
          <a:lstStyle/>
          <a:p>
            <a:r>
              <a:rPr lang="en-US" sz="2800" dirty="0" smtClean="0"/>
              <a:t>Modern cars contain dozens of Electronic Control Units</a:t>
            </a:r>
            <a:endParaRPr lang="en-US" sz="24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6120009" y="381000"/>
            <a:ext cx="3034501" cy="1905000"/>
            <a:chOff x="3279215" y="-81784"/>
            <a:chExt cx="5667716" cy="3558081"/>
          </a:xfrm>
        </p:grpSpPr>
        <p:grpSp>
          <p:nvGrpSpPr>
            <p:cNvPr id="9" name="Group 8"/>
            <p:cNvGrpSpPr/>
            <p:nvPr/>
          </p:nvGrpSpPr>
          <p:grpSpPr>
            <a:xfrm>
              <a:off x="3371193" y="-2628"/>
              <a:ext cx="5513473" cy="3417833"/>
              <a:chOff x="3371193" y="-2628"/>
              <a:chExt cx="5513473" cy="3417833"/>
            </a:xfrm>
          </p:grpSpPr>
          <p:pic>
            <p:nvPicPr>
              <p:cNvPr id="1047" name="Picture 2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125" y="5255"/>
                <a:ext cx="2775541" cy="3409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8" name="Picture 2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193" y="-2628"/>
                <a:ext cx="2756325" cy="3405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 bwMode="auto">
            <a:xfrm>
              <a:off x="3279215" y="-81784"/>
              <a:ext cx="5667716" cy="3558081"/>
            </a:xfrm>
            <a:prstGeom prst="rect">
              <a:avLst/>
            </a:prstGeom>
            <a:solidFill>
              <a:srgbClr val="FFFFCC">
                <a:alpha val="23137"/>
              </a:srgbClr>
            </a:solidFill>
            <a:ln w="19050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A427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 rot="21111060">
            <a:off x="5140833" y="1615970"/>
            <a:ext cx="3697423" cy="3502142"/>
            <a:chOff x="5158088" y="483058"/>
            <a:chExt cx="3697423" cy="3502142"/>
          </a:xfrm>
        </p:grpSpPr>
        <p:sp>
          <p:nvSpPr>
            <p:cNvPr id="35" name="Rectangle 8"/>
            <p:cNvSpPr>
              <a:spLocks noChangeArrowheads="1"/>
            </p:cNvSpPr>
            <p:nvPr/>
          </p:nvSpPr>
          <p:spPr bwMode="white">
            <a:xfrm>
              <a:off x="5158088" y="483058"/>
              <a:ext cx="3697423" cy="3502142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000000"/>
              </a:solidFill>
              <a:prstDash val="lgDash"/>
              <a:miter lim="800000"/>
              <a:headEnd/>
              <a:tailEnd/>
            </a:ln>
            <a:extLst/>
          </p:spPr>
          <p:txBody>
            <a:bodyPr vert="horz" wrap="square" anchor="ctr"/>
            <a:lstStyle/>
            <a:p>
              <a:pPr marL="53975" lvl="0" algn="just">
                <a:lnSpc>
                  <a:spcPct val="100000"/>
                </a:lnSpc>
                <a:spcBef>
                  <a:spcPct val="20000"/>
                </a:spcBef>
              </a:pPr>
              <a:r>
                <a:rPr lang="en-US" altLang="x-none" sz="2400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altLang="x-none" sz="2400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altLang="x-none" sz="18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Chinese </a:t>
              </a:r>
              <a:r>
                <a:rPr lang="en-US" altLang="x-none" sz="18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counterfeit chips causing military hardware </a:t>
              </a:r>
              <a:r>
                <a:rPr lang="en-US" altLang="x-none" sz="18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crashes</a:t>
              </a:r>
              <a:endParaRPr lang="en-US" altLang="x-none" sz="1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3975" lvl="0" algn="just">
                <a:lnSpc>
                  <a:spcPct val="100000"/>
                </a:lnSpc>
                <a:spcBef>
                  <a:spcPct val="20000"/>
                </a:spcBef>
              </a:pPr>
              <a:r>
                <a:rPr lang="en-US" altLang="x-none" sz="14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[…]</a:t>
              </a:r>
              <a:endParaRPr lang="en-US" altLang="x-none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3975" algn="just">
                <a:lnSpc>
                  <a:spcPct val="100000"/>
                </a:lnSpc>
                <a:spcBef>
                  <a:spcPct val="20000"/>
                </a:spcBef>
              </a:pPr>
              <a:r>
                <a:rPr lang="en-US" sz="18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Component failure reports from defense contractors worldwide, including Boeing, Raytheon, BAE, Northrop Grumman, and </a:t>
              </a:r>
              <a:r>
                <a:rPr lang="en-US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Lockheed </a:t>
              </a:r>
              <a:r>
                <a:rPr lang="en-US" sz="14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altLang="x-none" sz="14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…]</a:t>
              </a:r>
              <a:r>
                <a:rPr lang="en-US" altLang="x-none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US" altLang="x-none" sz="18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investigations have turned up a significant number of counterfeit parts, sometimes installed in mission-critical </a:t>
              </a:r>
              <a:r>
                <a:rPr lang="en-US" altLang="x-none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systems.</a:t>
              </a:r>
              <a:endParaRPr lang="en-US" altLang="x-none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6" name="Picture 6" descr="arstechnica-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462" y="554472"/>
              <a:ext cx="1447902" cy="324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 rot="481075">
            <a:off x="3310473" y="3665813"/>
            <a:ext cx="3697423" cy="2956030"/>
            <a:chOff x="920299" y="1785443"/>
            <a:chExt cx="3697423" cy="2956030"/>
          </a:xfrm>
        </p:grpSpPr>
        <p:sp>
          <p:nvSpPr>
            <p:cNvPr id="38" name="Rectangle 8"/>
            <p:cNvSpPr>
              <a:spLocks noChangeArrowheads="1"/>
            </p:cNvSpPr>
            <p:nvPr/>
          </p:nvSpPr>
          <p:spPr bwMode="white">
            <a:xfrm>
              <a:off x="920299" y="1785443"/>
              <a:ext cx="3697423" cy="2956030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rgbClr val="000000"/>
              </a:solidFill>
              <a:prstDash val="lgDash"/>
              <a:miter lim="800000"/>
              <a:headEnd/>
              <a:tailEnd/>
            </a:ln>
            <a:extLst/>
          </p:spPr>
          <p:txBody>
            <a:bodyPr vert="horz" wrap="square" anchor="ctr"/>
            <a:lstStyle/>
            <a:p>
              <a:pPr marL="53975" lvl="0" algn="just">
                <a:lnSpc>
                  <a:spcPct val="100000"/>
                </a:lnSpc>
                <a:spcBef>
                  <a:spcPct val="20000"/>
                </a:spcBef>
              </a:pPr>
              <a:r>
                <a:rPr lang="en-US" altLang="x-none" sz="2400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altLang="x-none" sz="2400" kern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altLang="x-none" sz="18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Toyota's Killer Firmware</a:t>
              </a:r>
              <a:r>
                <a:rPr lang="en-US" altLang="x-none" sz="18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53975" lvl="0" algn="just">
                <a:lnSpc>
                  <a:spcPct val="100000"/>
                </a:lnSpc>
                <a:spcBef>
                  <a:spcPct val="20000"/>
                </a:spcBef>
              </a:pPr>
              <a:r>
                <a:rPr lang="en-US" altLang="x-none" sz="18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Bad </a:t>
              </a:r>
              <a:r>
                <a:rPr lang="en-US" altLang="x-none" sz="18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Design &amp; Its Consequences</a:t>
              </a:r>
            </a:p>
            <a:p>
              <a:pPr marL="53975" lvl="0" algn="just">
                <a:lnSpc>
                  <a:spcPct val="100000"/>
                </a:lnSpc>
                <a:spcBef>
                  <a:spcPct val="20000"/>
                </a:spcBef>
              </a:pPr>
              <a:r>
                <a:rPr lang="en-US" altLang="x-none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[…] Oklahoma </a:t>
              </a:r>
              <a:r>
                <a:rPr lang="en-US" altLang="x-none" sz="18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court ruled against Toyota in a case of unintended acceleration that led to the death of one of the occupants. Central to the trial was the Engine Control Module's (ECM) firmware.</a:t>
              </a:r>
              <a:endParaRPr lang="en-US" altLang="x-none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0" name="Picture 26" descr="EE Times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04" r="41644"/>
            <a:stretch/>
          </p:blipFill>
          <p:spPr bwMode="auto">
            <a:xfrm>
              <a:off x="1066801" y="1893844"/>
              <a:ext cx="1600199" cy="39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Content Placeholder 3"/>
          <p:cNvSpPr txBox="1">
            <a:spLocks/>
          </p:cNvSpPr>
          <p:nvPr/>
        </p:nvSpPr>
        <p:spPr bwMode="auto">
          <a:xfrm>
            <a:off x="228600" y="2246521"/>
            <a:ext cx="5715000" cy="110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kern="0" dirty="0" smtClean="0"/>
              <a:t>Can you trust them?</a:t>
            </a:r>
            <a:endParaRPr lang="en-US" sz="2400" kern="0" dirty="0" smtClean="0"/>
          </a:p>
        </p:txBody>
      </p:sp>
      <p:sp>
        <p:nvSpPr>
          <p:cNvPr id="45" name="Content Placeholder 3"/>
          <p:cNvSpPr txBox="1">
            <a:spLocks/>
          </p:cNvSpPr>
          <p:nvPr/>
        </p:nvSpPr>
        <p:spPr bwMode="auto">
          <a:xfrm>
            <a:off x="228600" y="2770266"/>
            <a:ext cx="5715000" cy="4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sz="2400" kern="0" dirty="0" smtClean="0"/>
              <a:t>Hardware supply chain</a:t>
            </a:r>
          </a:p>
        </p:txBody>
      </p:sp>
      <p:sp>
        <p:nvSpPr>
          <p:cNvPr id="46" name="Content Placeholder 3"/>
          <p:cNvSpPr txBox="1">
            <a:spLocks/>
          </p:cNvSpPr>
          <p:nvPr/>
        </p:nvSpPr>
        <p:spPr bwMode="auto">
          <a:xfrm>
            <a:off x="228600" y="3249930"/>
            <a:ext cx="5715000" cy="196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sz="2400" kern="0" dirty="0" smtClean="0"/>
              <a:t>Bad software</a:t>
            </a:r>
          </a:p>
          <a:p>
            <a:pPr lvl="1">
              <a:lnSpc>
                <a:spcPct val="100000"/>
              </a:lnSpc>
            </a:pPr>
            <a:r>
              <a:rPr lang="en-US" sz="2400" kern="0" dirty="0" smtClean="0"/>
              <a:t>Errors</a:t>
            </a:r>
          </a:p>
        </p:txBody>
      </p:sp>
      <p:sp>
        <p:nvSpPr>
          <p:cNvPr id="47" name="Content Placeholder 3"/>
          <p:cNvSpPr txBox="1">
            <a:spLocks/>
          </p:cNvSpPr>
          <p:nvPr/>
        </p:nvSpPr>
        <p:spPr bwMode="auto">
          <a:xfrm>
            <a:off x="228600" y="4177138"/>
            <a:ext cx="5715000" cy="196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sz="2400" kern="0" dirty="0"/>
              <a:t>Bad </a:t>
            </a:r>
            <a:r>
              <a:rPr lang="en-US" sz="2400" kern="0" dirty="0" smtClean="0"/>
              <a:t>updates</a:t>
            </a:r>
          </a:p>
          <a:p>
            <a:pPr lvl="1">
              <a:lnSpc>
                <a:spcPct val="100000"/>
              </a:lnSpc>
            </a:pPr>
            <a:r>
              <a:rPr lang="en-US" sz="2400" kern="0" dirty="0" smtClean="0"/>
              <a:t>Attacks</a:t>
            </a:r>
          </a:p>
          <a:p>
            <a:pPr marL="457200" lvl="1" indent="0">
              <a:lnSpc>
                <a:spcPct val="100000"/>
              </a:lnSpc>
              <a:buFontTx/>
              <a:buNone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4910962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engaging ABS</a:t>
            </a:r>
            <a:endParaRPr lang="en-US" dirty="0"/>
          </a:p>
        </p:txBody>
      </p:sp>
      <p:pic>
        <p:nvPicPr>
          <p:cNvPr id="3074" name="Picture 2" descr="Y:\talks\img\Ford-Escape-2010-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2505075" cy="161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933950" y="3200240"/>
            <a:ext cx="2057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PCM ECU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Powertrain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Control Module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291386" y="2285840"/>
            <a:ext cx="1700214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Brake pedal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switch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291386" y="3133565"/>
            <a:ext cx="1700214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Accelerator pedal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position </a:t>
            </a:r>
            <a:r>
              <a:rPr lang="en-US" sz="1600" dirty="0">
                <a:solidFill>
                  <a:schemeClr val="tx1"/>
                </a:solidFill>
              </a:rPr>
              <a:t>sensor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33950" y="4724240"/>
            <a:ext cx="2057400" cy="914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ABS ECU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Anti-Lock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Brake System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43175" y="3200240"/>
            <a:ext cx="2057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SJB ECU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Smart Junction Box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291386" y="3962240"/>
            <a:ext cx="1700214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Brake pedal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position sensor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665094" y="2160970"/>
            <a:ext cx="1813561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Parking brake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switch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34211" y="1635139"/>
            <a:ext cx="2057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 smtClean="0">
                <a:solidFill>
                  <a:schemeClr val="tx1"/>
                </a:solidFill>
              </a:rPr>
              <a:t>Transmission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" y="3200240"/>
            <a:ext cx="2057400" cy="895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PSCM ECU</a:t>
            </a:r>
          </a:p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Power Steering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Control Module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1635139"/>
            <a:ext cx="2057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PAM ECU</a:t>
            </a:r>
          </a:p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Parking Aid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Module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138362" y="4876800"/>
            <a:ext cx="2867025" cy="9144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07 60: 04 B1 00 3C FF ...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“</a:t>
            </a:r>
            <a:r>
              <a:rPr lang="en-US" sz="1400" dirty="0">
                <a:solidFill>
                  <a:schemeClr val="tx1"/>
                </a:solidFill>
              </a:rPr>
              <a:t>ABS ECU: Engage </a:t>
            </a:r>
            <a:r>
              <a:rPr lang="en-US" sz="1400" dirty="0" smtClean="0">
                <a:solidFill>
                  <a:schemeClr val="tx1"/>
                </a:solidFill>
              </a:rPr>
              <a:t>brakes fully</a:t>
            </a:r>
            <a:r>
              <a:rPr lang="en-US" sz="14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7840" y="152400"/>
            <a:ext cx="2493760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See [Miller </a:t>
            </a:r>
            <a:r>
              <a:rPr lang="en-US" sz="1600" dirty="0" err="1" smtClean="0">
                <a:solidFill>
                  <a:schemeClr val="tx1"/>
                </a:solidFill>
              </a:rPr>
              <a:t>Valasek</a:t>
            </a:r>
            <a:r>
              <a:rPr lang="en-US" sz="1600" dirty="0" smtClean="0">
                <a:solidFill>
                  <a:schemeClr val="tx1"/>
                </a:solidFill>
              </a:rPr>
              <a:t> 2013]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15" idx="2"/>
            <a:endCxn id="11" idx="0"/>
          </p:cNvCxnSpPr>
          <p:nvPr/>
        </p:nvCxnSpPr>
        <p:spPr bwMode="auto">
          <a:xfrm>
            <a:off x="3571875" y="2846770"/>
            <a:ext cx="0" cy="353470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6019800" y="5638640"/>
            <a:ext cx="685800" cy="609600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>
            <a:stCxn id="11" idx="2"/>
          </p:cNvCxnSpPr>
          <p:nvPr/>
        </p:nvCxnSpPr>
        <p:spPr bwMode="auto">
          <a:xfrm>
            <a:off x="3571875" y="4114640"/>
            <a:ext cx="1990725" cy="609600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43"/>
          <p:cNvCxnSpPr>
            <a:stCxn id="17" idx="2"/>
          </p:cNvCxnSpPr>
          <p:nvPr/>
        </p:nvCxnSpPr>
        <p:spPr bwMode="auto">
          <a:xfrm>
            <a:off x="1104900" y="4095590"/>
            <a:ext cx="3829311" cy="781210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Right Arrow 20"/>
          <p:cNvSpPr/>
          <p:nvPr/>
        </p:nvSpPr>
        <p:spPr bwMode="auto">
          <a:xfrm rot="20765749">
            <a:off x="327398" y="3953550"/>
            <a:ext cx="2726887" cy="9144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07 36: 03 B1 7E 80 …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“SJB ECU: Crash”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20792191">
            <a:off x="23534" y="3582068"/>
            <a:ext cx="2726887" cy="9144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07 36: 0B 34 00 44 …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“SJB ECU: Program firmware”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7" name="Straight Arrow Connector 46"/>
          <p:cNvCxnSpPr>
            <a:stCxn id="18" idx="2"/>
            <a:endCxn id="17" idx="0"/>
          </p:cNvCxnSpPr>
          <p:nvPr/>
        </p:nvCxnSpPr>
        <p:spPr bwMode="auto">
          <a:xfrm>
            <a:off x="1104900" y="2549539"/>
            <a:ext cx="0" cy="650701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Arrow Connector 49"/>
          <p:cNvCxnSpPr>
            <a:stCxn id="6" idx="1"/>
          </p:cNvCxnSpPr>
          <p:nvPr/>
        </p:nvCxnSpPr>
        <p:spPr bwMode="auto">
          <a:xfrm flipH="1">
            <a:off x="6991612" y="2628740"/>
            <a:ext cx="299774" cy="847725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>
            <a:stCxn id="9" idx="1"/>
          </p:cNvCxnSpPr>
          <p:nvPr/>
        </p:nvCxnSpPr>
        <p:spPr bwMode="auto">
          <a:xfrm flipH="1">
            <a:off x="6991612" y="3476465"/>
            <a:ext cx="299774" cy="223837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6991350" y="3866043"/>
            <a:ext cx="299774" cy="248597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59"/>
          <p:cNvCxnSpPr>
            <a:stCxn id="16" idx="2"/>
            <a:endCxn id="5" idx="0"/>
          </p:cNvCxnSpPr>
          <p:nvPr/>
        </p:nvCxnSpPr>
        <p:spPr bwMode="auto">
          <a:xfrm flipH="1">
            <a:off x="5962650" y="2549539"/>
            <a:ext cx="261" cy="650701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>
            <a:stCxn id="5" idx="2"/>
            <a:endCxn id="10" idx="0"/>
          </p:cNvCxnSpPr>
          <p:nvPr/>
        </p:nvCxnSpPr>
        <p:spPr bwMode="auto">
          <a:xfrm>
            <a:off x="5962650" y="4114640"/>
            <a:ext cx="0" cy="609600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050" name="Picture 2" descr="Y:\compleak\slides\img\little_cthulhu-oran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2" y="4837742"/>
            <a:ext cx="1115688" cy="16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477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8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proof-carrying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933950" y="3193013"/>
            <a:ext cx="2057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PCM ECU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Powertrain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Control Module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291386" y="2278613"/>
            <a:ext cx="1700214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Brake pedal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switch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291386" y="3126338"/>
            <a:ext cx="1700214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Accelerator pedal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position </a:t>
            </a:r>
            <a:r>
              <a:rPr lang="en-US" sz="1600" dirty="0">
                <a:solidFill>
                  <a:schemeClr val="tx1"/>
                </a:solidFill>
              </a:rPr>
              <a:t>sensor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33950" y="4717013"/>
            <a:ext cx="2057400" cy="9144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ABS ECU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Anti-Lock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Brake System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43175" y="3193013"/>
            <a:ext cx="2057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SJB ECU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Smart Junction Box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291386" y="3955013"/>
            <a:ext cx="1700214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Brake pedal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position sensor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665094" y="2153743"/>
            <a:ext cx="1813561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Parking brake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switch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34211" y="1627912"/>
            <a:ext cx="2057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 smtClean="0">
                <a:solidFill>
                  <a:schemeClr val="tx1"/>
                </a:solidFill>
              </a:rPr>
              <a:t>Transmission</a:t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ECU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" y="3193013"/>
            <a:ext cx="2057400" cy="895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PSCM ECU</a:t>
            </a:r>
          </a:p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Power Steering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Control Module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1627912"/>
            <a:ext cx="2057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PAM ECU</a:t>
            </a:r>
          </a:p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Parking Aid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Module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4" name="Straight Arrow Connector 23"/>
          <p:cNvCxnSpPr>
            <a:stCxn id="15" idx="2"/>
            <a:endCxn id="11" idx="0"/>
          </p:cNvCxnSpPr>
          <p:nvPr/>
        </p:nvCxnSpPr>
        <p:spPr bwMode="auto">
          <a:xfrm>
            <a:off x="3571875" y="2839543"/>
            <a:ext cx="0" cy="353470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36"/>
          <p:cNvCxnSpPr>
            <a:stCxn id="5" idx="2"/>
            <a:endCxn id="10" idx="0"/>
          </p:cNvCxnSpPr>
          <p:nvPr/>
        </p:nvCxnSpPr>
        <p:spPr bwMode="auto">
          <a:xfrm>
            <a:off x="5962650" y="4107413"/>
            <a:ext cx="0" cy="609600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>
            <a:stCxn id="11" idx="2"/>
          </p:cNvCxnSpPr>
          <p:nvPr/>
        </p:nvCxnSpPr>
        <p:spPr bwMode="auto">
          <a:xfrm>
            <a:off x="3571875" y="4107413"/>
            <a:ext cx="1990725" cy="609600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43"/>
          <p:cNvCxnSpPr>
            <a:stCxn id="17" idx="2"/>
          </p:cNvCxnSpPr>
          <p:nvPr/>
        </p:nvCxnSpPr>
        <p:spPr bwMode="auto">
          <a:xfrm>
            <a:off x="1104900" y="4088363"/>
            <a:ext cx="3829311" cy="781210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>
            <a:stCxn id="18" idx="2"/>
            <a:endCxn id="17" idx="0"/>
          </p:cNvCxnSpPr>
          <p:nvPr/>
        </p:nvCxnSpPr>
        <p:spPr bwMode="auto">
          <a:xfrm>
            <a:off x="1104900" y="2542312"/>
            <a:ext cx="0" cy="650701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Arrow Connector 49"/>
          <p:cNvCxnSpPr>
            <a:stCxn id="6" idx="1"/>
          </p:cNvCxnSpPr>
          <p:nvPr/>
        </p:nvCxnSpPr>
        <p:spPr bwMode="auto">
          <a:xfrm flipH="1">
            <a:off x="6991612" y="2621513"/>
            <a:ext cx="299774" cy="847725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>
            <a:stCxn id="9" idx="1"/>
          </p:cNvCxnSpPr>
          <p:nvPr/>
        </p:nvCxnSpPr>
        <p:spPr bwMode="auto">
          <a:xfrm flipH="1">
            <a:off x="6991612" y="3469238"/>
            <a:ext cx="299774" cy="223837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6991350" y="3858816"/>
            <a:ext cx="299774" cy="248597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59"/>
          <p:cNvCxnSpPr>
            <a:stCxn id="16" idx="2"/>
            <a:endCxn id="5" idx="0"/>
          </p:cNvCxnSpPr>
          <p:nvPr/>
        </p:nvCxnSpPr>
        <p:spPr bwMode="auto">
          <a:xfrm flipH="1">
            <a:off x="5962650" y="2542312"/>
            <a:ext cx="261" cy="650701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7" name="Rounded Rectangular Callout 26"/>
          <p:cNvSpPr/>
          <p:nvPr/>
        </p:nvSpPr>
        <p:spPr bwMode="auto">
          <a:xfrm>
            <a:off x="2133600" y="838200"/>
            <a:ext cx="2666016" cy="797595"/>
          </a:xfrm>
          <a:prstGeom prst="wedgeRoundRectCallout">
            <a:avLst>
              <a:gd name="adj1" fmla="val -86531"/>
              <a:gd name="adj2" fmla="val 204712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“My message is […] and here’s a proof that I computed it correctly.”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</a:endParaRP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76200" y="4585801"/>
            <a:ext cx="3114674" cy="1219040"/>
          </a:xfrm>
          <a:prstGeom prst="wedgeRoundRectCallout">
            <a:avLst>
              <a:gd name="adj1" fmla="val -2352"/>
              <a:gd name="adj2" fmla="val -86732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“My message is […] and here’s a proof that I computed it correctly based on a correct message from the PAM ECU”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</a:endParaRPr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6389025" y="533400"/>
            <a:ext cx="2774025" cy="885745"/>
          </a:xfrm>
          <a:prstGeom prst="wedgeRoundRectCallout">
            <a:avLst>
              <a:gd name="adj1" fmla="val -65188"/>
              <a:gd name="adj2" fmla="val 212220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“My message is […] and here’s a proof that I computed it correctly”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</a:endParaRPr>
          </a:p>
        </p:txBody>
      </p:sp>
      <p:pic>
        <p:nvPicPr>
          <p:cNvPr id="34" name="Picture 2" descr="Y:\talks\img\Ford-Escape-2010-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2505075" cy="161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>
            <a:off x="6019800" y="5638640"/>
            <a:ext cx="685800" cy="609600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Rounded Rectangular Callout 32"/>
          <p:cNvSpPr/>
          <p:nvPr/>
        </p:nvSpPr>
        <p:spPr bwMode="auto">
          <a:xfrm>
            <a:off x="2209800" y="2357111"/>
            <a:ext cx="3233737" cy="1455027"/>
          </a:xfrm>
          <a:prstGeom prst="wedgeRoundRectCallout">
            <a:avLst>
              <a:gd name="adj1" fmla="val 64806"/>
              <a:gd name="adj2" fmla="val 91982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“My message is […] and here’s a proof that I computed it correctly based on a correct message from the Transmission ECU and signed sensor data”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</a:endParaRP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6620006" y="2715171"/>
            <a:ext cx="521231" cy="248743"/>
          </a:xfrm>
          <a:prstGeom prst="wedgeRoundRectCallout">
            <a:avLst>
              <a:gd name="adj1" fmla="val 42628"/>
              <a:gd name="adj2" fmla="val 89683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sig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</a:endParaRP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6667762" y="3193013"/>
            <a:ext cx="521231" cy="248743"/>
          </a:xfrm>
          <a:prstGeom prst="wedgeRoundRectCallout">
            <a:avLst>
              <a:gd name="adj1" fmla="val 42628"/>
              <a:gd name="adj2" fmla="val 89683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sig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</a:endParaRPr>
          </a:p>
        </p:txBody>
      </p:sp>
      <p:sp>
        <p:nvSpPr>
          <p:cNvPr id="39" name="Rounded Rectangular Callout 38"/>
          <p:cNvSpPr/>
          <p:nvPr/>
        </p:nvSpPr>
        <p:spPr bwMode="auto">
          <a:xfrm>
            <a:off x="4040052" y="4070358"/>
            <a:ext cx="521231" cy="248743"/>
          </a:xfrm>
          <a:prstGeom prst="wedgeRoundRectCallout">
            <a:avLst>
              <a:gd name="adj1" fmla="val 42628"/>
              <a:gd name="adj2" fmla="val 89683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</a:endParaRP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2438400" y="5638640"/>
            <a:ext cx="3427268" cy="1081280"/>
          </a:xfrm>
          <a:prstGeom prst="wedgeRoundRectCallout">
            <a:avLst>
              <a:gd name="adj1" fmla="val 65291"/>
              <a:gd name="adj2" fmla="val -42641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“My message is BRAKE and here’s proof that it was computed correctly based on all of the above.”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</a:endParaRP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6880621" y="6479600"/>
            <a:ext cx="1729979" cy="351125"/>
          </a:xfrm>
          <a:prstGeom prst="wedgeRoundRectCallout">
            <a:avLst>
              <a:gd name="adj1" fmla="val -51474"/>
              <a:gd name="adj2" fmla="val -113172"/>
              <a:gd name="adj3" fmla="val 16667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i="1" u="sng" dirty="0" err="1" smtClean="0"/>
              <a:t>squeeeeeeeal</a:t>
            </a:r>
            <a:endParaRPr kumimoji="0" lang="en-US" sz="1800" b="0" i="1" u="sng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</a:endParaRPr>
          </a:p>
        </p:txBody>
      </p:sp>
      <p:sp>
        <p:nvSpPr>
          <p:cNvPr id="43" name="Rounded Rectangular Callout 42"/>
          <p:cNvSpPr/>
          <p:nvPr/>
        </p:nvSpPr>
        <p:spPr bwMode="auto">
          <a:xfrm>
            <a:off x="6667762" y="3640688"/>
            <a:ext cx="521231" cy="248743"/>
          </a:xfrm>
          <a:prstGeom prst="wedgeRoundRectCallout">
            <a:avLst>
              <a:gd name="adj1" fmla="val 42628"/>
              <a:gd name="adj2" fmla="val 89683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sig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9676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674" name="Title 1"/>
          <p:cNvSpPr>
            <a:spLocks noGrp="1"/>
          </p:cNvSpPr>
          <p:nvPr>
            <p:ph type="title" idx="4294967295"/>
          </p:nvPr>
        </p:nvSpPr>
        <p:spPr>
          <a:xfrm>
            <a:off x="-22" y="20053"/>
            <a:ext cx="9144000" cy="838201"/>
          </a:xfrm>
        </p:spPr>
        <p:txBody>
          <a:bodyPr/>
          <a:lstStyle/>
          <a:p>
            <a:pPr defTabSz="457200"/>
            <a:r>
              <a:rPr lang="en-US" dirty="0" smtClean="0"/>
              <a:t>Integrity via </a:t>
            </a:r>
            <a:r>
              <a:rPr lang="en-US" dirty="0"/>
              <a:t>Proof-Carrying Data</a:t>
            </a:r>
          </a:p>
        </p:txBody>
      </p:sp>
      <p:pic>
        <p:nvPicPr>
          <p:cNvPr id="169267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1557338"/>
            <a:ext cx="10731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2676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0650" y="1263650"/>
            <a:ext cx="10731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2677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62050"/>
            <a:ext cx="10731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2678" name="Picture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457450"/>
            <a:ext cx="107156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2679" name="Picture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25" y="2478088"/>
            <a:ext cx="10731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2680" name="Picture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488" y="1720850"/>
            <a:ext cx="107156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Connector 31"/>
          <p:cNvCxnSpPr/>
          <p:nvPr/>
        </p:nvCxnSpPr>
        <p:spPr>
          <a:xfrm flipV="1">
            <a:off x="1447800" y="1695450"/>
            <a:ext cx="1295400" cy="22860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33800" y="1619250"/>
            <a:ext cx="1384300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47800" y="2305050"/>
            <a:ext cx="1143000" cy="63500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581400" y="3067050"/>
            <a:ext cx="1371600" cy="7620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25850" y="1847850"/>
            <a:ext cx="1631950" cy="9921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96000" y="1771650"/>
            <a:ext cx="838200" cy="30480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908675" y="2439988"/>
            <a:ext cx="998538" cy="40005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72400" y="2228850"/>
            <a:ext cx="846138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2689" name="TextBox 9"/>
          <p:cNvSpPr txBox="1">
            <a:spLocks noChangeArrowheads="1"/>
          </p:cNvSpPr>
          <p:nvPr/>
        </p:nvSpPr>
        <p:spPr bwMode="auto">
          <a:xfrm rot="-597842">
            <a:off x="1677988" y="1474788"/>
            <a:ext cx="4587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1</a:t>
            </a:r>
            <a:b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endParaRPr lang="en-US" sz="2000" baseline="-25000" dirty="0">
              <a:solidFill>
                <a:srgbClr val="0099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92690" name="TextBox 9"/>
          <p:cNvSpPr txBox="1">
            <a:spLocks noChangeArrowheads="1"/>
          </p:cNvSpPr>
          <p:nvPr/>
        </p:nvSpPr>
        <p:spPr bwMode="auto">
          <a:xfrm rot="1758704">
            <a:off x="1865313" y="2263775"/>
            <a:ext cx="4587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1800" baseline="-25000">
                <a:solidFill>
                  <a:schemeClr val="tx1"/>
                </a:solidFill>
                <a:ea typeface="ＭＳ Ｐゴシック" charset="-128"/>
                <a:cs typeface="Arial" charset="0"/>
              </a:rPr>
              <a:t>2</a:t>
            </a:r>
            <a:br>
              <a:rPr lang="en-US" sz="1800" baseline="-2500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endParaRPr lang="en-US" sz="2000" baseline="-25000">
              <a:solidFill>
                <a:srgbClr val="0099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92692" name="TextBox 9"/>
          <p:cNvSpPr txBox="1">
            <a:spLocks noChangeArrowheads="1"/>
          </p:cNvSpPr>
          <p:nvPr/>
        </p:nvSpPr>
        <p:spPr bwMode="auto">
          <a:xfrm rot="-199719">
            <a:off x="3873500" y="2765425"/>
            <a:ext cx="4587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1800" baseline="-25000">
                <a:solidFill>
                  <a:schemeClr val="tx1"/>
                </a:solidFill>
                <a:ea typeface="ＭＳ Ｐゴシック" charset="-128"/>
                <a:cs typeface="Arial" charset="0"/>
              </a:rPr>
              <a:t>5</a:t>
            </a:r>
            <a:br>
              <a:rPr lang="en-US" sz="1800" baseline="-2500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endParaRPr lang="en-US" sz="2000" baseline="-25000">
              <a:solidFill>
                <a:srgbClr val="0099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92693" name="TextBox 9"/>
          <p:cNvSpPr txBox="1">
            <a:spLocks noChangeArrowheads="1"/>
          </p:cNvSpPr>
          <p:nvPr/>
        </p:nvSpPr>
        <p:spPr bwMode="auto">
          <a:xfrm rot="1224305">
            <a:off x="6240463" y="1524000"/>
            <a:ext cx="4587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1800" baseline="-25000">
                <a:solidFill>
                  <a:schemeClr val="tx1"/>
                </a:solidFill>
                <a:ea typeface="ＭＳ Ｐゴシック" charset="-128"/>
                <a:cs typeface="Arial" charset="0"/>
              </a:rPr>
              <a:t>6</a:t>
            </a:r>
            <a:br>
              <a:rPr lang="en-US" sz="1800" baseline="-2500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endParaRPr lang="en-US" sz="2000" baseline="-25000">
              <a:solidFill>
                <a:srgbClr val="0099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4002476"/>
            <a:ext cx="8504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Diverse network, containing untrustworthy parties and unreliable components.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Enforce correctness of the messages and ultimate results.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4200525" y="1236663"/>
            <a:ext cx="4619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3</a:t>
            </a:r>
            <a:b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endParaRPr lang="en-US" sz="1800" baseline="-250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 rot="-2263883">
            <a:off x="4085273" y="2042478"/>
            <a:ext cx="4587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4</a:t>
            </a:r>
            <a:b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charset="-128"/>
                <a:cs typeface="Arial" charset="0"/>
                <a:sym typeface="Symbol" pitchFamily="18" charset="2"/>
              </a:rPr>
              <a:t> </a:t>
            </a:r>
            <a:endParaRPr lang="en-US" sz="2000" baseline="-250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 rot="-1304140">
            <a:off x="5986462" y="2343149"/>
            <a:ext cx="4587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7</a:t>
            </a:r>
            <a:b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charset="-128"/>
                <a:cs typeface="Arial" charset="0"/>
                <a:sym typeface="Symbol" pitchFamily="18" charset="2"/>
              </a:rPr>
              <a:t> </a:t>
            </a:r>
            <a:endParaRPr lang="en-US" sz="1800" baseline="-250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7799388" y="1852136"/>
            <a:ext cx="68480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 dirty="0" err="1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2400" baseline="-25000" dirty="0" err="1">
                <a:solidFill>
                  <a:schemeClr val="tx1"/>
                </a:solidFill>
                <a:ea typeface="ＭＳ Ｐゴシック" charset="-128"/>
                <a:cs typeface="Arial" charset="0"/>
              </a:rPr>
              <a:t>out</a:t>
            </a:r>
            <a:r>
              <a:rPr lang="en-US" sz="24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/>
            </a:r>
            <a:br>
              <a:rPr lang="en-US" sz="24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ea typeface="ＭＳ Ｐゴシック" charset="-128"/>
                <a:cs typeface="Arial" charset="0"/>
                <a:sym typeface="Symbol" pitchFamily="18" charset="2"/>
              </a:rPr>
              <a:t> </a:t>
            </a:r>
            <a:endParaRPr lang="en-US" baseline="-250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04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orizontal Scroll 39"/>
          <p:cNvSpPr/>
          <p:nvPr/>
        </p:nvSpPr>
        <p:spPr bwMode="auto">
          <a:xfrm rot="19753615">
            <a:off x="4058508" y="2381065"/>
            <a:ext cx="723900" cy="381908"/>
          </a:xfrm>
          <a:prstGeom prst="horizontalScroll">
            <a:avLst>
              <a:gd name="adj" fmla="val 15512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 rot="21378293">
            <a:off x="3747294" y="3144291"/>
            <a:ext cx="723900" cy="381908"/>
          </a:xfrm>
          <a:prstGeom prst="horizontalScroll">
            <a:avLst>
              <a:gd name="adj" fmla="val 15512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Horizontal Scroll 46"/>
          <p:cNvSpPr/>
          <p:nvPr/>
        </p:nvSpPr>
        <p:spPr bwMode="auto">
          <a:xfrm rot="1169873">
            <a:off x="6016983" y="1885496"/>
            <a:ext cx="723900" cy="381908"/>
          </a:xfrm>
          <a:prstGeom prst="horizontalScroll">
            <a:avLst>
              <a:gd name="adj" fmla="val 15512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Horizontal Scroll 47"/>
          <p:cNvSpPr/>
          <p:nvPr/>
        </p:nvSpPr>
        <p:spPr bwMode="auto">
          <a:xfrm rot="20206967">
            <a:off x="5967328" y="2698224"/>
            <a:ext cx="723900" cy="381908"/>
          </a:xfrm>
          <a:prstGeom prst="horizontalScroll">
            <a:avLst>
              <a:gd name="adj" fmla="val 15512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Horizontal Scroll 48"/>
          <p:cNvSpPr/>
          <p:nvPr/>
        </p:nvSpPr>
        <p:spPr bwMode="auto">
          <a:xfrm>
            <a:off x="7799388" y="2238260"/>
            <a:ext cx="723900" cy="403339"/>
          </a:xfrm>
          <a:prstGeom prst="horizontalScroll">
            <a:avLst>
              <a:gd name="adj" fmla="val 15512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3962400" y="1618795"/>
            <a:ext cx="723900" cy="381908"/>
          </a:xfrm>
          <a:prstGeom prst="horizontalScroll">
            <a:avLst>
              <a:gd name="adj" fmla="val 15512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Horizontal Scroll 29"/>
          <p:cNvSpPr/>
          <p:nvPr/>
        </p:nvSpPr>
        <p:spPr bwMode="auto">
          <a:xfrm rot="21022670">
            <a:off x="1618765" y="1831917"/>
            <a:ext cx="723900" cy="381908"/>
          </a:xfrm>
          <a:prstGeom prst="horizontalScroll">
            <a:avLst>
              <a:gd name="adj" fmla="val 15512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Horizontal Scroll 40"/>
          <p:cNvSpPr/>
          <p:nvPr/>
        </p:nvSpPr>
        <p:spPr bwMode="auto">
          <a:xfrm rot="1829856">
            <a:off x="1559715" y="2582179"/>
            <a:ext cx="723900" cy="381908"/>
          </a:xfrm>
          <a:prstGeom prst="horizontalScroll">
            <a:avLst>
              <a:gd name="adj" fmla="val 15512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7986" name="Title 1"/>
          <p:cNvSpPr>
            <a:spLocks noGrp="1"/>
          </p:cNvSpPr>
          <p:nvPr>
            <p:ph type="title" idx="4294967295"/>
          </p:nvPr>
        </p:nvSpPr>
        <p:spPr>
          <a:xfrm>
            <a:off x="-22" y="20053"/>
            <a:ext cx="9144000" cy="838201"/>
          </a:xfrm>
        </p:spPr>
        <p:txBody>
          <a:bodyPr/>
          <a:lstStyle/>
          <a:p>
            <a:pPr defTabSz="457200"/>
            <a:r>
              <a:rPr lang="en-US" dirty="0"/>
              <a:t>Integrity via Proof-Carrying </a:t>
            </a:r>
            <a:r>
              <a:rPr lang="en-US" dirty="0" smtClean="0"/>
              <a:t>Data (cont.)</a:t>
            </a:r>
            <a:endParaRPr lang="en-US" dirty="0"/>
          </a:p>
        </p:txBody>
      </p:sp>
      <p:sp>
        <p:nvSpPr>
          <p:cNvPr id="1578009" name="Rectangle 3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270375"/>
            <a:ext cx="8763000" cy="2130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Every message is augmented with a </a:t>
            </a:r>
            <a:r>
              <a:rPr lang="en-US" sz="2400" dirty="0">
                <a:solidFill>
                  <a:srgbClr val="009900"/>
                </a:solidFill>
              </a:rPr>
              <a:t>proof</a:t>
            </a:r>
            <a:r>
              <a:rPr lang="en-US" sz="2400" dirty="0"/>
              <a:t> attesting to its </a:t>
            </a:r>
            <a:r>
              <a:rPr lang="en-US" sz="2400" dirty="0" smtClean="0">
                <a:solidFill>
                  <a:srgbClr val="FF0000"/>
                </a:solidFill>
              </a:rPr>
              <a:t>compliance</a:t>
            </a:r>
            <a:r>
              <a:rPr lang="en-US" sz="2400" dirty="0" smtClean="0"/>
              <a:t>” with a prescribed policy.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Compliance can express any property that can be verified by locally </a:t>
            </a:r>
            <a:r>
              <a:rPr lang="en-US" sz="2400" dirty="0">
                <a:solidFill>
                  <a:schemeClr val="tx1"/>
                </a:solidFill>
              </a:rPr>
              <a:t>checking </a:t>
            </a:r>
            <a:r>
              <a:rPr lang="en-US" sz="2400" dirty="0"/>
              <a:t>every node.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Proofs can be verified efficiently and </a:t>
            </a:r>
            <a:r>
              <a:rPr lang="en-US" sz="2400" dirty="0">
                <a:solidFill>
                  <a:srgbClr val="00B050"/>
                </a:solidFill>
              </a:rPr>
              <a:t>retroactively</a:t>
            </a:r>
            <a:r>
              <a:rPr lang="en-US" sz="2400" dirty="0" smtClean="0">
                <a:solidFill>
                  <a:srgbClr val="CC00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CC0000"/>
                </a:solidFill>
              </a:rPr>
              <a:t>If the final proof is OK, we can trust the result.</a:t>
            </a:r>
            <a:endParaRPr lang="en-US" sz="2400" dirty="0">
              <a:solidFill>
                <a:srgbClr val="CC0000"/>
              </a:solidFill>
            </a:endParaRPr>
          </a:p>
        </p:txBody>
      </p:sp>
      <p:pic>
        <p:nvPicPr>
          <p:cNvPr id="157798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1557338"/>
            <a:ext cx="10731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98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0650" y="1263650"/>
            <a:ext cx="10731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989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162050"/>
            <a:ext cx="10731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990" name="Picture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457450"/>
            <a:ext cx="107156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991" name="Picture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25" y="2478088"/>
            <a:ext cx="10731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992" name="Picture 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1488" y="1720850"/>
            <a:ext cx="107156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Connector 31"/>
          <p:cNvCxnSpPr/>
          <p:nvPr/>
        </p:nvCxnSpPr>
        <p:spPr>
          <a:xfrm flipV="1">
            <a:off x="1447800" y="1695450"/>
            <a:ext cx="1295400" cy="22860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33800" y="1619250"/>
            <a:ext cx="1384300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47800" y="2305050"/>
            <a:ext cx="1143000" cy="63500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581400" y="3067050"/>
            <a:ext cx="1371600" cy="7620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25850" y="1847850"/>
            <a:ext cx="1631950" cy="9921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96000" y="1771650"/>
            <a:ext cx="838200" cy="30480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908675" y="2439988"/>
            <a:ext cx="998538" cy="40005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72400" y="2228850"/>
            <a:ext cx="846138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8001" name="TextBox 9"/>
          <p:cNvSpPr txBox="1">
            <a:spLocks noChangeArrowheads="1"/>
          </p:cNvSpPr>
          <p:nvPr/>
        </p:nvSpPr>
        <p:spPr bwMode="auto">
          <a:xfrm rot="-597842">
            <a:off x="1692275" y="1474788"/>
            <a:ext cx="4587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1</a:t>
            </a:r>
            <a:b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en-US" sz="2400" dirty="0">
                <a:solidFill>
                  <a:schemeClr val="tx1"/>
                </a:solidFill>
                <a:latin typeface="Symbol" pitchFamily="18" charset="2"/>
                <a:ea typeface="ＭＳ Ｐゴシック" charset="-128"/>
                <a:cs typeface="Arial" charset="0"/>
                <a:sym typeface="Symbol" pitchFamily="18" charset="2"/>
              </a:rPr>
              <a:t></a:t>
            </a:r>
            <a:r>
              <a:rPr lang="en-US" sz="20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1</a:t>
            </a:r>
          </a:p>
        </p:txBody>
      </p:sp>
      <p:sp>
        <p:nvSpPr>
          <p:cNvPr id="1578002" name="TextBox 9"/>
          <p:cNvSpPr txBox="1">
            <a:spLocks noChangeArrowheads="1"/>
          </p:cNvSpPr>
          <p:nvPr/>
        </p:nvSpPr>
        <p:spPr bwMode="auto">
          <a:xfrm rot="1758704">
            <a:off x="1825625" y="2254250"/>
            <a:ext cx="4587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2</a:t>
            </a:r>
            <a:b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en-US" sz="2400" dirty="0">
                <a:solidFill>
                  <a:schemeClr val="tx1"/>
                </a:solidFill>
                <a:latin typeface="Symbol" pitchFamily="18" charset="2"/>
                <a:ea typeface="ＭＳ Ｐゴシック" charset="-128"/>
                <a:cs typeface="Arial" charset="0"/>
                <a:sym typeface="Symbol" pitchFamily="18" charset="2"/>
              </a:rPr>
              <a:t></a:t>
            </a:r>
            <a:r>
              <a:rPr lang="en-US" sz="20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2</a:t>
            </a:r>
          </a:p>
        </p:txBody>
      </p:sp>
      <p:sp>
        <p:nvSpPr>
          <p:cNvPr id="1578003" name="TextBox 9"/>
          <p:cNvSpPr txBox="1">
            <a:spLocks noChangeArrowheads="1"/>
          </p:cNvSpPr>
          <p:nvPr/>
        </p:nvSpPr>
        <p:spPr bwMode="auto">
          <a:xfrm rot="-2263883">
            <a:off x="4085273" y="2042478"/>
            <a:ext cx="4587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4</a:t>
            </a:r>
            <a:b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en-US" sz="2400" dirty="0">
                <a:solidFill>
                  <a:schemeClr val="tx1"/>
                </a:solidFill>
                <a:latin typeface="Symbol" pitchFamily="18" charset="2"/>
                <a:ea typeface="ＭＳ Ｐゴシック" charset="-128"/>
                <a:cs typeface="Arial" charset="0"/>
                <a:sym typeface="Symbol" pitchFamily="18" charset="2"/>
              </a:rPr>
              <a:t></a:t>
            </a:r>
            <a:r>
              <a:rPr lang="en-US" sz="20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4</a:t>
            </a:r>
          </a:p>
        </p:txBody>
      </p:sp>
      <p:sp>
        <p:nvSpPr>
          <p:cNvPr id="1578004" name="TextBox 9"/>
          <p:cNvSpPr txBox="1">
            <a:spLocks noChangeArrowheads="1"/>
          </p:cNvSpPr>
          <p:nvPr/>
        </p:nvSpPr>
        <p:spPr bwMode="auto">
          <a:xfrm rot="-199719">
            <a:off x="3879850" y="2765425"/>
            <a:ext cx="4587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1800" baseline="-25000">
                <a:solidFill>
                  <a:schemeClr val="tx1"/>
                </a:solidFill>
                <a:ea typeface="ＭＳ Ｐゴシック" charset="-128"/>
                <a:cs typeface="Arial" charset="0"/>
              </a:rPr>
              <a:t>5</a:t>
            </a:r>
            <a:br>
              <a:rPr lang="en-US" sz="1800" baseline="-2500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en-US" sz="2400">
                <a:solidFill>
                  <a:schemeClr val="tx1"/>
                </a:solidFill>
                <a:latin typeface="Symbol" pitchFamily="18" charset="2"/>
                <a:ea typeface="ＭＳ Ｐゴシック" charset="-128"/>
                <a:cs typeface="Arial" charset="0"/>
                <a:sym typeface="Symbol" pitchFamily="18" charset="2"/>
              </a:rPr>
              <a:t></a:t>
            </a:r>
            <a:r>
              <a:rPr lang="en-US" sz="2000" baseline="-25000">
                <a:solidFill>
                  <a:schemeClr val="tx1"/>
                </a:solidFill>
                <a:ea typeface="ＭＳ Ｐゴシック" charset="-128"/>
                <a:cs typeface="Arial" charset="0"/>
              </a:rPr>
              <a:t>5</a:t>
            </a:r>
          </a:p>
        </p:txBody>
      </p:sp>
      <p:sp>
        <p:nvSpPr>
          <p:cNvPr id="1578005" name="TextBox 9"/>
          <p:cNvSpPr txBox="1">
            <a:spLocks noChangeArrowheads="1"/>
          </p:cNvSpPr>
          <p:nvPr/>
        </p:nvSpPr>
        <p:spPr bwMode="auto">
          <a:xfrm rot="1224305">
            <a:off x="6211888" y="1519238"/>
            <a:ext cx="4587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1800" baseline="-25000">
                <a:solidFill>
                  <a:schemeClr val="tx1"/>
                </a:solidFill>
                <a:ea typeface="ＭＳ Ｐゴシック" charset="-128"/>
                <a:cs typeface="Arial" charset="0"/>
              </a:rPr>
              <a:t>6</a:t>
            </a:r>
            <a:br>
              <a:rPr lang="en-US" sz="1800" baseline="-2500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en-US" sz="2400">
                <a:solidFill>
                  <a:schemeClr val="tx1"/>
                </a:solidFill>
                <a:latin typeface="Symbol" pitchFamily="18" charset="2"/>
                <a:ea typeface="ＭＳ Ｐゴシック" charset="-128"/>
                <a:cs typeface="Arial" charset="0"/>
                <a:sym typeface="Symbol" pitchFamily="18" charset="2"/>
              </a:rPr>
              <a:t></a:t>
            </a:r>
            <a:r>
              <a:rPr lang="en-US" sz="2000" baseline="-25000">
                <a:solidFill>
                  <a:schemeClr val="tx1"/>
                </a:solidFill>
                <a:ea typeface="ＭＳ Ｐゴシック" charset="-128"/>
                <a:cs typeface="Arial" charset="0"/>
              </a:rPr>
              <a:t>6</a:t>
            </a:r>
          </a:p>
        </p:txBody>
      </p:sp>
      <p:sp>
        <p:nvSpPr>
          <p:cNvPr id="1578006" name="TextBox 9"/>
          <p:cNvSpPr txBox="1">
            <a:spLocks noChangeArrowheads="1"/>
          </p:cNvSpPr>
          <p:nvPr/>
        </p:nvSpPr>
        <p:spPr bwMode="auto">
          <a:xfrm rot="-1304140">
            <a:off x="5986462" y="2343149"/>
            <a:ext cx="4587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7</a:t>
            </a:r>
            <a:b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en-US" sz="2400" dirty="0">
                <a:solidFill>
                  <a:schemeClr val="tx1"/>
                </a:solidFill>
                <a:latin typeface="Symbol" pitchFamily="18" charset="2"/>
                <a:ea typeface="ＭＳ Ｐゴシック" charset="-128"/>
                <a:cs typeface="Arial" charset="0"/>
                <a:sym typeface="Symbol" pitchFamily="18" charset="2"/>
              </a:rPr>
              <a:t></a:t>
            </a:r>
            <a:r>
              <a:rPr lang="en-US" sz="20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7</a:t>
            </a:r>
            <a:endParaRPr lang="en-US" sz="1800" baseline="-250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578007" name="TextBox 9"/>
          <p:cNvSpPr txBox="1">
            <a:spLocks noChangeArrowheads="1"/>
          </p:cNvSpPr>
          <p:nvPr/>
        </p:nvSpPr>
        <p:spPr bwMode="auto">
          <a:xfrm>
            <a:off x="7799388" y="1852136"/>
            <a:ext cx="68480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 dirty="0" err="1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2400" baseline="-25000" dirty="0" err="1">
                <a:solidFill>
                  <a:schemeClr val="tx1"/>
                </a:solidFill>
                <a:ea typeface="ＭＳ Ｐゴシック" charset="-128"/>
                <a:cs typeface="Arial" charset="0"/>
              </a:rPr>
              <a:t>out</a:t>
            </a:r>
            <a:r>
              <a:rPr lang="en-US" sz="24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/>
            </a:r>
            <a:br>
              <a:rPr lang="en-US" sz="24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en-US" sz="2400" dirty="0">
                <a:solidFill>
                  <a:schemeClr val="tx1"/>
                </a:solidFill>
                <a:latin typeface="Symbol" pitchFamily="18" charset="2"/>
                <a:ea typeface="ＭＳ Ｐゴシック" charset="-128"/>
                <a:cs typeface="Arial" charset="0"/>
                <a:sym typeface="Symbol" pitchFamily="18" charset="2"/>
              </a:rPr>
              <a:t></a:t>
            </a:r>
            <a:r>
              <a:rPr lang="en-US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out</a:t>
            </a:r>
          </a:p>
        </p:txBody>
      </p:sp>
      <p:sp>
        <p:nvSpPr>
          <p:cNvPr id="1578008" name="TextBox 9"/>
          <p:cNvSpPr txBox="1">
            <a:spLocks noChangeArrowheads="1"/>
          </p:cNvSpPr>
          <p:nvPr/>
        </p:nvSpPr>
        <p:spPr bwMode="auto">
          <a:xfrm>
            <a:off x="4200525" y="1236663"/>
            <a:ext cx="4587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457200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m</a:t>
            </a:r>
            <a: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3</a:t>
            </a:r>
            <a:br>
              <a:rPr lang="en-US" sz="18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en-US" sz="2400" dirty="0">
                <a:solidFill>
                  <a:schemeClr val="tx1"/>
                </a:solidFill>
                <a:latin typeface="Symbol" pitchFamily="18" charset="2"/>
                <a:ea typeface="ＭＳ Ｐゴシック" charset="-128"/>
                <a:cs typeface="Arial" charset="0"/>
                <a:sym typeface="Symbol" pitchFamily="18" charset="2"/>
              </a:rPr>
              <a:t></a:t>
            </a:r>
            <a:r>
              <a:rPr lang="en-US" sz="2000" baseline="-250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3</a:t>
            </a:r>
            <a:endParaRPr lang="en-US" sz="1800" baseline="-250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32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The road to Proof-Carrying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48088"/>
              </p:ext>
            </p:extLst>
          </p:nvPr>
        </p:nvGraphicFramePr>
        <p:xfrm>
          <a:off x="152400" y="1066800"/>
          <a:ext cx="883920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3352800"/>
              </a:tblGrid>
              <a:tr h="99060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Feasibility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Network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 program size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Program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running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Papers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Theory</a:t>
                      </a:r>
                      <a:endParaRPr lang="en-US" sz="1400" dirty="0"/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Proto-type</a:t>
                      </a:r>
                      <a:endParaRPr lang="en-US" sz="1400" dirty="0"/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Fast</a:t>
                      </a:r>
                      <a:endParaRPr lang="en-US" sz="1400" dirty="0"/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hop</a:t>
                      </a:r>
                      <a:endParaRPr lang="en-US" sz="1400" dirty="0"/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</a:t>
                      </a:r>
                      <a:endParaRPr lang="en-US" sz="1400" dirty="0"/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</a:t>
                      </a:r>
                      <a:endParaRPr lang="en-US" sz="1400" dirty="0"/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</a:t>
                      </a:r>
                      <a:endParaRPr lang="en-US" sz="1400" dirty="0"/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Short</a:t>
                      </a:r>
                      <a:endParaRPr lang="en-US" sz="1400" dirty="0"/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Any</a:t>
                      </a:r>
                      <a:endParaRPr lang="en-US" sz="1400" dirty="0"/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7432" marR="27432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</a:t>
                      </a:r>
                      <a:r>
                        <a:rPr lang="en-US" sz="1400" dirty="0" err="1" smtClean="0"/>
                        <a:t>Micali</a:t>
                      </a:r>
                      <a:r>
                        <a:rPr lang="en-US" sz="1400" baseline="0" dirty="0" smtClean="0"/>
                        <a:t> 94] </a:t>
                      </a:r>
                      <a:r>
                        <a:rPr lang="en-US" sz="1400" baseline="0" dirty="0" smtClean="0"/>
                        <a:t>[</a:t>
                      </a:r>
                      <a:r>
                        <a:rPr lang="en-US" sz="1400" dirty="0" err="1" smtClean="0"/>
                        <a:t>Groth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/>
                        <a:t>2010]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</a:t>
                      </a:r>
                      <a:r>
                        <a:rPr lang="en-US" sz="1400" dirty="0" err="1" smtClean="0"/>
                        <a:t>Chiesa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Tromer</a:t>
                      </a:r>
                      <a:r>
                        <a:rPr lang="en-US" sz="1400" dirty="0" smtClean="0"/>
                        <a:t> 2010]</a:t>
                      </a:r>
                    </a:p>
                    <a:p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[Ben-</a:t>
                      </a:r>
                      <a:r>
                        <a:rPr lang="en-US" sz="1400" dirty="0" err="1" smtClean="0"/>
                        <a:t>Sasson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Chiesa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Genkin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Tromer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Virza</a:t>
                      </a:r>
                      <a:r>
                        <a:rPr lang="en-US" sz="1400" dirty="0" smtClean="0"/>
                        <a:t> 2013]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[</a:t>
                      </a:r>
                      <a:r>
                        <a:rPr lang="en-US" sz="1400" dirty="0" err="1" smtClean="0"/>
                        <a:t>Parno</a:t>
                      </a:r>
                      <a:r>
                        <a:rPr lang="en-US" sz="1400" dirty="0" smtClean="0"/>
                        <a:t> Gentry Howell </a:t>
                      </a:r>
                      <a:r>
                        <a:rPr lang="en-US" sz="1400" dirty="0" err="1" smtClean="0"/>
                        <a:t>Raykova</a:t>
                      </a:r>
                      <a:r>
                        <a:rPr lang="en-US" sz="1400" dirty="0" smtClean="0"/>
                        <a:t> 2013]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[Ben-</a:t>
                      </a:r>
                      <a:r>
                        <a:rPr lang="en-US" sz="1400" dirty="0" err="1" smtClean="0"/>
                        <a:t>Sasson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Chiesa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Tromer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Virza</a:t>
                      </a:r>
                      <a:r>
                        <a:rPr lang="en-US" sz="1400" dirty="0" smtClean="0"/>
                        <a:t> 2014] 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upcoming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un 4"/>
          <p:cNvSpPr/>
          <p:nvPr/>
        </p:nvSpPr>
        <p:spPr bwMode="auto">
          <a:xfrm>
            <a:off x="1242951" y="5181600"/>
            <a:ext cx="838200" cy="76200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rPr>
              <a:t>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143000" y="5029200"/>
            <a:ext cx="0" cy="90547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5791200" y="794028"/>
            <a:ext cx="3176873" cy="1415772"/>
          </a:xfrm>
          <a:prstGeom prst="rect">
            <a:avLst/>
          </a:prstGeom>
          <a:solidFill>
            <a:srgbClr val="CCFFCC"/>
          </a:solidFill>
          <a:ln w="3810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>Used 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>Zerocash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>: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>anonymous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>Bitcoin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/>
            </a:r>
            <a:b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</a:br>
            <a:r>
              <a:rPr lang="it-IT" sz="1600" kern="0" dirty="0">
                <a:solidFill>
                  <a:prstClr val="black"/>
                </a:solidFill>
                <a:latin typeface="Palatino Linotype"/>
              </a:rPr>
              <a:t>[Ben-Sasson Chiesa </a:t>
            </a:r>
            <a:r>
              <a:rPr lang="it-IT" sz="1600" kern="0" dirty="0" smtClean="0">
                <a:solidFill>
                  <a:prstClr val="black"/>
                </a:solidFill>
                <a:latin typeface="Palatino Linotype"/>
              </a:rPr>
              <a:t>Garman</a:t>
            </a:r>
            <a:br>
              <a:rPr lang="it-IT" sz="1600" kern="0" dirty="0" smtClean="0">
                <a:solidFill>
                  <a:prstClr val="black"/>
                </a:solidFill>
                <a:latin typeface="Palatino Linotype"/>
              </a:rPr>
            </a:br>
            <a:r>
              <a:rPr lang="it-IT" sz="1600" kern="0" dirty="0" smtClean="0">
                <a:solidFill>
                  <a:prstClr val="black"/>
                </a:solidFill>
                <a:latin typeface="Palatino Linotype"/>
              </a:rPr>
              <a:t>Green Miers Tromer </a:t>
            </a:r>
            <a:r>
              <a:rPr lang="it-IT" sz="1600" kern="0" dirty="0">
                <a:solidFill>
                  <a:prstClr val="black"/>
                </a:solidFill>
                <a:latin typeface="Palatino Linotype"/>
              </a:rPr>
              <a:t>Virza 2013</a:t>
            </a:r>
            <a:r>
              <a:rPr lang="it-IT" sz="1600" kern="0" dirty="0" smtClean="0">
                <a:solidFill>
                  <a:prstClr val="black"/>
                </a:solidFill>
                <a:latin typeface="Palatino Linotype"/>
              </a:rPr>
              <a:t>]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57200" y="5934670"/>
            <a:ext cx="8667008" cy="1047031"/>
            <a:chOff x="457200" y="5934670"/>
            <a:chExt cx="8667008" cy="1047031"/>
          </a:xfrm>
        </p:grpSpPr>
        <p:sp>
          <p:nvSpPr>
            <p:cNvPr id="6" name="Rectangle 5"/>
            <p:cNvSpPr/>
            <p:nvPr/>
          </p:nvSpPr>
          <p:spPr>
            <a:xfrm>
              <a:off x="457200" y="5934670"/>
              <a:ext cx="8667008" cy="923330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91440" bIns="9144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/>
                </a:rPr>
                <a:t>The correct execution of arbitrary C programs can 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/>
                </a:rPr>
                <a:t>be verified in 5 milliseconds using 230-byte</a:t>
              </a:r>
              <a:r>
                <a:rPr lang="en-US" sz="2400" kern="0" dirty="0">
                  <a:solidFill>
                    <a:prstClr val="black"/>
                  </a:solidFill>
                  <a:latin typeface="Palatino Linotype"/>
                </a:rPr>
                <a:t> </a:t>
              </a:r>
              <a:r>
                <a:rPr lang="en-US" sz="2400" kern="0" dirty="0" smtClean="0">
                  <a:solidFill>
                    <a:prstClr val="black"/>
                  </a:solidFill>
                  <a:latin typeface="Palatino Linotype"/>
                </a:rPr>
                <a:t>proofs.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736"/>
            <a:stretch/>
          </p:blipFill>
          <p:spPr>
            <a:xfrm>
              <a:off x="7924800" y="6248400"/>
              <a:ext cx="721456" cy="5015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950"/>
            <a:stretch/>
          </p:blipFill>
          <p:spPr>
            <a:xfrm>
              <a:off x="7543800" y="6259811"/>
              <a:ext cx="434607" cy="5981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737" b="-24264"/>
            <a:stretch/>
          </p:blipFill>
          <p:spPr>
            <a:xfrm>
              <a:off x="8563544" y="6247098"/>
              <a:ext cx="504258" cy="73460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94074" y="5964852"/>
              <a:ext cx="149752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8000"/>
                  </a:solidFill>
                </a:rPr>
                <a:t>SCIPR Lab</a:t>
              </a:r>
              <a:endParaRPr lang="en-US" sz="2000" b="1" i="1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8688840" y="2209800"/>
            <a:ext cx="0" cy="220980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853154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</p:bldLst>
  </p:timing>
</p:sld>
</file>

<file path=ppt/theme/theme1.xml><?xml version="1.0" encoding="utf-8"?>
<a:theme xmlns:a="http://schemas.openxmlformats.org/drawingml/2006/main" name="1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1_RSA2006ConferenceTemplat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4_RSA2006ConferenceTemplate1">
      <a:majorFont>
        <a:latin typeface="Arial"/>
        <a:ea typeface="ＭＳ Ｐゴシック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ayGrad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38471</TotalTime>
  <Words>493</Words>
  <Application>Microsoft Office PowerPoint</Application>
  <PresentationFormat>On-screen Show (4:3)</PresentationFormat>
  <Paragraphs>151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Wingdings</vt:lpstr>
      <vt:lpstr>Constantia</vt:lpstr>
      <vt:lpstr>Palatino Linotype</vt:lpstr>
      <vt:lpstr>ＭＳ Ｐゴシック</vt:lpstr>
      <vt:lpstr>Symbol</vt:lpstr>
      <vt:lpstr>Times New Roman</vt:lpstr>
      <vt:lpstr>Georgia</vt:lpstr>
      <vt:lpstr>Courier New</vt:lpstr>
      <vt:lpstr>1_RSA2006ConferenceTemplate1</vt:lpstr>
      <vt:lpstr>4_RSA2006ConferenceTemplate1</vt:lpstr>
      <vt:lpstr>GrayGrad</vt:lpstr>
      <vt:lpstr>Integrity for Car-Computing A cryptographic vision for integrity in vehicle networks</vt:lpstr>
      <vt:lpstr>The first vehicle computer</vt:lpstr>
      <vt:lpstr>The first vehicle computer</vt:lpstr>
      <vt:lpstr>In-car integrity</vt:lpstr>
      <vt:lpstr>Example: engaging ABS</vt:lpstr>
      <vt:lpstr>Approach: proof-carrying data</vt:lpstr>
      <vt:lpstr>Integrity via Proof-Carrying Data</vt:lpstr>
      <vt:lpstr>Integrity via Proof-Carrying Data (cont.)</vt:lpstr>
      <vt:lpstr>The road to Proof-Carrying Data</vt:lpstr>
      <vt:lpstr>The road to Proof-Carrying Data on the road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DynaomoREA</dc:title>
  <dc:creator>Eran Tromer</dc:creator>
  <cp:lastModifiedBy>Eran</cp:lastModifiedBy>
  <cp:revision>1330</cp:revision>
  <cp:lastPrinted>2012-02-15T21:25:47Z</cp:lastPrinted>
  <dcterms:created xsi:type="dcterms:W3CDTF">2006-01-14T22:20:18Z</dcterms:created>
  <dcterms:modified xsi:type="dcterms:W3CDTF">2014-02-18T17:27:35Z</dcterms:modified>
</cp:coreProperties>
</file>