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72" r:id="rId4"/>
    <p:sldId id="259" r:id="rId5"/>
    <p:sldId id="261" r:id="rId6"/>
    <p:sldId id="258" r:id="rId7"/>
    <p:sldId id="263" r:id="rId8"/>
    <p:sldId id="260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  <p:sldId id="284" r:id="rId28"/>
    <p:sldId id="283" r:id="rId29"/>
    <p:sldId id="271" r:id="rId30"/>
    <p:sldId id="286" r:id="rId31"/>
    <p:sldId id="288" r:id="rId32"/>
    <p:sldId id="285" r:id="rId33"/>
    <p:sldId id="289" r:id="rId3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28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FD05F-1A52-4743-8B10-A8B0EC63FAB3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4A599-0E00-47DA-97F0-2EA6AA22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4A599-0E00-47DA-97F0-2EA6AA227B1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58C5E-D155-405C-B3CE-9DE3D762E471}" type="datetimeFigureOut">
              <a:rPr lang="he-IL" smtClean="0"/>
              <a:pPr/>
              <a:t>ד'/חשון/תשע"ט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B3B88-B285-476D-9599-8EDE777B7B8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tau.ac.il/~amitsome/datascience/201718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ggle.com/bigquery/bitcoin-blockchain" TargetMode="External"/><Relationship Id="rId2" Type="http://schemas.openxmlformats.org/officeDocument/2006/relationships/hyperlink" Target="http://datacatalog.worldbank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aggle.com/daveianhickey/2000-16-traffic-flow-england-scotland-wales" TargetMode="External"/><Relationship Id="rId4" Type="http://schemas.openxmlformats.org/officeDocument/2006/relationships/hyperlink" Target="https://www.kaggle.com/yelp-dataset/yelp-dataset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isi.unitn.it/~p2p/RelatedWork/Matching/JoDS-IV-2005_SurveyMatching-SE.pdf" TargetMode="External"/><Relationship Id="rId2" Type="http://schemas.openxmlformats.org/officeDocument/2006/relationships/hyperlink" Target="http://dbs.uni-leipzig.de/file/VLDBJ-Dec20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Workshop: Data Science	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</a:t>
            </a:r>
            <a:r>
              <a:rPr lang="en-US" dirty="0" err="1" smtClean="0"/>
              <a:t>Deutch</a:t>
            </a:r>
            <a:endParaRPr lang="en-US" dirty="0" smtClean="0"/>
          </a:p>
          <a:p>
            <a:r>
              <a:rPr lang="en-US" dirty="0" err="1" smtClean="0"/>
              <a:t>Amit</a:t>
            </a:r>
            <a:r>
              <a:rPr lang="en-US" dirty="0" smtClean="0"/>
              <a:t> </a:t>
            </a:r>
            <a:r>
              <a:rPr lang="en-US" dirty="0" err="1" smtClean="0"/>
              <a:t>Somech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Distribution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Apply </a:t>
            </a:r>
            <a:r>
              <a:rPr lang="en-US" dirty="0" smtClean="0">
                <a:solidFill>
                  <a:srgbClr val="FF0000"/>
                </a:solidFill>
              </a:rPr>
              <a:t>statistical tools </a:t>
            </a:r>
            <a:r>
              <a:rPr lang="en-US" dirty="0" smtClean="0"/>
              <a:t>to the data to identify its </a:t>
            </a:r>
            <a:r>
              <a:rPr lang="en-US" dirty="0" smtClean="0">
                <a:solidFill>
                  <a:srgbClr val="FF0000"/>
                </a:solidFill>
              </a:rPr>
              <a:t>distribution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correlations</a:t>
            </a:r>
            <a:r>
              <a:rPr lang="en-US" dirty="0" smtClean="0"/>
              <a:t> between items</a:t>
            </a:r>
          </a:p>
          <a:p>
            <a:pPr algn="l" rtl="0"/>
            <a:r>
              <a:rPr lang="en-US" dirty="0" smtClean="0"/>
              <a:t>An important case is that of </a:t>
            </a:r>
            <a:r>
              <a:rPr lang="en-US" dirty="0" smtClean="0">
                <a:solidFill>
                  <a:srgbClr val="FF0000"/>
                </a:solidFill>
              </a:rPr>
              <a:t>time-series data</a:t>
            </a:r>
          </a:p>
          <a:p>
            <a:pPr lvl="1" algn="l" rtl="0"/>
            <a:r>
              <a:rPr lang="en-US" dirty="0" smtClean="0"/>
              <a:t>Show how data </a:t>
            </a:r>
            <a:r>
              <a:rPr lang="en-US" dirty="0" smtClean="0">
                <a:solidFill>
                  <a:srgbClr val="FF0000"/>
                </a:solidFill>
              </a:rPr>
              <a:t>evolves over time</a:t>
            </a:r>
          </a:p>
          <a:p>
            <a:pPr lvl="1" algn="l" rtl="0"/>
            <a:r>
              <a:rPr lang="en-US" dirty="0" smtClean="0">
                <a:solidFill>
                  <a:srgbClr val="FF0000"/>
                </a:solidFill>
              </a:rPr>
              <a:t>Seasonality</a:t>
            </a:r>
            <a:r>
              <a:rPr lang="en-US" dirty="0" smtClean="0"/>
              <a:t> is common, needs to be accounted for</a:t>
            </a:r>
          </a:p>
          <a:p>
            <a:pPr algn="l" rtl="0"/>
            <a:r>
              <a:rPr lang="en-US" dirty="0" smtClean="0"/>
              <a:t>In general, knowing the distribution is important </a:t>
            </a:r>
          </a:p>
          <a:p>
            <a:pPr lvl="1" algn="l" rtl="0"/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</a:rPr>
              <a:t>prediction</a:t>
            </a:r>
            <a:r>
              <a:rPr lang="en-US" dirty="0" smtClean="0"/>
              <a:t> of new data points</a:t>
            </a:r>
          </a:p>
          <a:p>
            <a:pPr lvl="1" algn="l" rtl="0"/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</a:rPr>
              <a:t>outlier detection</a:t>
            </a:r>
          </a:p>
          <a:p>
            <a:pPr algn="l" rtl="0"/>
            <a:r>
              <a:rPr lang="en-US" dirty="0" smtClean="0"/>
              <a:t>Types of correlations</a:t>
            </a:r>
          </a:p>
          <a:p>
            <a:pPr lvl="1" algn="l" rtl="0"/>
            <a:r>
              <a:rPr lang="en-US" dirty="0" smtClean="0"/>
              <a:t>Pearson, Spearman, Kendall’s tau, </a:t>
            </a:r>
          </a:p>
          <a:p>
            <a:pPr lvl="1" algn="l" rtl="0"/>
            <a:r>
              <a:rPr lang="en-US" dirty="0" smtClean="0"/>
              <a:t>Important to identify correlation between features (e.g. based on Mutual Information - entropy)</a:t>
            </a:r>
          </a:p>
          <a:p>
            <a:pPr lvl="2" algn="l" rtl="0"/>
            <a:r>
              <a:rPr lang="en-US" dirty="0" smtClean="0"/>
              <a:t>Will be highly useful for the model generation phase</a:t>
            </a:r>
          </a:p>
          <a:p>
            <a:pPr lvl="1" algn="l" rtl="0"/>
            <a:endParaRPr lang="en-US" dirty="0" smtClean="0"/>
          </a:p>
          <a:p>
            <a:pPr lvl="1" algn="l" rtl="0"/>
            <a:endParaRPr lang="en-US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2800" dirty="0" smtClean="0"/>
              <a:t>Mean, median, most common value </a:t>
            </a:r>
          </a:p>
          <a:p>
            <a:pPr algn="l" rtl="0"/>
            <a:r>
              <a:rPr lang="en-US" sz="2800" dirty="0" err="1" smtClean="0"/>
              <a:t>Skewness</a:t>
            </a:r>
            <a:r>
              <a:rPr lang="en-US" sz="2800" dirty="0" smtClean="0"/>
              <a:t> and Kurtosis</a:t>
            </a:r>
          </a:p>
          <a:p>
            <a:pPr lvl="1" algn="l" rtl="0"/>
            <a:r>
              <a:rPr lang="en-US" dirty="0" smtClean="0"/>
              <a:t>Respectively, how </a:t>
            </a:r>
            <a:r>
              <a:rPr lang="en-US" dirty="0" err="1" smtClean="0"/>
              <a:t>assymetric</a:t>
            </a:r>
            <a:r>
              <a:rPr lang="en-US" dirty="0" smtClean="0"/>
              <a:t> or peaked relative to the normal distribution is the given distribution</a:t>
            </a:r>
            <a:endParaRPr lang="en-US" sz="2800" dirty="0" smtClean="0"/>
          </a:p>
          <a:p>
            <a:pPr algn="l" rtl="0"/>
            <a:r>
              <a:rPr lang="en-US" sz="2800" dirty="0" smtClean="0"/>
              <a:t>Testing the distribution</a:t>
            </a:r>
          </a:p>
          <a:p>
            <a:pPr lvl="1" algn="l" rtl="0"/>
            <a:r>
              <a:rPr lang="en-US" dirty="0" smtClean="0">
                <a:latin typeface="Neo Sans Intel" panose="020B0504020202020204" pitchFamily="34" charset="0"/>
              </a:rPr>
              <a:t>Q-Q plot, </a:t>
            </a:r>
            <a:r>
              <a:rPr lang="en-US" dirty="0" err="1" smtClean="0">
                <a:latin typeface="Neo Sans Intel" panose="020B0504020202020204" pitchFamily="34" charset="0"/>
              </a:rPr>
              <a:t>Kolmogorov</a:t>
            </a:r>
            <a:r>
              <a:rPr lang="en-US" dirty="0" smtClean="0">
                <a:latin typeface="Neo Sans Intel" panose="020B0504020202020204" pitchFamily="34" charset="0"/>
              </a:rPr>
              <a:t>–Smirnov test, others</a:t>
            </a:r>
            <a:endParaRPr lang="en-US" sz="2800" dirty="0" smtClean="0">
              <a:latin typeface="Neo Sans Intel" panose="020B0504020202020204" pitchFamily="34" charset="0"/>
            </a:endParaRPr>
          </a:p>
          <a:p>
            <a:pPr algn="l" rtl="0"/>
            <a:r>
              <a:rPr lang="en-US" sz="2800" dirty="0" smtClean="0"/>
              <a:t>Other methods you have learned in Intro to Statistics</a:t>
            </a:r>
          </a:p>
          <a:p>
            <a:pPr algn="l" rtl="0"/>
            <a:endParaRPr lang="en-US" sz="2800" dirty="0" smtClean="0">
              <a:latin typeface="Neo Sans Intel" panose="020B0504020202020204" pitchFamily="34" charset="0"/>
            </a:endParaRPr>
          </a:p>
          <a:p>
            <a:pPr algn="l" rtl="0"/>
            <a:endParaRPr lang="en-US" sz="2800" dirty="0" smtClean="0"/>
          </a:p>
          <a:p>
            <a:pPr algn="l" rtl="0"/>
            <a:endParaRPr lang="en-US" sz="2800" dirty="0" smtClean="0"/>
          </a:p>
          <a:p>
            <a:pPr algn="l" rtl="0"/>
            <a:endParaRPr lang="he-IL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 </a:t>
            </a:r>
            <a:r>
              <a:rPr lang="en-US" dirty="0" smtClean="0"/>
              <a:t>NULLs)</a:t>
            </a:r>
            <a:r>
              <a:rPr lang="he-IL" dirty="0" smtClean="0"/>
              <a:t>) </a:t>
            </a:r>
            <a:r>
              <a:rPr lang="en-US" dirty="0" smtClean="0"/>
              <a:t>Data Cleaning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Nulls are not uncommon</a:t>
            </a:r>
          </a:p>
          <a:p>
            <a:pPr lvl="1" algn="l" rtl="0"/>
            <a:r>
              <a:rPr lang="en-US" dirty="0" smtClean="0"/>
              <a:t>Indicate missing information</a:t>
            </a:r>
          </a:p>
          <a:p>
            <a:pPr lvl="1" algn="l" rtl="0"/>
            <a:r>
              <a:rPr lang="en-US" dirty="0" smtClean="0"/>
              <a:t>Trivial to identify</a:t>
            </a:r>
          </a:p>
          <a:p>
            <a:pPr algn="l" rtl="0"/>
            <a:r>
              <a:rPr lang="en-US" dirty="0" smtClean="0"/>
              <a:t>How to handle?</a:t>
            </a:r>
          </a:p>
          <a:p>
            <a:pPr lvl="1" algn="l" rtl="0"/>
            <a:r>
              <a:rPr lang="en-US" dirty="0" smtClean="0"/>
              <a:t>Remove/ignore the entire entry </a:t>
            </a:r>
          </a:p>
          <a:p>
            <a:pPr lvl="2" algn="l" rtl="0"/>
            <a:r>
              <a:rPr lang="en-US" dirty="0" smtClean="0"/>
              <a:t>Sometimes OK, sometimes too brutal, depends on how many NULLs there are and on whether their distribution is skewed</a:t>
            </a:r>
          </a:p>
          <a:p>
            <a:pPr lvl="1" algn="l" rtl="0"/>
            <a:r>
              <a:rPr lang="en-US" dirty="0" smtClean="0"/>
              <a:t>Complete based on:</a:t>
            </a:r>
          </a:p>
          <a:p>
            <a:pPr lvl="2" algn="l" rtl="0"/>
            <a:r>
              <a:rPr lang="en-US" dirty="0" smtClean="0"/>
              <a:t>Correlations with other attributes (in turn learned for data items where the value is not NULL)</a:t>
            </a:r>
          </a:p>
          <a:p>
            <a:pPr lvl="2" algn="l" rtl="0"/>
            <a:r>
              <a:rPr lang="en-US" dirty="0" smtClean="0"/>
              <a:t>Interpolation based on the distribution or similar records</a:t>
            </a:r>
          </a:p>
          <a:p>
            <a:pPr lvl="2" algn="l" rtl="0"/>
            <a:r>
              <a:rPr lang="en-US" dirty="0" smtClean="0"/>
              <a:t>Sample based on the distribution</a:t>
            </a:r>
          </a:p>
          <a:p>
            <a:pPr lvl="1" algn="l" rtl="0"/>
            <a:endParaRPr lang="en-US" dirty="0" smtClean="0"/>
          </a:p>
          <a:p>
            <a:pPr lvl="1" algn="l" rtl="0"/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Cleaning (outliers)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Much harder to identify, or even formally define</a:t>
            </a:r>
          </a:p>
          <a:p>
            <a:pPr lvl="1" algn="l" rtl="0"/>
            <a:r>
              <a:rPr lang="en-US" dirty="0" smtClean="0"/>
              <a:t>Generally, look for points deviating from the data’s general distribution</a:t>
            </a:r>
          </a:p>
          <a:p>
            <a:pPr lvl="1" algn="l" rtl="0"/>
            <a:r>
              <a:rPr lang="en-US" dirty="0" smtClean="0"/>
              <a:t>Multiple outlier tests</a:t>
            </a:r>
          </a:p>
          <a:p>
            <a:pPr lvl="2" algn="l" rtl="0"/>
            <a:r>
              <a:rPr lang="en-US" dirty="0" smtClean="0"/>
              <a:t>Grubbs, Dixon’s Q-test, </a:t>
            </a:r>
            <a:r>
              <a:rPr lang="en-US" dirty="0" err="1" smtClean="0"/>
              <a:t>Rosners</a:t>
            </a:r>
            <a:r>
              <a:rPr lang="en-US" dirty="0" smtClean="0"/>
              <a:t> (look it up)</a:t>
            </a:r>
          </a:p>
          <a:p>
            <a:pPr lvl="2" algn="l" rtl="0"/>
            <a:r>
              <a:rPr lang="en-US" dirty="0" smtClean="0"/>
              <a:t>Clustering-based</a:t>
            </a:r>
          </a:p>
          <a:p>
            <a:pPr lvl="2" algn="l" rtl="0"/>
            <a:r>
              <a:rPr lang="en-US" dirty="0" smtClean="0"/>
              <a:t>Single vs. multiple outlier detection, </a:t>
            </a:r>
            <a:r>
              <a:rPr lang="en-US" dirty="0" err="1" smtClean="0"/>
              <a:t>univariate</a:t>
            </a:r>
            <a:r>
              <a:rPr lang="en-US" dirty="0" smtClean="0"/>
              <a:t> vs. multivariate distribution</a:t>
            </a:r>
          </a:p>
          <a:p>
            <a:pPr lvl="2" algn="l" rtl="0"/>
            <a:r>
              <a:rPr lang="en-US" dirty="0" smtClean="0"/>
              <a:t>Many tools for R, Python, and others</a:t>
            </a:r>
          </a:p>
          <a:p>
            <a:pPr lvl="1" algn="l" rtl="0"/>
            <a:endParaRPr lang="en-US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Cleaning (outliers, cont.)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Once identified, what to do with outliers?</a:t>
            </a:r>
          </a:p>
          <a:p>
            <a:pPr algn="l" rtl="0"/>
            <a:r>
              <a:rPr lang="en-US" dirty="0" smtClean="0"/>
              <a:t>If there are few, check them (if very few, do it manually)</a:t>
            </a:r>
          </a:p>
          <a:p>
            <a:pPr lvl="1" algn="l" rtl="0"/>
            <a:r>
              <a:rPr lang="en-US" dirty="0" smtClean="0"/>
              <a:t>If seem like errors, simply discard</a:t>
            </a:r>
          </a:p>
          <a:p>
            <a:pPr lvl="1" algn="l" rtl="0"/>
            <a:r>
              <a:rPr lang="en-US" dirty="0" smtClean="0"/>
              <a:t>Otherwise may need a special treatment or adapting the distribution</a:t>
            </a:r>
          </a:p>
          <a:p>
            <a:pPr algn="l" rtl="0"/>
            <a:r>
              <a:rPr lang="en-US" dirty="0" smtClean="0"/>
              <a:t>If there are many, perhaps the inferred distribution was not correct </a:t>
            </a:r>
          </a:p>
          <a:p>
            <a:pPr lvl="1" algn="l" rtl="0"/>
            <a:r>
              <a:rPr lang="en-US" dirty="0" smtClean="0"/>
              <a:t>Apply tests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For many ML algorithms to work properly, need to have a uniform scale for all attributes </a:t>
            </a:r>
          </a:p>
          <a:p>
            <a:pPr algn="l" rtl="0"/>
            <a:r>
              <a:rPr lang="en-US" dirty="0" smtClean="0"/>
              <a:t>Simple methods</a:t>
            </a:r>
          </a:p>
          <a:p>
            <a:pPr lvl="1" algn="l" rtl="0"/>
            <a:r>
              <a:rPr lang="en-US" dirty="0" smtClean="0"/>
              <a:t>Normalization to [0,1]     (x-min) / (max-min) </a:t>
            </a:r>
          </a:p>
          <a:p>
            <a:pPr lvl="1" algn="l" rtl="0"/>
            <a:r>
              <a:rPr lang="en-US" dirty="0" smtClean="0"/>
              <a:t>Normalization to [-1,1]   (2x-min-max) / (max-min)</a:t>
            </a:r>
          </a:p>
          <a:p>
            <a:pPr algn="l" rtl="0"/>
            <a:r>
              <a:rPr lang="en-US" dirty="0" smtClean="0"/>
              <a:t>Statistical methods</a:t>
            </a:r>
          </a:p>
          <a:p>
            <a:pPr lvl="1" algn="l" rtl="0"/>
            <a:r>
              <a:rPr lang="en-US" dirty="0" smtClean="0"/>
              <a:t>Z-normalization</a:t>
            </a:r>
          </a:p>
          <a:p>
            <a:pPr algn="l" rtl="0"/>
            <a:r>
              <a:rPr lang="en-US" dirty="0"/>
              <a:t>l</a:t>
            </a:r>
            <a:r>
              <a:rPr lang="en-US" dirty="0" smtClean="0"/>
              <a:t>og-normalization</a:t>
            </a:r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Discretization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Some algorithms require discrete values</a:t>
            </a:r>
          </a:p>
          <a:p>
            <a:pPr algn="l" rtl="0"/>
            <a:r>
              <a:rPr lang="en-US" dirty="0" smtClean="0"/>
              <a:t>The actual data may be non-numeric, or numeric but </a:t>
            </a:r>
            <a:r>
              <a:rPr lang="en-US" dirty="0" err="1" smtClean="0"/>
              <a:t>continous</a:t>
            </a:r>
            <a:endParaRPr lang="en-US" dirty="0" smtClean="0"/>
          </a:p>
          <a:p>
            <a:pPr algn="l" rtl="0"/>
            <a:r>
              <a:rPr lang="en-US" dirty="0" smtClean="0"/>
              <a:t>Also called </a:t>
            </a:r>
            <a:r>
              <a:rPr lang="en-US" dirty="0" smtClean="0">
                <a:solidFill>
                  <a:srgbClr val="FF0000"/>
                </a:solidFill>
              </a:rPr>
              <a:t>binning</a:t>
            </a:r>
            <a:r>
              <a:rPr lang="en-US" dirty="0" smtClean="0"/>
              <a:t> sometimes</a:t>
            </a:r>
          </a:p>
          <a:p>
            <a:pPr lvl="1" algn="l" rtl="0"/>
            <a:r>
              <a:rPr lang="en-US" dirty="0" smtClean="0"/>
              <a:t>Equal-length</a:t>
            </a:r>
          </a:p>
          <a:p>
            <a:pPr lvl="1" algn="l" rtl="0"/>
            <a:r>
              <a:rPr lang="en-US" dirty="0" smtClean="0"/>
              <a:t>Based on the distribution</a:t>
            </a:r>
          </a:p>
          <a:p>
            <a:pPr lvl="1" algn="l" rtl="0"/>
            <a:r>
              <a:rPr lang="en-US" dirty="0" smtClean="0"/>
              <a:t>Entropy-based (for non-numeric)</a:t>
            </a:r>
          </a:p>
          <a:p>
            <a:pPr lvl="1" algn="l" rtl="0"/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sz="2400" dirty="0" smtClean="0"/>
              <a:t>It is recommended to plot the data before, during and after preparation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Use R, </a:t>
            </a:r>
            <a:r>
              <a:rPr lang="en-US" sz="2400" dirty="0" err="1" smtClean="0"/>
              <a:t>Matlab</a:t>
            </a:r>
            <a:r>
              <a:rPr lang="en-US" sz="2400" dirty="0" smtClean="0"/>
              <a:t>, Excel, Python libraries, or any other tool for that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Useful to get a sense of what’s going on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For instance, you may see remaining outliers just by looking at the data!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Eventually, also highly useful for your customers</a:t>
            </a:r>
            <a:endParaRPr lang="he-IL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sz="2400" dirty="0" smtClean="0"/>
          </a:p>
          <a:p>
            <a:pPr algn="l" rtl="0"/>
            <a:r>
              <a:rPr lang="en-US" dirty="0" smtClean="0"/>
              <a:t>Feature Engineering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Choice of (ML) Algorithms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Initial Parameter Choice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Selection and Engineering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Feature selection</a:t>
            </a:r>
          </a:p>
          <a:p>
            <a:pPr lvl="1" algn="l" rtl="0"/>
            <a:r>
              <a:rPr lang="en-US" dirty="0" smtClean="0"/>
              <a:t>Goal: choose a subset of the features/attributes of the data</a:t>
            </a:r>
          </a:p>
          <a:p>
            <a:pPr lvl="2" algn="l" rtl="0"/>
            <a:r>
              <a:rPr lang="en-US" dirty="0" smtClean="0"/>
              <a:t>Which of the attributes of the input are important for your goal?</a:t>
            </a:r>
          </a:p>
          <a:p>
            <a:pPr lvl="2" algn="l" rtl="0"/>
            <a:r>
              <a:rPr lang="en-US" dirty="0" smtClean="0"/>
              <a:t>Which of the attributes have discriminatory power?</a:t>
            </a:r>
            <a:endParaRPr lang="en-US" dirty="0"/>
          </a:p>
          <a:p>
            <a:pPr algn="l" rtl="0"/>
            <a:r>
              <a:rPr lang="en-US" dirty="0" smtClean="0"/>
              <a:t>Feature Engineering</a:t>
            </a:r>
          </a:p>
          <a:p>
            <a:pPr lvl="1" algn="l" rtl="0"/>
            <a:r>
              <a:rPr lang="en-US" sz="2200" dirty="0" smtClean="0"/>
              <a:t>Generation of new features through transformations on the data</a:t>
            </a:r>
          </a:p>
          <a:p>
            <a:pPr lvl="1" algn="l" rtl="0"/>
            <a:endParaRPr lang="en-US" sz="2200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Science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In one sentence: gain </a:t>
            </a:r>
            <a:r>
              <a:rPr lang="en-US" dirty="0" smtClean="0">
                <a:solidFill>
                  <a:srgbClr val="FF0000"/>
                </a:solidFill>
              </a:rPr>
              <a:t>insights</a:t>
            </a:r>
            <a:r>
              <a:rPr lang="en-US" dirty="0" smtClean="0"/>
              <a:t> from data</a:t>
            </a:r>
          </a:p>
          <a:p>
            <a:pPr algn="l" rtl="0"/>
            <a:r>
              <a:rPr lang="en-US" dirty="0" smtClean="0"/>
              <a:t>Either </a:t>
            </a:r>
            <a:r>
              <a:rPr lang="en-US" dirty="0" smtClean="0">
                <a:solidFill>
                  <a:srgbClr val="FF0000"/>
                </a:solidFill>
              </a:rPr>
              <a:t>explain </a:t>
            </a:r>
            <a:r>
              <a:rPr lang="en-US" dirty="0" smtClean="0"/>
              <a:t>a phenomenon or trend or </a:t>
            </a:r>
            <a:r>
              <a:rPr lang="en-US" dirty="0" smtClean="0">
                <a:solidFill>
                  <a:srgbClr val="FF0000"/>
                </a:solidFill>
              </a:rPr>
              <a:t>predict </a:t>
            </a:r>
            <a:r>
              <a:rPr lang="en-US" dirty="0" smtClean="0"/>
              <a:t>them</a:t>
            </a:r>
          </a:p>
          <a:p>
            <a:pPr lvl="1" algn="l" rtl="0"/>
            <a:r>
              <a:rPr lang="en-US" dirty="0" smtClean="0"/>
              <a:t>Typically</a:t>
            </a:r>
            <a:r>
              <a:rPr lang="en-US" dirty="0" smtClean="0">
                <a:solidFill>
                  <a:srgbClr val="FF0000"/>
                </a:solidFill>
              </a:rPr>
              <a:t> both</a:t>
            </a:r>
          </a:p>
          <a:p>
            <a:pPr algn="l" rtl="0"/>
            <a:r>
              <a:rPr lang="en-US" dirty="0" smtClean="0"/>
              <a:t>Techniques include a mix from databases/data mining, Machine Learning and statistics</a:t>
            </a:r>
          </a:p>
          <a:p>
            <a:pPr lvl="1" algn="l" rtl="0"/>
            <a:r>
              <a:rPr lang="en-US" dirty="0" smtClean="0"/>
              <a:t>Considered an interdisciplinary profession</a:t>
            </a:r>
          </a:p>
          <a:p>
            <a:pPr algn="l" rtl="0"/>
            <a:r>
              <a:rPr lang="en-US" dirty="0" smtClean="0"/>
              <a:t>Somewhat of a buzz word, but one that is very hot in industry</a:t>
            </a:r>
          </a:p>
          <a:p>
            <a:pPr lvl="1" algn="l" rtl="0"/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Training, Validation and Test set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Common practice to divide the data to training , validation and test set </a:t>
            </a:r>
            <a:endParaRPr lang="en-US" dirty="0"/>
          </a:p>
          <a:p>
            <a:pPr algn="l" rtl="0"/>
            <a:r>
              <a:rPr lang="en-US" dirty="0" smtClean="0"/>
              <a:t>Training data is used for feature engineering (and later model parameter inference)</a:t>
            </a:r>
          </a:p>
          <a:p>
            <a:pPr algn="l" rtl="0"/>
            <a:r>
              <a:rPr lang="en-US" dirty="0" smtClean="0"/>
              <a:t>Validation set is for parameter tuning</a:t>
            </a:r>
          </a:p>
          <a:p>
            <a:pPr algn="l" rtl="0"/>
            <a:r>
              <a:rPr lang="en-US" dirty="0" smtClean="0"/>
              <a:t>Test set is only for testing (no further model changes, in principle)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selection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Can roughly be divided to methods that:</a:t>
            </a:r>
          </a:p>
          <a:p>
            <a:pPr lvl="1" algn="l" rtl="0"/>
            <a:r>
              <a:rPr lang="en-US" sz="2000" dirty="0" smtClean="0"/>
              <a:t>Look only at the data, and agnostic to the learning algorithm, and </a:t>
            </a:r>
          </a:p>
          <a:p>
            <a:pPr lvl="1" algn="l" rtl="0"/>
            <a:r>
              <a:rPr lang="en-US" sz="2000" dirty="0"/>
              <a:t>T</a:t>
            </a:r>
            <a:r>
              <a:rPr lang="en-US" sz="2000" dirty="0" smtClean="0"/>
              <a:t>hose that look also at the learning algorithm</a:t>
            </a:r>
            <a:r>
              <a:rPr lang="en-US" sz="2400" dirty="0" smtClean="0"/>
              <a:t> 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/>
            <a:r>
              <a:rPr lang="en-US" sz="2400" dirty="0" smtClean="0"/>
              <a:t>Filter Method</a:t>
            </a:r>
          </a:p>
          <a:p>
            <a:pPr lvl="1" algn="l" rtl="0"/>
            <a:r>
              <a:rPr lang="en-US" sz="2000" dirty="0" smtClean="0"/>
              <a:t>Example: Look for correlations between features and the output in the training set</a:t>
            </a:r>
          </a:p>
          <a:p>
            <a:pPr lvl="1" algn="l" rtl="0">
              <a:buNone/>
            </a:pPr>
            <a:endParaRPr lang="en-US" sz="2000" dirty="0" smtClean="0"/>
          </a:p>
          <a:p>
            <a:pPr algn="l" rtl="0"/>
            <a:r>
              <a:rPr lang="en-US" sz="2400" dirty="0" smtClean="0"/>
              <a:t>Wrapper Method</a:t>
            </a:r>
          </a:p>
          <a:p>
            <a:pPr lvl="1" algn="l" rtl="0"/>
            <a:r>
              <a:rPr lang="en-US" sz="2000" dirty="0" smtClean="0"/>
              <a:t>A ``wrapper” over the learning process</a:t>
            </a:r>
          </a:p>
          <a:p>
            <a:pPr lvl="1" algn="l" rtl="0"/>
            <a:r>
              <a:rPr lang="en-US" sz="2000" dirty="0" smtClean="0"/>
              <a:t>Keep attributes that have a significant impact on the output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Engineering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Transform the features into “meta-features” that better reflect some properties of the data </a:t>
            </a:r>
          </a:p>
          <a:p>
            <a:pPr algn="l" rtl="0"/>
            <a:r>
              <a:rPr lang="en-US" dirty="0" smtClean="0"/>
              <a:t>Examples</a:t>
            </a:r>
          </a:p>
          <a:p>
            <a:pPr lvl="1" algn="l" rtl="0"/>
            <a:r>
              <a:rPr lang="en-US" dirty="0" smtClean="0"/>
              <a:t> Very simple: pair features together</a:t>
            </a:r>
            <a:endParaRPr lang="en-US" dirty="0"/>
          </a:p>
          <a:p>
            <a:pPr lvl="1" algn="l" rtl="0"/>
            <a:r>
              <a:rPr lang="en-US" dirty="0" smtClean="0"/>
              <a:t> Complex (and much more useful): </a:t>
            </a:r>
          </a:p>
          <a:p>
            <a:pPr lvl="1" algn="l" rtl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Principle Component Analysis (PCA)</a:t>
            </a:r>
          </a:p>
          <a:p>
            <a:pPr lvl="1" algn="l" rtl="0"/>
            <a:r>
              <a:rPr lang="en-US" dirty="0" smtClean="0"/>
              <a:t>High level idea:</a:t>
            </a:r>
          </a:p>
          <a:p>
            <a:pPr lvl="2" algn="l" rtl="0"/>
            <a:r>
              <a:rPr lang="en-US" dirty="0" smtClean="0"/>
              <a:t>Convert a set of observations into uncorrelated “Principal Components”</a:t>
            </a:r>
          </a:p>
          <a:p>
            <a:pPr lvl="1" algn="l" rtl="0"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Applying algorithms, mainly from ML, to generate a model </a:t>
            </a:r>
          </a:p>
          <a:p>
            <a:pPr algn="l" rtl="0"/>
            <a:r>
              <a:rPr lang="en-US" dirty="0" smtClean="0"/>
              <a:t>You have, or will, learn many ML methods in the ML course, e.g.</a:t>
            </a:r>
          </a:p>
          <a:p>
            <a:pPr lvl="1" algn="l" rtl="0"/>
            <a:r>
              <a:rPr lang="en-US" dirty="0" smtClean="0"/>
              <a:t>Clustering</a:t>
            </a:r>
          </a:p>
          <a:p>
            <a:pPr lvl="1" algn="l" rtl="0"/>
            <a:r>
              <a:rPr lang="en-US" dirty="0" smtClean="0"/>
              <a:t>SVM</a:t>
            </a:r>
          </a:p>
          <a:p>
            <a:pPr lvl="1" algn="l" rtl="0"/>
            <a:r>
              <a:rPr lang="en-US" dirty="0" smtClean="0"/>
              <a:t>Kernels</a:t>
            </a:r>
          </a:p>
          <a:p>
            <a:pPr lvl="1" algn="l" rtl="0"/>
            <a:r>
              <a:rPr lang="en-US" dirty="0" smtClean="0"/>
              <a:t>PCA</a:t>
            </a:r>
          </a:p>
          <a:p>
            <a:pPr lvl="1" algn="l" rtl="0"/>
            <a:r>
              <a:rPr lang="en-US" dirty="0" smtClean="0"/>
              <a:t>Regression</a:t>
            </a:r>
          </a:p>
          <a:p>
            <a:pPr lvl="1" algn="l" rtl="0"/>
            <a:r>
              <a:rPr lang="en-US" dirty="0" smtClean="0"/>
              <a:t>Decision Trees</a:t>
            </a:r>
          </a:p>
          <a:p>
            <a:pPr lvl="1" algn="l" rtl="0"/>
            <a:r>
              <a:rPr lang="en-US" dirty="0" smtClean="0"/>
              <a:t>Propbabilistic Models</a:t>
            </a:r>
          </a:p>
          <a:p>
            <a:pPr algn="l" rtl="0"/>
            <a:r>
              <a:rPr lang="en-US" dirty="0" smtClean="0"/>
              <a:t>All have some explanatory nature, but (expect for clustering) are geared towards prediction</a:t>
            </a:r>
          </a:p>
          <a:p>
            <a:pPr algn="l" rtl="0"/>
            <a:r>
              <a:rPr lang="en-US" dirty="0" smtClean="0"/>
              <a:t>Important type of predictors: </a:t>
            </a:r>
            <a:r>
              <a:rPr lang="en-US" dirty="0" smtClean="0">
                <a:solidFill>
                  <a:srgbClr val="FF0000"/>
                </a:solidFill>
              </a:rPr>
              <a:t>classifiers</a:t>
            </a:r>
          </a:p>
          <a:p>
            <a:pPr lvl="1" algn="l" rtl="0"/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 and this workshop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In the ML class you learn the internals of these methods and algorithms</a:t>
            </a:r>
          </a:p>
          <a:p>
            <a:pPr algn="l" rtl="0"/>
            <a:r>
              <a:rPr lang="en-US" dirty="0" smtClean="0"/>
              <a:t>Here you only need to use them as black boxes (tons of available implementations), </a:t>
            </a:r>
            <a:r>
              <a:rPr lang="en-US" dirty="0" smtClean="0">
                <a:solidFill>
                  <a:srgbClr val="FF0000"/>
                </a:solidFill>
              </a:rPr>
              <a:t>BUT</a:t>
            </a:r>
          </a:p>
          <a:p>
            <a:pPr algn="l" rtl="0"/>
            <a:r>
              <a:rPr lang="en-US" dirty="0" smtClean="0"/>
              <a:t>You DO need to know what they do, so you can choose what to use</a:t>
            </a:r>
          </a:p>
          <a:p>
            <a:pPr algn="l" rtl="0"/>
            <a:r>
              <a:rPr lang="en-US" dirty="0" err="1" smtClean="0"/>
              <a:t>Amit</a:t>
            </a:r>
            <a:r>
              <a:rPr lang="en-US" dirty="0" smtClean="0"/>
              <a:t> will overview methods along with Python implementations next week</a:t>
            </a:r>
          </a:p>
          <a:p>
            <a:pPr lvl="1" algn="l" rtl="0"/>
            <a:r>
              <a:rPr lang="en-US" dirty="0" smtClean="0"/>
              <a:t>You will need to go deeper on your own</a:t>
            </a:r>
          </a:p>
          <a:p>
            <a:pPr lvl="1" algn="l" rtl="0"/>
            <a:r>
              <a:rPr lang="en-US" dirty="0" smtClean="0"/>
              <a:t>We’re here to support you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 </a:t>
            </a:r>
            <a:r>
              <a:rPr lang="en-US" dirty="0" smtClean="0"/>
              <a:t> Validation</a:t>
            </a:r>
            <a:r>
              <a:rPr lang="en-US" dirty="0"/>
              <a:t> </a:t>
            </a:r>
            <a:r>
              <a:rPr lang="en-US" dirty="0" smtClean="0"/>
              <a:t>and testing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Extremely important!</a:t>
            </a:r>
          </a:p>
          <a:p>
            <a:pPr algn="l" rtl="0"/>
            <a:r>
              <a:rPr lang="en-US" dirty="0" smtClean="0"/>
              <a:t>Hold-out validation:  training-validation-test method</a:t>
            </a:r>
          </a:p>
          <a:p>
            <a:pPr algn="l" rtl="0"/>
            <a:r>
              <a:rPr lang="en-US" dirty="0" smtClean="0"/>
              <a:t>How to split into these 3 sets?</a:t>
            </a:r>
          </a:p>
          <a:p>
            <a:pPr algn="l" rtl="0"/>
            <a:r>
              <a:rPr lang="en-US" dirty="0" smtClean="0"/>
              <a:t>Split may be random, but beware of bias</a:t>
            </a:r>
          </a:p>
          <a:p>
            <a:pPr lvl="1" algn="l" rtl="0"/>
            <a:r>
              <a:rPr lang="en-US" dirty="0" smtClean="0"/>
              <a:t>Example: Seasonality</a:t>
            </a:r>
          </a:p>
          <a:p>
            <a:pPr algn="l" rtl="0">
              <a:buNone/>
            </a:pPr>
            <a:endParaRPr lang="en-US" dirty="0" smtClean="0"/>
          </a:p>
          <a:p>
            <a:pPr lvl="1" algn="l" rtl="0">
              <a:buNone/>
            </a:pPr>
            <a:endParaRPr lang="en-US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Cross-validation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Partition the data to k parts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the </a:t>
            </a:r>
            <a:r>
              <a:rPr lang="en-US" dirty="0" err="1"/>
              <a:t>i</a:t>
            </a:r>
            <a:r>
              <a:rPr lang="en-US" dirty="0" err="1" smtClean="0"/>
              <a:t>’th</a:t>
            </a:r>
            <a:r>
              <a:rPr lang="en-US" dirty="0" smtClean="0"/>
              <a:t> iteration, train on all except for the </a:t>
            </a:r>
            <a:r>
              <a:rPr lang="en-US" dirty="0" err="1" smtClean="0"/>
              <a:t>i’th</a:t>
            </a:r>
            <a:r>
              <a:rPr lang="en-US" dirty="0" smtClean="0"/>
              <a:t> part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Advantage: we do not “lose” data for the learning phase</a:t>
            </a:r>
            <a:endParaRPr lang="he-I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Models)</a:t>
            </a:r>
            <a:r>
              <a:rPr lang="he-IL" dirty="0" smtClean="0"/>
              <a:t>) </a:t>
            </a:r>
            <a:r>
              <a:rPr lang="en-US" dirty="0" smtClean="0"/>
              <a:t>Measures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True Positives (TP), False Positives (FP), True Negatives (TN), False Negatives (FN)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Precision = TP/(TP+FP)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Recall = TP/(TP+FN)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Need to balance between the two, e.g. optimize the </a:t>
            </a:r>
            <a:r>
              <a:rPr lang="en-US" dirty="0" smtClean="0">
                <a:solidFill>
                  <a:srgbClr val="FF0000"/>
                </a:solidFill>
              </a:rPr>
              <a:t>F-measure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Subtle Pitfalls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Unbalanced data</a:t>
            </a:r>
          </a:p>
          <a:p>
            <a:pPr lvl="1" algn="l" rtl="0"/>
            <a:r>
              <a:rPr lang="en-US" dirty="0" smtClean="0"/>
              <a:t>Trying to predict if a patient has a very rare disease, 99% can be achieved by saying “NO”</a:t>
            </a:r>
          </a:p>
          <a:p>
            <a:pPr algn="l" rtl="0"/>
            <a:r>
              <a:rPr lang="en-US" dirty="0" smtClean="0"/>
              <a:t>“Curse of dimensionality”</a:t>
            </a:r>
          </a:p>
          <a:p>
            <a:pPr lvl="1" algn="l" rtl="0"/>
            <a:r>
              <a:rPr lang="en-US" dirty="0" smtClean="0"/>
              <a:t>High-dimensional data tends to be very sparse</a:t>
            </a:r>
          </a:p>
          <a:p>
            <a:pPr lvl="1" algn="l" rtl="0"/>
            <a:r>
              <a:rPr lang="en-US" dirty="0" smtClean="0"/>
              <a:t>Typical solution: Dimension reduction through feature engineering</a:t>
            </a:r>
          </a:p>
          <a:p>
            <a:pPr algn="l" rtl="0"/>
            <a:r>
              <a:rPr lang="en-US" dirty="0" smtClean="0"/>
              <a:t>Seasonality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Course website: </a:t>
            </a:r>
            <a:r>
              <a:rPr lang="en-US" dirty="0" smtClean="0">
                <a:hlinkClick r:id="rId2"/>
              </a:rPr>
              <a:t>http://www.cs.tau.ac.il/~amitsome/datascience/201718/</a:t>
            </a:r>
            <a:endParaRPr lang="en-US" dirty="0"/>
          </a:p>
          <a:p>
            <a:pPr algn="l" rtl="0"/>
            <a:r>
              <a:rPr lang="en-US" dirty="0" smtClean="0"/>
              <a:t>Tutorials referenced from the web-site</a:t>
            </a:r>
            <a:endParaRPr lang="en-US" dirty="0"/>
          </a:p>
          <a:p>
            <a:pPr algn="l" rtl="0"/>
            <a:r>
              <a:rPr lang="en-US" dirty="0" smtClean="0"/>
              <a:t>Projects in </a:t>
            </a:r>
            <a:r>
              <a:rPr lang="en-US" dirty="0" smtClean="0">
                <a:solidFill>
                  <a:srgbClr val="FF0000"/>
                </a:solidFill>
              </a:rPr>
              <a:t>groups of 3-4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 Workshop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z="2400" dirty="0" smtClean="0"/>
              <a:t>The idea is to give you a taste of this important area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Unlike a regular course, you learn ``hands-on”  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Requires a lot of work, a lot of self-teaching</a:t>
            </a:r>
          </a:p>
          <a:p>
            <a:pPr lvl="1" algn="l" rtl="0"/>
            <a:r>
              <a:rPr lang="en-US" sz="2400" dirty="0" smtClean="0"/>
              <a:t>We are here to guide you</a:t>
            </a:r>
          </a:p>
          <a:p>
            <a:pPr lvl="1" algn="l" rtl="0"/>
            <a:r>
              <a:rPr lang="en-US" sz="2400" dirty="0" smtClean="0"/>
              <a:t>But it is your responsibility to push things forward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We have some checkpoints in the schedule, but do not rely only on them!</a:t>
            </a:r>
          </a:p>
          <a:p>
            <a:pPr lvl="1" algn="l" rtl="0"/>
            <a:r>
              <a:rPr lang="en-US" sz="2400" dirty="0" smtClean="0"/>
              <a:t>Make sure to have a viable plan and get our advice  </a:t>
            </a:r>
            <a:endParaRPr lang="he-IL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 smtClean="0"/>
              <a:t>We allow a lot of freedom in the choice of project</a:t>
            </a:r>
          </a:p>
          <a:p>
            <a:pPr algn="l" rtl="0"/>
            <a:r>
              <a:rPr lang="en-US" dirty="0" smtClean="0"/>
              <a:t>World data bank has a large variety of data types </a:t>
            </a:r>
            <a:r>
              <a:rPr lang="en-US" dirty="0" smtClean="0">
                <a:hlinkClick r:id="rId2"/>
              </a:rPr>
              <a:t>http://datacatalog.worldbank.org/</a:t>
            </a:r>
            <a:endParaRPr lang="en-US" dirty="0" smtClean="0"/>
          </a:p>
          <a:p>
            <a:pPr algn="l" rtl="0"/>
            <a:r>
              <a:rPr lang="en-US" dirty="0" smtClean="0"/>
              <a:t>For ideas of goals, see </a:t>
            </a:r>
            <a:r>
              <a:rPr lang="en-US" dirty="0" smtClean="0">
                <a:hlinkClick r:id="rId3"/>
              </a:rPr>
              <a:t>https://www.kaggle.com</a:t>
            </a:r>
            <a:r>
              <a:rPr lang="en-US" dirty="0" smtClean="0"/>
              <a:t> </a:t>
            </a:r>
          </a:p>
          <a:p>
            <a:pPr lvl="1" algn="l" rtl="0"/>
            <a:r>
              <a:rPr lang="en-US" dirty="0" err="1" smtClean="0"/>
              <a:t>Bitcoin</a:t>
            </a:r>
            <a:r>
              <a:rPr lang="en-US" dirty="0" smtClean="0"/>
              <a:t> transactions: </a:t>
            </a:r>
            <a:r>
              <a:rPr lang="en-US" dirty="0" smtClean="0">
                <a:hlinkClick r:id="rId3"/>
              </a:rPr>
              <a:t>https://www.kaggle.com/bigquery/bitcoin-blockchain</a:t>
            </a:r>
            <a:endParaRPr lang="en-US" dirty="0" smtClean="0"/>
          </a:p>
          <a:p>
            <a:pPr lvl="1" algn="l" rtl="0"/>
            <a:r>
              <a:rPr lang="en-US" dirty="0" smtClean="0"/>
              <a:t>Yelp Dataset - 3GB of users data and business reviews in Yelp  (</a:t>
            </a:r>
            <a:r>
              <a:rPr lang="en-US" dirty="0" smtClean="0">
                <a:hlinkClick r:id="rId4"/>
              </a:rPr>
              <a:t>https://www.kaggle.com/yelp-dataset/yelp-dataset</a:t>
            </a:r>
            <a:r>
              <a:rPr lang="en-US" dirty="0" smtClean="0"/>
              <a:t>)</a:t>
            </a:r>
          </a:p>
          <a:p>
            <a:pPr lvl="1" algn="l" rtl="0"/>
            <a:r>
              <a:rPr lang="en-US" dirty="0" smtClean="0"/>
              <a:t>1.6 million UK traffic accidents (</a:t>
            </a:r>
            <a:r>
              <a:rPr lang="en-US" dirty="0" smtClean="0">
                <a:hlinkClick r:id="rId5"/>
              </a:rPr>
              <a:t>https://www.kaggle.com/daveianhickey/2000-16-traffic-flow-england-scotland-wales</a:t>
            </a:r>
            <a:r>
              <a:rPr lang="en-US" dirty="0" smtClean="0"/>
              <a:t>)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See next slide on positioning your work with respect to existing solutions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ideas?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If you are excited about data in a different domain, let us know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Lots of data freely available on the web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Come up with an idea and ask us if it fits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Part of your duties is reviewing existing online solutions (especially if you choose </a:t>
            </a:r>
            <a:r>
              <a:rPr lang="en-US" dirty="0" err="1" smtClean="0"/>
              <a:t>Kaggle</a:t>
            </a:r>
            <a:r>
              <a:rPr lang="en-US" dirty="0" smtClean="0"/>
              <a:t>)</a:t>
            </a:r>
          </a:p>
          <a:p>
            <a:pPr algn="l" rtl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and positioning (the novelty of) your work!</a:t>
            </a:r>
          </a:p>
          <a:p>
            <a:pPr algn="l" rtl="0"/>
            <a:endParaRPr lang="en-US" dirty="0" smtClean="0"/>
          </a:p>
          <a:p>
            <a:pPr lvl="1" algn="l" rtl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duties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Attend all classes, present as required, participate in discussions (15%)</a:t>
            </a:r>
          </a:p>
          <a:p>
            <a:pPr algn="l" rtl="0"/>
            <a:r>
              <a:rPr lang="en-US" dirty="0" smtClean="0"/>
              <a:t>Final Project (85%)</a:t>
            </a:r>
          </a:p>
          <a:p>
            <a:pPr lvl="1" algn="l" rtl="0"/>
            <a:r>
              <a:rPr lang="en-US" dirty="0" smtClean="0"/>
              <a:t>Grading criteria already on our website</a:t>
            </a:r>
          </a:p>
          <a:p>
            <a:pPr algn="l" rtl="0"/>
            <a:r>
              <a:rPr lang="en-US" dirty="0" smtClean="0"/>
              <a:t>First task: email us by Monday the names of teammates</a:t>
            </a:r>
          </a:p>
          <a:p>
            <a:pPr algn="l" rtl="0"/>
            <a:r>
              <a:rPr lang="en-US" dirty="0" smtClean="0"/>
              <a:t>Start very early to look at data </a:t>
            </a:r>
          </a:p>
          <a:p>
            <a:pPr algn="l" rtl="0"/>
            <a:r>
              <a:rPr lang="en-US" dirty="0" smtClean="0"/>
              <a:t>While so, discuss, amongst yourselves and then with us, your project goals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lvl="1" algn="l" rtl="0">
              <a:buNone/>
            </a:pPr>
            <a:endParaRPr lang="en-US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 tasks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dirty="0" smtClean="0"/>
              <a:t>18/11/18: </a:t>
            </a:r>
            <a:r>
              <a:rPr lang="en-US" b="1" dirty="0" smtClean="0"/>
              <a:t>Student Presentations #1:</a:t>
            </a:r>
            <a:r>
              <a:rPr lang="en-US" dirty="0" smtClean="0"/>
              <a:t> 5 minutes, 5 slides - Dataset description and initial analysis, project problem formulation)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16/12/2018: </a:t>
            </a:r>
            <a:r>
              <a:rPr lang="en-US" b="1" dirty="0" smtClean="0"/>
              <a:t>Student Presentations #2:</a:t>
            </a:r>
            <a:r>
              <a:rPr lang="en-US" dirty="0" smtClean="0"/>
              <a:t> 5 minutes, 5 slides - Presentation of initials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13/01/2019: </a:t>
            </a:r>
            <a:r>
              <a:rPr lang="en-US" b="1" dirty="0" smtClean="0"/>
              <a:t>Final Project presentations 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smtClean="0"/>
              <a:t>20/02/2019: </a:t>
            </a:r>
            <a:r>
              <a:rPr lang="en-US" b="1" dirty="0" smtClean="0"/>
              <a:t>Projects </a:t>
            </a:r>
            <a:r>
              <a:rPr lang="en-US" b="1" dirty="0" smtClean="0"/>
              <a:t>Submission Deadline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Components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2060847"/>
            <a:ext cx="5429250" cy="400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9552" y="6237312"/>
            <a:ext cx="237626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200" dirty="0" smtClean="0"/>
              <a:t>Source: Wikipedia</a:t>
            </a:r>
            <a:endParaRPr lang="he-I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Components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Business </a:t>
            </a:r>
            <a:r>
              <a:rPr lang="en-US" sz="2400" dirty="0" err="1" smtClean="0"/>
              <a:t>undersrtanding</a:t>
            </a:r>
            <a:r>
              <a:rPr lang="en-US" sz="2400" dirty="0" smtClean="0"/>
              <a:t>, goal identification</a:t>
            </a:r>
          </a:p>
          <a:p>
            <a:pPr algn="l" rtl="0"/>
            <a:r>
              <a:rPr lang="en-US" sz="2400" dirty="0" smtClean="0"/>
              <a:t>Getting and understanding the data</a:t>
            </a:r>
          </a:p>
          <a:p>
            <a:pPr algn="l" rtl="0"/>
            <a:r>
              <a:rPr lang="en-US" sz="2400" dirty="0" smtClean="0"/>
              <a:t>Data preparation</a:t>
            </a:r>
          </a:p>
          <a:p>
            <a:pPr algn="l" rtl="0"/>
            <a:r>
              <a:rPr lang="en-US" sz="2400" dirty="0" smtClean="0"/>
              <a:t>Visualization (optional, yet often useful)</a:t>
            </a:r>
          </a:p>
          <a:p>
            <a:pPr algn="l" rtl="0"/>
            <a:r>
              <a:rPr lang="en-US" sz="2400" dirty="0" smtClean="0"/>
              <a:t>Modeling </a:t>
            </a:r>
          </a:p>
          <a:p>
            <a:pPr lvl="1" algn="l" rtl="0"/>
            <a:r>
              <a:rPr lang="en-US" sz="2400" dirty="0" smtClean="0"/>
              <a:t>Feature Engineering</a:t>
            </a:r>
          </a:p>
          <a:p>
            <a:pPr lvl="1" algn="l" rtl="0"/>
            <a:r>
              <a:rPr lang="en-US" sz="2400" dirty="0" smtClean="0"/>
              <a:t>Choice of (ML) Algorithms</a:t>
            </a:r>
          </a:p>
          <a:p>
            <a:pPr lvl="1" algn="l" rtl="0"/>
            <a:r>
              <a:rPr lang="en-US" sz="2400" dirty="0" smtClean="0"/>
              <a:t>Initial Parameter Choice</a:t>
            </a:r>
          </a:p>
          <a:p>
            <a:pPr algn="l" rtl="0"/>
            <a:r>
              <a:rPr lang="en-US" sz="2400" dirty="0" smtClean="0"/>
              <a:t>Model Training</a:t>
            </a:r>
          </a:p>
          <a:p>
            <a:pPr algn="l" rtl="0"/>
            <a:r>
              <a:rPr lang="en-US" sz="2400" dirty="0" smtClean="0"/>
              <a:t>Evaluation</a:t>
            </a:r>
          </a:p>
          <a:p>
            <a:pPr lvl="1" algn="l" rtl="0"/>
            <a:endParaRPr lang="en-US" sz="2400" dirty="0" smtClean="0"/>
          </a:p>
          <a:p>
            <a:pPr lvl="1" algn="l" rtl="0"/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l" rtl="0">
              <a:buNone/>
            </a:pPr>
            <a:r>
              <a:rPr lang="en-US" dirty="0" smtClean="0"/>
              <a:t>Identify a </a:t>
            </a:r>
            <a:r>
              <a:rPr lang="en-US" dirty="0" smtClean="0">
                <a:solidFill>
                  <a:srgbClr val="FF0000"/>
                </a:solidFill>
              </a:rPr>
              <a:t>“Business” goal</a:t>
            </a:r>
          </a:p>
          <a:p>
            <a:pPr marL="914400" lvl="1" indent="-514350" algn="l" rtl="0">
              <a:buNone/>
            </a:pPr>
            <a:r>
              <a:rPr lang="en-US" dirty="0" smtClean="0"/>
              <a:t>In companies: something that can bring value, </a:t>
            </a:r>
          </a:p>
          <a:p>
            <a:pPr marL="914400" lvl="1" indent="-514350" algn="l" rtl="0">
              <a:buNone/>
            </a:pPr>
            <a:r>
              <a:rPr lang="en-US" dirty="0" smtClean="0"/>
              <a:t>usually monetary, to the company</a:t>
            </a:r>
          </a:p>
          <a:p>
            <a:pPr marL="1314450" lvl="2" indent="-514350" algn="l" rtl="0">
              <a:buNone/>
            </a:pPr>
            <a:r>
              <a:rPr lang="en-US" dirty="0" smtClean="0"/>
              <a:t>Forecasting demand</a:t>
            </a:r>
          </a:p>
          <a:p>
            <a:pPr marL="1314450" lvl="2" indent="-514350" algn="l" rtl="0">
              <a:buNone/>
            </a:pPr>
            <a:r>
              <a:rPr lang="en-US" dirty="0" smtClean="0"/>
              <a:t>Identifying fraud</a:t>
            </a:r>
          </a:p>
          <a:p>
            <a:pPr marL="1314450" lvl="2" indent="-514350" algn="l" rtl="0">
              <a:buNone/>
            </a:pPr>
            <a:r>
              <a:rPr lang="en-US" dirty="0" smtClean="0"/>
              <a:t>Explaining server failure</a:t>
            </a:r>
          </a:p>
          <a:p>
            <a:pPr marL="1314450" lvl="2" indent="-514350" algn="l" rtl="0">
              <a:buNone/>
            </a:pPr>
            <a:r>
              <a:rPr lang="en-US" dirty="0" smtClean="0"/>
              <a:t>Forecasting user clicks</a:t>
            </a:r>
          </a:p>
          <a:p>
            <a:pPr marL="914400" lvl="1" indent="-514350" algn="l" rtl="0">
              <a:buNone/>
            </a:pPr>
            <a:endParaRPr lang="en-US" dirty="0"/>
          </a:p>
          <a:p>
            <a:pPr marL="914400" lvl="1" indent="-514350" algn="l" rtl="0">
              <a:buNone/>
            </a:pPr>
            <a:r>
              <a:rPr lang="en-US" dirty="0" smtClean="0"/>
              <a:t>In this workshop: something that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  <a:r>
              <a:rPr lang="en-US" dirty="0" smtClean="0"/>
              <a:t> find interesting!</a:t>
            </a:r>
          </a:p>
          <a:p>
            <a:pPr marL="514350" indent="-514350" algn="l" rtl="0">
              <a:buNone/>
            </a:pPr>
            <a:endParaRPr lang="en-US" dirty="0"/>
          </a:p>
          <a:p>
            <a:pPr marL="914400" lvl="1" indent="-514350" algn="l" rtl="0">
              <a:buNone/>
            </a:pPr>
            <a:endParaRPr lang="en-US" dirty="0" smtClean="0"/>
          </a:p>
          <a:p>
            <a:pPr marL="914400" lvl="1" indent="-514350" algn="l" rtl="0">
              <a:buNone/>
            </a:pPr>
            <a:endParaRPr lang="en-US" dirty="0" smtClean="0"/>
          </a:p>
          <a:p>
            <a:pPr marL="914400" lvl="1" indent="-514350" algn="l" rtl="0">
              <a:buNone/>
            </a:pPr>
            <a:endParaRPr lang="en-US" dirty="0"/>
          </a:p>
          <a:p>
            <a:pPr marL="914400" lvl="1" indent="-514350" algn="l" rtl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data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l" rtl="0"/>
            <a:r>
              <a:rPr lang="en-US" dirty="0" smtClean="0"/>
              <a:t>Find an appropriate dataset and explore it </a:t>
            </a:r>
          </a:p>
          <a:p>
            <a:pPr marL="514350" indent="-514350" algn="l" rtl="0"/>
            <a:r>
              <a:rPr lang="en-US" dirty="0" smtClean="0"/>
              <a:t>Start by “looking” at it (e.g. open a portion in Excel)</a:t>
            </a:r>
          </a:p>
          <a:p>
            <a:pPr marL="914400" lvl="1" indent="-514350" algn="l" rtl="0"/>
            <a:r>
              <a:rPr lang="en-US" dirty="0"/>
              <a:t>S</a:t>
            </a:r>
            <a:r>
              <a:rPr lang="en-US" dirty="0" smtClean="0"/>
              <a:t>chema</a:t>
            </a:r>
          </a:p>
          <a:p>
            <a:pPr marL="914400" lvl="1" indent="-514350" algn="l" rtl="0"/>
            <a:r>
              <a:rPr lang="en-US" dirty="0" smtClean="0"/>
              <a:t>Data quality</a:t>
            </a:r>
          </a:p>
          <a:p>
            <a:pPr marL="914400" lvl="1" indent="-514350" algn="l" rtl="0"/>
            <a:r>
              <a:rPr lang="en-US" dirty="0" smtClean="0"/>
              <a:t>Availability</a:t>
            </a:r>
          </a:p>
          <a:p>
            <a:pPr marL="914400" lvl="1" indent="-514350" algn="l" rtl="0"/>
            <a:r>
              <a:rPr lang="en-US" dirty="0" smtClean="0"/>
              <a:t>Need for integration</a:t>
            </a:r>
          </a:p>
          <a:p>
            <a:pPr marL="514350" indent="-514350" algn="l" rtl="0"/>
            <a:r>
              <a:rPr lang="en-US" dirty="0" smtClean="0"/>
              <a:t>Apply some basic analysis </a:t>
            </a:r>
          </a:p>
          <a:p>
            <a:pPr marL="914400" lvl="1" indent="-514350" algn="l" rtl="0"/>
            <a:r>
              <a:rPr lang="en-US" dirty="0" smtClean="0"/>
              <a:t>In particular, basic </a:t>
            </a:r>
            <a:r>
              <a:rPr lang="en-US" dirty="0" smtClean="0">
                <a:solidFill>
                  <a:srgbClr val="FF0000"/>
                </a:solidFill>
              </a:rPr>
              <a:t>feature extraction</a:t>
            </a:r>
          </a:p>
          <a:p>
            <a:pPr marL="914400" lvl="1" indent="-514350" algn="l" rtl="0"/>
            <a:r>
              <a:rPr lang="en-US" dirty="0" smtClean="0"/>
              <a:t>Represent each data item as a vector of features</a:t>
            </a:r>
          </a:p>
          <a:p>
            <a:pPr marL="1314450" lvl="2" indent="-514350" algn="l" rtl="0"/>
            <a:r>
              <a:rPr lang="en-US" dirty="0" smtClean="0"/>
              <a:t>To begin with, features can simply be the basic table columns</a:t>
            </a:r>
          </a:p>
          <a:p>
            <a:pPr marL="1314450" lvl="2" indent="-514350" algn="l" rtl="0"/>
            <a:r>
              <a:rPr lang="en-US" dirty="0" smtClean="0"/>
              <a:t>Visualization helps!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Preparation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Types, format</a:t>
            </a:r>
          </a:p>
          <a:p>
            <a:pPr algn="l" rtl="0"/>
            <a:r>
              <a:rPr lang="en-US" dirty="0" smtClean="0"/>
              <a:t>Data Integration (if needed)</a:t>
            </a:r>
          </a:p>
          <a:p>
            <a:pPr algn="l" rtl="0"/>
            <a:r>
              <a:rPr lang="en-US" dirty="0" smtClean="0"/>
              <a:t>Data Distribution</a:t>
            </a:r>
          </a:p>
          <a:p>
            <a:pPr lvl="1" algn="l" rtl="0"/>
            <a:r>
              <a:rPr lang="en-US" dirty="0" smtClean="0"/>
              <a:t>Correlations</a:t>
            </a:r>
          </a:p>
          <a:p>
            <a:pPr lvl="1" algn="l" rtl="0"/>
            <a:r>
              <a:rPr lang="en-US" dirty="0" smtClean="0"/>
              <a:t>Outlier Detection </a:t>
            </a:r>
          </a:p>
          <a:p>
            <a:pPr algn="l" rtl="0"/>
            <a:r>
              <a:rPr lang="en-US" dirty="0" smtClean="0"/>
              <a:t>Data Cleaning</a:t>
            </a:r>
          </a:p>
          <a:p>
            <a:pPr lvl="1" algn="l" rtl="0"/>
            <a:r>
              <a:rPr lang="en-US" dirty="0" smtClean="0"/>
              <a:t>Missing values (NULLs), outliers/errors</a:t>
            </a:r>
          </a:p>
          <a:p>
            <a:pPr algn="l" rtl="0"/>
            <a:r>
              <a:rPr lang="en-US" dirty="0" smtClean="0"/>
              <a:t>Normalization (scaling)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Time consumable, not great fun, but </a:t>
            </a:r>
            <a:r>
              <a:rPr lang="en-US" dirty="0" smtClean="0">
                <a:solidFill>
                  <a:srgbClr val="FF0000"/>
                </a:solidFill>
              </a:rPr>
              <a:t>highly important</a:t>
            </a:r>
            <a:r>
              <a:rPr lang="en-US" dirty="0" smtClean="0"/>
              <a:t>!</a:t>
            </a:r>
          </a:p>
          <a:p>
            <a:pPr algn="l" rtl="0">
              <a:buNone/>
            </a:pPr>
            <a:r>
              <a:rPr lang="en-US" dirty="0" smtClean="0"/>
              <a:t>        Claimed to consume 80% of data scientists time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lvl="1" algn="l" rtl="0"/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If data originates in multiple sources, it will probably not be aligned</a:t>
            </a:r>
          </a:p>
          <a:p>
            <a:pPr lvl="1" algn="l" rtl="0"/>
            <a:r>
              <a:rPr lang="en-US" dirty="0" smtClean="0"/>
              <a:t>Attribute names may be different </a:t>
            </a:r>
          </a:p>
          <a:p>
            <a:pPr lvl="1" algn="l" rtl="0">
              <a:buNone/>
            </a:pPr>
            <a:r>
              <a:rPr lang="en-US" dirty="0"/>
              <a:t> </a:t>
            </a:r>
            <a:r>
              <a:rPr lang="en-US" dirty="0" smtClean="0"/>
              <a:t>  (</a:t>
            </a:r>
            <a:r>
              <a:rPr lang="en-US" dirty="0" err="1" smtClean="0"/>
              <a:t>pname</a:t>
            </a:r>
            <a:r>
              <a:rPr lang="en-US" dirty="0" smtClean="0"/>
              <a:t> vs. </a:t>
            </a:r>
            <a:r>
              <a:rPr lang="en-US" dirty="0" err="1" smtClean="0"/>
              <a:t>personname</a:t>
            </a:r>
            <a:r>
              <a:rPr lang="en-US" dirty="0" smtClean="0"/>
              <a:t>, </a:t>
            </a:r>
            <a:r>
              <a:rPr lang="en-US" dirty="0" err="1" smtClean="0"/>
              <a:t>pid</a:t>
            </a:r>
            <a:r>
              <a:rPr lang="en-US" dirty="0" smtClean="0"/>
              <a:t> vs. </a:t>
            </a:r>
            <a:r>
              <a:rPr lang="en-US" dirty="0" err="1" smtClean="0"/>
              <a:t>personid</a:t>
            </a:r>
            <a:r>
              <a:rPr lang="en-US" dirty="0" smtClean="0"/>
              <a:t>)</a:t>
            </a:r>
          </a:p>
          <a:p>
            <a:pPr lvl="1" algn="l" rtl="0"/>
            <a:r>
              <a:rPr lang="en-US" dirty="0" smtClean="0"/>
              <a:t>Format may be different (DD/MM/YY vs. DD/YY/MM)</a:t>
            </a:r>
          </a:p>
          <a:p>
            <a:pPr lvl="1" algn="l" rtl="0"/>
            <a:r>
              <a:rPr lang="en-US" dirty="0" smtClean="0"/>
              <a:t>Structure may be different (by id vs. by name) 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Schema matching</a:t>
            </a:r>
          </a:p>
          <a:p>
            <a:pPr lvl="2" algn="l" rtl="0"/>
            <a:r>
              <a:rPr lang="en-US" dirty="0" smtClean="0"/>
              <a:t>Some old but good surveys of basic techniques:</a:t>
            </a:r>
            <a:endParaRPr lang="en-US" dirty="0" smtClean="0">
              <a:solidFill>
                <a:srgbClr val="FF0000"/>
              </a:solidFill>
              <a:hlinkClick r:id="rId2"/>
            </a:endParaRPr>
          </a:p>
          <a:p>
            <a:pPr lvl="3" algn="l" rtl="0"/>
            <a:r>
              <a:rPr lang="en-US" dirty="0" smtClean="0">
                <a:solidFill>
                  <a:srgbClr val="FF0000"/>
                </a:solidFill>
                <a:hlinkClick r:id="rId2"/>
              </a:rPr>
              <a:t>http://dbs.uni-leipzig.de/file/VLDBJ-Dec2001.pdf</a:t>
            </a:r>
            <a:endParaRPr lang="en-US" dirty="0" smtClean="0">
              <a:solidFill>
                <a:srgbClr val="FF0000"/>
              </a:solidFill>
            </a:endParaRPr>
          </a:p>
          <a:p>
            <a:pPr lvl="3" algn="l" rtl="0"/>
            <a:r>
              <a:rPr lang="en-US" dirty="0" smtClean="0">
                <a:solidFill>
                  <a:srgbClr val="FF0000"/>
                </a:solidFill>
                <a:hlinkClick r:id="rId3"/>
              </a:rPr>
              <a:t>http://disi.unitn.it/~p2p/RelatedWork/Matching/JoDS-IV-2005_SurveyMatching-SE.pdf</a:t>
            </a:r>
            <a:endParaRPr lang="en-US" dirty="0" smtClean="0">
              <a:solidFill>
                <a:srgbClr val="FF0000"/>
              </a:solidFill>
            </a:endParaRPr>
          </a:p>
          <a:p>
            <a:pPr lvl="3" algn="l" rtl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3" algn="l" rtl="0"/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1614</Words>
  <Application>Microsoft Office PowerPoint</Application>
  <PresentationFormat>On-screen Show (4:3)</PresentationFormat>
  <Paragraphs>285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Workshop: Data Science </vt:lpstr>
      <vt:lpstr>Data Science</vt:lpstr>
      <vt:lpstr>DS Workshop</vt:lpstr>
      <vt:lpstr>Basic Components</vt:lpstr>
      <vt:lpstr>Basic Components</vt:lpstr>
      <vt:lpstr>More details</vt:lpstr>
      <vt:lpstr>Exploring data</vt:lpstr>
      <vt:lpstr>Data Preparation</vt:lpstr>
      <vt:lpstr>Data Integration</vt:lpstr>
      <vt:lpstr>Data Distribution</vt:lpstr>
      <vt:lpstr>Distribution</vt:lpstr>
      <vt:lpstr> NULLs)) Data Cleaning</vt:lpstr>
      <vt:lpstr>Data Cleaning (outliers)</vt:lpstr>
      <vt:lpstr>Data Cleaning (outliers, cont.)</vt:lpstr>
      <vt:lpstr>Normalization</vt:lpstr>
      <vt:lpstr>Discretization</vt:lpstr>
      <vt:lpstr>Visualization</vt:lpstr>
      <vt:lpstr>Modeling</vt:lpstr>
      <vt:lpstr>Feature Selection and Engineering</vt:lpstr>
      <vt:lpstr>Training, Validation and Test set</vt:lpstr>
      <vt:lpstr>Feature selection</vt:lpstr>
      <vt:lpstr>Feature Engineering</vt:lpstr>
      <vt:lpstr>Modeling</vt:lpstr>
      <vt:lpstr>ML and this workshop</vt:lpstr>
      <vt:lpstr>  Validation and testing</vt:lpstr>
      <vt:lpstr>Cross-validation</vt:lpstr>
      <vt:lpstr>Predictive Models)) Measures</vt:lpstr>
      <vt:lpstr>Subtle Pitfalls</vt:lpstr>
      <vt:lpstr>Workshop</vt:lpstr>
      <vt:lpstr>Projects</vt:lpstr>
      <vt:lpstr>Other ideas?</vt:lpstr>
      <vt:lpstr>Your duties</vt:lpstr>
      <vt:lpstr>Later tasks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danielde</dc:creator>
  <cp:lastModifiedBy>deutch</cp:lastModifiedBy>
  <cp:revision>295</cp:revision>
  <dcterms:created xsi:type="dcterms:W3CDTF">2016-10-26T07:40:08Z</dcterms:created>
  <dcterms:modified xsi:type="dcterms:W3CDTF">2018-10-13T07:10:38Z</dcterms:modified>
</cp:coreProperties>
</file>