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330" r:id="rId4"/>
    <p:sldId id="260" r:id="rId5"/>
    <p:sldId id="293" r:id="rId6"/>
    <p:sldId id="294" r:id="rId7"/>
    <p:sldId id="331" r:id="rId8"/>
    <p:sldId id="268" r:id="rId9"/>
    <p:sldId id="295" r:id="rId10"/>
    <p:sldId id="332" r:id="rId11"/>
    <p:sldId id="333" r:id="rId12"/>
    <p:sldId id="297" r:id="rId13"/>
    <p:sldId id="298" r:id="rId14"/>
    <p:sldId id="299" r:id="rId15"/>
    <p:sldId id="300" r:id="rId16"/>
    <p:sldId id="338" r:id="rId17"/>
    <p:sldId id="339" r:id="rId18"/>
    <p:sldId id="340" r:id="rId19"/>
    <p:sldId id="344" r:id="rId20"/>
    <p:sldId id="346" r:id="rId21"/>
    <p:sldId id="301" r:id="rId22"/>
    <p:sldId id="335" r:id="rId23"/>
    <p:sldId id="291" r:id="rId24"/>
    <p:sldId id="292" r:id="rId25"/>
    <p:sldId id="347" r:id="rId26"/>
    <p:sldId id="307" r:id="rId27"/>
    <p:sldId id="308" r:id="rId28"/>
    <p:sldId id="336" r:id="rId29"/>
    <p:sldId id="309" r:id="rId30"/>
    <p:sldId id="348" r:id="rId31"/>
    <p:sldId id="349" r:id="rId32"/>
    <p:sldId id="350" r:id="rId33"/>
    <p:sldId id="351" r:id="rId34"/>
    <p:sldId id="352" r:id="rId35"/>
    <p:sldId id="353" r:id="rId36"/>
    <p:sldId id="360" r:id="rId37"/>
    <p:sldId id="355" r:id="rId38"/>
    <p:sldId id="356" r:id="rId39"/>
    <p:sldId id="357" r:id="rId40"/>
    <p:sldId id="358" r:id="rId41"/>
    <p:sldId id="359" r:id="rId42"/>
    <p:sldId id="310" r:id="rId43"/>
    <p:sldId id="311" r:id="rId44"/>
    <p:sldId id="312" r:id="rId45"/>
    <p:sldId id="313" r:id="rId46"/>
    <p:sldId id="325" r:id="rId47"/>
    <p:sldId id="326" r:id="rId48"/>
    <p:sldId id="328" r:id="rId49"/>
    <p:sldId id="315" r:id="rId50"/>
    <p:sldId id="337" r:id="rId51"/>
    <p:sldId id="329" r:id="rId52"/>
    <p:sldId id="324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6" autoAdjust="0"/>
    <p:restoredTop sz="54245" autoAdjust="0"/>
  </p:normalViewPr>
  <p:slideViewPr>
    <p:cSldViewPr>
      <p:cViewPr varScale="1">
        <p:scale>
          <a:sx n="48" d="100"/>
          <a:sy n="48" d="100"/>
        </p:scale>
        <p:origin x="-25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24AFC-D0CD-4012-B0CC-3ED944CCD3BD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11DD3-2E20-4BBA-AB79-187EF21AD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4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33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20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20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07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77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285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91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3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35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35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00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104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35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579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601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22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174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185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319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237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20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5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680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247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587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837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837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125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247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587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837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4232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48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8969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125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9175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8930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3365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6076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2370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8500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01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98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3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48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9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1DD3-2E20-4BBA-AB79-187EF21AD0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20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09C-5433-435F-ABB3-C92761DB5D4A}" type="datetime1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0FB7-A66E-47D7-9DE0-0B8923BAFB53}" type="datetime1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CFD9-404A-48D2-9C27-7F18B121753F}" type="datetime1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514E8-2E92-4DD1-B0AA-101CB7DC8BD0}" type="datetime1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3B6B-87ED-4CE3-8A71-335BDC3436D2}" type="datetime1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73D71-A623-4FC7-9C19-BB70D534CA39}" type="datetime1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907C-9EF4-4193-973E-E72D2D3F1DA3}" type="datetime1">
              <a:rPr lang="en-US" smtClean="0"/>
              <a:t>8/23/2014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80E97-EDCC-4F25-99E1-0DDFD859E6F5}" type="datetime1">
              <a:rPr lang="en-US" smtClean="0"/>
              <a:t>8/23/2014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64D8-8BCC-4B00-B146-939D5D5F6C2B}" type="datetime1">
              <a:rPr lang="en-US" smtClean="0"/>
              <a:t>8/23/2014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4F466-0B43-433A-82F6-74FD285508ED}" type="datetime1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C694-99AA-4B63-986E-81387063BB78}" type="datetime1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0B25F-EF57-4BA9-AE2F-8C9E7EC35D1E}" type="datetime1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1.png"/><Relationship Id="rId5" Type="http://schemas.openxmlformats.org/officeDocument/2006/relationships/image" Target="../media/image26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3.png"/><Relationship Id="rId4" Type="http://schemas.openxmlformats.org/officeDocument/2006/relationships/image" Target="../media/image42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notesSlide" Target="../notesSlides/notesSlide27.xml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11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3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3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0.png"/><Relationship Id="rId2" Type="http://schemas.openxmlformats.org/officeDocument/2006/relationships/image" Target="../media/image9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0.png"/><Relationship Id="rId2" Type="http://schemas.openxmlformats.org/officeDocument/2006/relationships/image" Target="../media/image9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70.png"/><Relationship Id="rId5" Type="http://schemas.openxmlformats.org/officeDocument/2006/relationships/image" Target="../media/image71.png"/><Relationship Id="rId10" Type="http://schemas.openxmlformats.org/officeDocument/2006/relationships/image" Target="../media/image69.png"/><Relationship Id="rId9" Type="http://schemas.openxmlformats.org/officeDocument/2006/relationships/image" Target="../media/image107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11" Type="http://schemas.openxmlformats.org/officeDocument/2006/relationships/image" Target="../media/image93.png"/><Relationship Id="rId5" Type="http://schemas.openxmlformats.org/officeDocument/2006/relationships/image" Target="../media/image87.png"/><Relationship Id="rId10" Type="http://schemas.openxmlformats.org/officeDocument/2006/relationships/image" Target="../media/image92.png"/><Relationship Id="rId4" Type="http://schemas.openxmlformats.org/officeDocument/2006/relationships/image" Target="../media/image86.png"/><Relationship Id="rId9" Type="http://schemas.openxmlformats.org/officeDocument/2006/relationships/image" Target="../media/image91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13" Type="http://schemas.openxmlformats.org/officeDocument/2006/relationships/image" Target="../media/image99.png"/><Relationship Id="rId3" Type="http://schemas.openxmlformats.org/officeDocument/2006/relationships/image" Target="../media/image92.png"/><Relationship Id="rId7" Type="http://schemas.openxmlformats.org/officeDocument/2006/relationships/image" Target="../media/image93.png"/><Relationship Id="rId12" Type="http://schemas.openxmlformats.org/officeDocument/2006/relationships/image" Target="../media/image9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97.png"/><Relationship Id="rId5" Type="http://schemas.openxmlformats.org/officeDocument/2006/relationships/image" Target="../media/image94.png"/><Relationship Id="rId10" Type="http://schemas.openxmlformats.org/officeDocument/2006/relationships/image" Target="../media/image91.png"/><Relationship Id="rId4" Type="http://schemas.openxmlformats.org/officeDocument/2006/relationships/image" Target="../media/image87.png"/><Relationship Id="rId9" Type="http://schemas.openxmlformats.org/officeDocument/2006/relationships/image" Target="../media/image96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92.png"/><Relationship Id="rId7" Type="http://schemas.openxmlformats.org/officeDocument/2006/relationships/image" Target="../media/image93.png"/><Relationship Id="rId12" Type="http://schemas.openxmlformats.org/officeDocument/2006/relationships/image" Target="../media/image100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99.png"/><Relationship Id="rId5" Type="http://schemas.openxmlformats.org/officeDocument/2006/relationships/image" Target="../media/image94.png"/><Relationship Id="rId10" Type="http://schemas.openxmlformats.org/officeDocument/2006/relationships/image" Target="../media/image98.png"/><Relationship Id="rId4" Type="http://schemas.openxmlformats.org/officeDocument/2006/relationships/image" Target="../media/image87.png"/><Relationship Id="rId9" Type="http://schemas.openxmlformats.org/officeDocument/2006/relationships/image" Target="../media/image97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5" Type="http://schemas.openxmlformats.org/officeDocument/2006/relationships/image" Target="../media/image103.png"/><Relationship Id="rId4" Type="http://schemas.openxmlformats.org/officeDocument/2006/relationships/image" Target="../media/image10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0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975"/>
            <a:ext cx="7772400" cy="1470025"/>
          </a:xfrm>
        </p:spPr>
        <p:txBody>
          <a:bodyPr/>
          <a:lstStyle/>
          <a:p>
            <a:r>
              <a:rPr lang="en-US" dirty="0"/>
              <a:t>On </a:t>
            </a:r>
            <a:r>
              <a:rPr lang="en-US"/>
              <a:t>Virtual </a:t>
            </a:r>
            <a:r>
              <a:rPr lang="en-US" smtClean="0"/>
              <a:t>Grey-Box </a:t>
            </a:r>
            <a:r>
              <a:rPr lang="en-US" dirty="0"/>
              <a:t>Obfuscation for General Circuits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0857" y="4386943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en-US" dirty="0" err="1">
                <a:solidFill>
                  <a:schemeClr val="tx1"/>
                </a:solidFill>
              </a:rPr>
              <a:t>Nir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Bitansky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Ran Canetti</a:t>
            </a:r>
          </a:p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Yael </a:t>
            </a:r>
            <a:r>
              <a:rPr lang="en-US" dirty="0" err="1" smtClean="0">
                <a:solidFill>
                  <a:schemeClr val="tx1"/>
                </a:solidFill>
              </a:rPr>
              <a:t>Tauman-Kalai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Omer </a:t>
            </a:r>
            <a:r>
              <a:rPr lang="en-US" dirty="0" err="1">
                <a:solidFill>
                  <a:schemeClr val="tx1"/>
                </a:solidFill>
              </a:rPr>
              <a:t>Paneth</a:t>
            </a:r>
            <a:endParaRPr lang="he-IL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59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762000"/>
            <a:ext cx="9143999" cy="457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about other applications?</a:t>
            </a:r>
          </a:p>
          <a:p>
            <a:endParaRPr lang="en-US" dirty="0" smtClean="0"/>
          </a:p>
          <a:p>
            <a:r>
              <a:rPr lang="en-US" dirty="0" smtClean="0"/>
              <a:t>Example: point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53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762000"/>
            <a:ext cx="9143999" cy="457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Can we get more then IO?</a:t>
            </a:r>
          </a:p>
          <a:p>
            <a:endParaRPr lang="en-US" dirty="0" smtClean="0"/>
          </a:p>
          <a:p>
            <a:r>
              <a:rPr lang="en-US" dirty="0" smtClean="0"/>
              <a:t>Today: </a:t>
            </a:r>
            <a:r>
              <a:rPr lang="en-US" i="1" u="sng" dirty="0" smtClean="0"/>
              <a:t>virtual grey-box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331071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562600" y="4728865"/>
                <a:ext cx="1066800" cy="9906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728865"/>
                <a:ext cx="1066800" cy="9906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438400" y="4728865"/>
                <a:ext cx="1066800" cy="9906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728865"/>
                <a:ext cx="1066800" cy="990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505200" y="4953000"/>
                <a:ext cx="2209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953000"/>
                <a:ext cx="22098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H="1">
            <a:off x="5105400" y="5224165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</p:cNvCxnSpPr>
          <p:nvPr/>
        </p:nvCxnSpPr>
        <p:spPr>
          <a:xfrm>
            <a:off x="3505200" y="5224165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981200" y="5224164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629400" y="4424065"/>
            <a:ext cx="381000" cy="3048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90600" y="4993332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𝒪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993332"/>
                <a:ext cx="99060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934200" y="4114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114800"/>
                <a:ext cx="68580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Up-Down Arrow 2"/>
          <p:cNvSpPr/>
          <p:nvPr/>
        </p:nvSpPr>
        <p:spPr>
          <a:xfrm>
            <a:off x="4363609" y="3505200"/>
            <a:ext cx="424542" cy="685800"/>
          </a:xfrm>
          <a:prstGeom prst="up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Simulation Definition for IO</a:t>
            </a:r>
            <a:endParaRPr lang="en-US" dirty="0"/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533400" y="2408836"/>
            <a:ext cx="4378569" cy="943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57200" y="1145128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ea typeface="+mj-ea"/>
                <a:cs typeface="+mj-cs"/>
              </a:rPr>
              <a:t>[</a:t>
            </a:r>
            <a:r>
              <a:rPr lang="en-US" sz="2400" dirty="0" err="1"/>
              <a:t>Bitansky</a:t>
            </a:r>
            <a:r>
              <a:rPr lang="en-US" sz="2400" dirty="0"/>
              <a:t>-Canetti 10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]</a:t>
            </a:r>
            <a:endParaRPr lang="en-US" sz="2400" dirty="0">
              <a:latin typeface="+mj-lt"/>
              <a:ea typeface="+mj-ea"/>
              <a:cs typeface="+mj-cs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486" y="2067980"/>
            <a:ext cx="934973" cy="92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gular Pentagon 39"/>
          <p:cNvSpPr/>
          <p:nvPr/>
        </p:nvSpPr>
        <p:spPr>
          <a:xfrm>
            <a:off x="2852057" y="2094712"/>
            <a:ext cx="903514" cy="860529"/>
          </a:xfrm>
          <a:prstGeom prst="pent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1" name="Isosceles Triangle 40"/>
          <p:cNvSpPr/>
          <p:nvPr/>
        </p:nvSpPr>
        <p:spPr>
          <a:xfrm>
            <a:off x="1295400" y="2094712"/>
            <a:ext cx="903514" cy="860529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17172" y="2357735"/>
                <a:ext cx="9035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172" y="2357735"/>
                <a:ext cx="903514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5192485" y="2057400"/>
            <a:ext cx="934973" cy="936032"/>
          </a:xfrm>
          <a:prstGeom prst="rect">
            <a:avLst/>
          </a:prstGeom>
          <a:solidFill>
            <a:schemeClr val="tx2">
              <a:lumMod val="20000"/>
              <a:lumOff val="80000"/>
              <a:alpha val="4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214258" y="2327114"/>
                <a:ext cx="9035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𝒪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258" y="2327114"/>
                <a:ext cx="903514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342" r="-10738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873829" y="2353661"/>
                <a:ext cx="9035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29" y="2353661"/>
                <a:ext cx="903514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486" y="2063906"/>
            <a:ext cx="934973" cy="92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Rectangle 49"/>
          <p:cNvSpPr/>
          <p:nvPr/>
        </p:nvSpPr>
        <p:spPr>
          <a:xfrm>
            <a:off x="7097485" y="2060054"/>
            <a:ext cx="934973" cy="933378"/>
          </a:xfrm>
          <a:prstGeom prst="rect">
            <a:avLst/>
          </a:prstGeom>
          <a:solidFill>
            <a:schemeClr val="tx2">
              <a:lumMod val="20000"/>
              <a:lumOff val="80000"/>
              <a:alpha val="4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119258" y="2323040"/>
                <a:ext cx="9035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𝒪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9258" y="2323040"/>
                <a:ext cx="903514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2027" r="-11486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286000" y="2283162"/>
                <a:ext cx="3388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3162"/>
                <a:ext cx="338817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400800" y="2275840"/>
                <a:ext cx="4517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275840"/>
                <a:ext cx="451758" cy="523220"/>
              </a:xfrm>
              <a:prstGeom prst="rect">
                <a:avLst/>
              </a:prstGeom>
              <a:blipFill rotWithShape="1">
                <a:blip r:embed="rId14"/>
                <a:stretch>
                  <a:fillRect r="-6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267200" y="2231050"/>
                <a:ext cx="33881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231050"/>
                <a:ext cx="338817" cy="584775"/>
              </a:xfrm>
              <a:prstGeom prst="rect">
                <a:avLst/>
              </a:prstGeom>
              <a:blipFill rotWithShape="1">
                <a:blip r:embed="rId15"/>
                <a:stretch>
                  <a:fillRect r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428104" y="5867400"/>
            <a:ext cx="3335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Computationally unbounded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3896380"/>
            <a:ext cx="2770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Weak VBB: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763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22" grpId="0"/>
      <p:bldP spid="27" grpId="0"/>
      <p:bldP spid="28" grpId="0"/>
      <p:bldP spid="3" grpId="0" animBg="1"/>
      <p:bldP spid="43" grpId="0"/>
      <p:bldP spid="40" grpId="0" animBg="1"/>
      <p:bldP spid="41" grpId="0" animBg="1"/>
      <p:bldP spid="45" grpId="0"/>
      <p:bldP spid="46" grpId="0" animBg="1"/>
      <p:bldP spid="47" grpId="0"/>
      <p:bldP spid="48" grpId="0"/>
      <p:bldP spid="50" grpId="0" animBg="1"/>
      <p:bldP spid="51" grpId="0"/>
      <p:bldP spid="52" grpId="0"/>
      <p:bldP spid="53" grpId="0"/>
      <p:bldP spid="54" grpId="0"/>
      <p:bldP spid="6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19099" y="918865"/>
            <a:ext cx="3429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Virtual black-box:</a:t>
            </a:r>
            <a:br>
              <a:rPr lang="en-US" sz="2800" dirty="0" smtClean="0"/>
            </a:br>
            <a:r>
              <a:rPr lang="en-US" sz="2800" dirty="0" smtClean="0"/>
              <a:t>Simulator is </a:t>
            </a:r>
            <a:r>
              <a:rPr lang="en-US" sz="2800" u="sng" dirty="0" smtClean="0"/>
              <a:t>bounded</a:t>
            </a:r>
            <a:endParaRPr lang="en-US" sz="2800" u="sng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-427265" y="5105400"/>
            <a:ext cx="51217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Indistinguishability:</a:t>
            </a:r>
          </a:p>
          <a:p>
            <a:r>
              <a:rPr lang="en-US" sz="2800" dirty="0" smtClean="0"/>
              <a:t>Simulator is </a:t>
            </a:r>
            <a:r>
              <a:rPr lang="en-US" sz="2800" u="sng" dirty="0" smtClean="0"/>
              <a:t>unbounded</a:t>
            </a:r>
            <a:endParaRPr lang="en-US" sz="2800" u="sng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-990600" y="2514600"/>
            <a:ext cx="6248399" cy="1752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dirty="0" smtClean="0"/>
              <a:t>[</a:t>
            </a:r>
            <a:r>
              <a:rPr lang="en-US" sz="2100" dirty="0" err="1" smtClean="0"/>
              <a:t>Bitansky</a:t>
            </a:r>
            <a:r>
              <a:rPr lang="en-US" sz="2100" dirty="0" smtClean="0"/>
              <a:t>-Canetti 10] </a:t>
            </a:r>
          </a:p>
          <a:p>
            <a:r>
              <a:rPr lang="en-US" sz="3300" dirty="0" smtClean="0"/>
              <a:t>Virtual grey-box (VGB):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800" dirty="0" smtClean="0"/>
              <a:t>Simulator is </a:t>
            </a:r>
            <a:r>
              <a:rPr lang="en-US" sz="2800" i="1" u="sng" dirty="0" smtClean="0"/>
              <a:t>semi-bounded</a:t>
            </a:r>
            <a:endParaRPr lang="en-US" sz="2800" i="1" u="sng" dirty="0"/>
          </a:p>
        </p:txBody>
      </p:sp>
      <p:sp>
        <p:nvSpPr>
          <p:cNvPr id="19" name="Rectangle 18"/>
          <p:cNvSpPr/>
          <p:nvPr/>
        </p:nvSpPr>
        <p:spPr>
          <a:xfrm>
            <a:off x="6324600" y="2315289"/>
            <a:ext cx="236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polynomial </a:t>
            </a:r>
            <a:r>
              <a:rPr lang="en-US" sz="2000" dirty="0" smtClean="0">
                <a:solidFill>
                  <a:schemeClr val="tx2"/>
                </a:solidFill>
              </a:rPr>
              <a:t>number</a:t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</a:rPr>
              <a:t>of </a:t>
            </a:r>
            <a:r>
              <a:rPr lang="en-US" sz="2000" dirty="0">
                <a:solidFill>
                  <a:schemeClr val="tx2"/>
                </a:solidFill>
              </a:rPr>
              <a:t>oracle </a:t>
            </a:r>
            <a:r>
              <a:rPr lang="en-US" sz="2000" dirty="0" smtClean="0">
                <a:solidFill>
                  <a:schemeClr val="tx2"/>
                </a:solidFill>
              </a:rPr>
              <a:t>queries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19800" y="3215593"/>
            <a:ext cx="1520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unbounded</a:t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</a:rPr>
              <a:t>computation</a:t>
            </a:r>
            <a:endParaRPr lang="en-US" sz="20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648200" y="5257800"/>
                <a:ext cx="930729" cy="8382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257800"/>
                <a:ext cx="930729" cy="8382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 flipV="1">
            <a:off x="5562601" y="4994196"/>
            <a:ext cx="228599" cy="263604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638800" y="46482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648200"/>
                <a:ext cx="6858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648201" y="1071265"/>
                <a:ext cx="914400" cy="83373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1" y="1071265"/>
                <a:ext cx="914400" cy="83373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648201" y="3150436"/>
                <a:ext cx="914400" cy="849243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1" y="3150436"/>
                <a:ext cx="914400" cy="8492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 flipV="1">
            <a:off x="5562601" y="2882367"/>
            <a:ext cx="228599" cy="26360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638800" y="2536371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536371"/>
                <a:ext cx="68580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V="1">
            <a:off x="5562601" y="809389"/>
            <a:ext cx="228599" cy="26360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638800" y="463393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63393"/>
                <a:ext cx="685800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802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38" grpId="0" animBg="1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/>
          <p:nvPr/>
        </p:nvCxnSpPr>
        <p:spPr>
          <a:xfrm flipV="1">
            <a:off x="7355341" y="3810000"/>
            <a:ext cx="0" cy="38100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48200" y="5257800"/>
                <a:ext cx="930729" cy="8382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257800"/>
                <a:ext cx="930729" cy="8382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5562601" y="4994196"/>
            <a:ext cx="228599" cy="263604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638800" y="46482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648200"/>
                <a:ext cx="6858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648201" y="1071265"/>
                <a:ext cx="914400" cy="83373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1" y="1071265"/>
                <a:ext cx="914400" cy="83373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648201" y="3150436"/>
                <a:ext cx="914400" cy="849243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1" y="3150436"/>
                <a:ext cx="914400" cy="8492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19099" y="918865"/>
            <a:ext cx="3429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Virtual black-box:</a:t>
            </a:r>
            <a:br>
              <a:rPr lang="en-US" sz="2800" dirty="0" smtClean="0"/>
            </a:br>
            <a:r>
              <a:rPr lang="en-US" sz="2800" dirty="0" smtClean="0"/>
              <a:t>Simulator is </a:t>
            </a:r>
            <a:r>
              <a:rPr lang="en-US" sz="2800" u="sng" dirty="0" smtClean="0"/>
              <a:t>bounded</a:t>
            </a:r>
            <a:endParaRPr lang="en-US" sz="2800" u="sng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-427265" y="5105400"/>
            <a:ext cx="51217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Indistinguishability:</a:t>
            </a:r>
          </a:p>
          <a:p>
            <a:r>
              <a:rPr lang="en-US" sz="2800" dirty="0" smtClean="0"/>
              <a:t>Simulator is </a:t>
            </a:r>
            <a:r>
              <a:rPr lang="en-US" sz="2800" u="sng" dirty="0" smtClean="0"/>
              <a:t>unbounded</a:t>
            </a:r>
            <a:endParaRPr lang="en-US" sz="2800" u="sng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-990600" y="2514600"/>
            <a:ext cx="6248399" cy="1752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dirty="0" smtClean="0"/>
              <a:t>[</a:t>
            </a:r>
            <a:r>
              <a:rPr lang="en-US" sz="2100" dirty="0" err="1" smtClean="0"/>
              <a:t>Bitansky</a:t>
            </a:r>
            <a:r>
              <a:rPr lang="en-US" sz="2100" dirty="0" smtClean="0"/>
              <a:t>-Canetti 10] </a:t>
            </a:r>
          </a:p>
          <a:p>
            <a:r>
              <a:rPr lang="en-US" sz="3300" dirty="0" smtClean="0"/>
              <a:t>Virtual grey-box (VGB):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800" dirty="0" smtClean="0"/>
              <a:t>Simulator is </a:t>
            </a:r>
            <a:r>
              <a:rPr lang="en-US" sz="2800" i="1" u="sng" dirty="0" smtClean="0"/>
              <a:t>semi-bounded</a:t>
            </a:r>
            <a:endParaRPr lang="en-US" sz="2800" i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5787118" y="2039034"/>
            <a:ext cx="3585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Pseudo-random functions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388927" y="3821668"/>
            <a:ext cx="139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meaningful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00800" y="4191000"/>
            <a:ext cx="235555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Point functions</a:t>
            </a:r>
            <a:endParaRPr lang="en-US" sz="2000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7353301" y="4591112"/>
            <a:ext cx="2040" cy="403084"/>
          </a:xfrm>
          <a:prstGeom prst="straightConnector1">
            <a:avLst/>
          </a:prstGeom>
          <a:ln w="3810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367156" y="4591110"/>
            <a:ext cx="1905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Not meaningful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5562601" y="2882367"/>
            <a:ext cx="228599" cy="26360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638800" y="2536371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536371"/>
                <a:ext cx="68580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 flipV="1">
            <a:off x="5562601" y="809389"/>
            <a:ext cx="228599" cy="26360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638800" y="463393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63393"/>
                <a:ext cx="685800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Arrow Connector 64"/>
          <p:cNvCxnSpPr/>
          <p:nvPr/>
        </p:nvCxnSpPr>
        <p:spPr>
          <a:xfrm flipV="1">
            <a:off x="7379585" y="1676400"/>
            <a:ext cx="0" cy="381000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413171" y="1688068"/>
            <a:ext cx="139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meaningful</a:t>
            </a:r>
            <a:endParaRPr lang="en-US" dirty="0">
              <a:solidFill>
                <a:schemeClr val="accent3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H="1" flipV="1">
            <a:off x="7377545" y="2457512"/>
            <a:ext cx="2040" cy="403084"/>
          </a:xfrm>
          <a:prstGeom prst="straightConnector1">
            <a:avLst/>
          </a:prstGeom>
          <a:ln w="38100">
            <a:solidFill>
              <a:schemeClr val="accent2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391400" y="2457510"/>
            <a:ext cx="1905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Not meaningful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80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26" grpId="0" animBg="1"/>
      <p:bldP spid="45" grpId="0"/>
      <p:bldP spid="66" grpId="0"/>
      <p:bldP spid="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600200"/>
            <a:ext cx="916577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Assume the </a:t>
            </a:r>
            <a:r>
              <a:rPr lang="en-US" sz="3200" dirty="0"/>
              <a:t>[</a:t>
            </a:r>
            <a:r>
              <a:rPr lang="en-US" sz="3200" dirty="0" smtClean="0"/>
              <a:t>GGHRSW13]</a:t>
            </a:r>
            <a:r>
              <a:rPr lang="en-US" sz="3600" dirty="0" smtClean="0"/>
              <a:t> obfuscation is VGB.</a:t>
            </a:r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590800"/>
            <a:ext cx="916577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Or better yet, prove it!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359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66700" y="1828800"/>
            <a:ext cx="276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Semantically secure </a:t>
            </a:r>
          </a:p>
          <a:p>
            <a:pPr algn="ctr"/>
            <a:r>
              <a:rPr lang="en-US" sz="2400" dirty="0" smtClean="0"/>
              <a:t>graded encoding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495800" y="1943724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IO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715000" y="2005279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/>
              <a:t>Pass-Seth-</a:t>
            </a:r>
            <a:r>
              <a:rPr lang="en-US" sz="2400" dirty="0" err="1"/>
              <a:t>Telang</a:t>
            </a:r>
            <a:r>
              <a:rPr lang="en-US" sz="2400" dirty="0"/>
              <a:t> 13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25" name="Right Arrow 24"/>
          <p:cNvSpPr/>
          <p:nvPr/>
        </p:nvSpPr>
        <p:spPr>
          <a:xfrm>
            <a:off x="3505200" y="1939498"/>
            <a:ext cx="781049" cy="609600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3505200" y="3010763"/>
            <a:ext cx="1219200" cy="609600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76800" y="3014990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VGB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𝑁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014990"/>
                <a:ext cx="2667000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4566" t="-1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-101600" y="2861101"/>
            <a:ext cx="353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Semantically secure* </a:t>
            </a:r>
          </a:p>
          <a:p>
            <a:pPr algn="ctr"/>
            <a:r>
              <a:rPr lang="en-US" sz="2400" dirty="0"/>
              <a:t>graded encoding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-114300" y="3817203"/>
            <a:ext cx="353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Semantically secure* </a:t>
            </a:r>
          </a:p>
          <a:p>
            <a:pPr algn="ctr"/>
            <a:r>
              <a:rPr lang="en-US" sz="2400" dirty="0"/>
              <a:t>graded encoding</a:t>
            </a:r>
          </a:p>
        </p:txBody>
      </p:sp>
      <p:sp>
        <p:nvSpPr>
          <p:cNvPr id="33" name="Right Arrow 32"/>
          <p:cNvSpPr/>
          <p:nvPr/>
        </p:nvSpPr>
        <p:spPr>
          <a:xfrm rot="10800000">
            <a:off x="3505200" y="3962400"/>
            <a:ext cx="1219200" cy="609600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876800" y="3962400"/>
                <a:ext cx="2667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VGB </a:t>
                </a:r>
                <a:r>
                  <a:rPr lang="en-US" sz="2800" dirty="0"/>
                  <a:t>for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𝑁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962400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566" t="-5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99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 animBg="1"/>
      <p:bldP spid="26" grpId="0" animBg="1"/>
      <p:bldP spid="27" grpId="0"/>
      <p:bldP spid="31" grpId="0"/>
      <p:bldP spid="32" grpId="0"/>
      <p:bldP spid="33" grpId="0" animBg="1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66700" y="1828800"/>
            <a:ext cx="276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Semantically secure </a:t>
            </a:r>
          </a:p>
          <a:p>
            <a:pPr algn="ctr"/>
            <a:r>
              <a:rPr lang="en-US" sz="2400" dirty="0" smtClean="0"/>
              <a:t>graded encoding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495800" y="1943724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IO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715000" y="2005279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/>
              <a:t>Pass-Seth-</a:t>
            </a:r>
            <a:r>
              <a:rPr lang="en-US" sz="2400" dirty="0" err="1"/>
              <a:t>Telang</a:t>
            </a:r>
            <a:r>
              <a:rPr lang="en-US" sz="2400" dirty="0"/>
              <a:t> 13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24" name="Right Arrow 23"/>
          <p:cNvSpPr/>
          <p:nvPr/>
        </p:nvSpPr>
        <p:spPr>
          <a:xfrm>
            <a:off x="3505200" y="1939498"/>
            <a:ext cx="781049" cy="609600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3505200" y="3010763"/>
            <a:ext cx="1219200" cy="609600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76800" y="3014990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VGB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𝑁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014990"/>
                <a:ext cx="2667000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4566" t="-1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-114300" y="3817203"/>
            <a:ext cx="353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Semantically secure* </a:t>
            </a:r>
          </a:p>
          <a:p>
            <a:pPr algn="ctr"/>
            <a:r>
              <a:rPr lang="en-US" sz="2400" dirty="0" err="1">
                <a:solidFill>
                  <a:srgbClr val="C00000"/>
                </a:solidFill>
              </a:rPr>
              <a:t>mutlilinear</a:t>
            </a:r>
            <a:r>
              <a:rPr lang="en-US" sz="2400" dirty="0">
                <a:solidFill>
                  <a:srgbClr val="C00000"/>
                </a:solidFill>
              </a:rPr>
              <a:t> jigsaw puzzles</a:t>
            </a:r>
          </a:p>
        </p:txBody>
      </p:sp>
      <p:sp>
        <p:nvSpPr>
          <p:cNvPr id="28" name="Right Arrow 27"/>
          <p:cNvSpPr/>
          <p:nvPr/>
        </p:nvSpPr>
        <p:spPr>
          <a:xfrm rot="10800000">
            <a:off x="3505200" y="3962400"/>
            <a:ext cx="1562100" cy="609600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257800" y="3966627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VGB </a:t>
            </a:r>
            <a:r>
              <a:rPr lang="en-US" sz="2800" dirty="0" smtClean="0">
                <a:solidFill>
                  <a:srgbClr val="C00000"/>
                </a:solidFill>
              </a:rPr>
              <a:t>for all circuits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101600" y="2861101"/>
            <a:ext cx="353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Semantically secure* </a:t>
            </a:r>
          </a:p>
          <a:p>
            <a:pPr algn="ctr"/>
            <a:r>
              <a:rPr lang="en-US" sz="2400" dirty="0" err="1">
                <a:solidFill>
                  <a:srgbClr val="C00000"/>
                </a:solidFill>
              </a:rPr>
              <a:t>mutlilinear</a:t>
            </a:r>
            <a:r>
              <a:rPr lang="en-US" sz="2400" dirty="0">
                <a:solidFill>
                  <a:srgbClr val="C00000"/>
                </a:solidFill>
              </a:rPr>
              <a:t> jigsaw puzzles</a:t>
            </a:r>
          </a:p>
        </p:txBody>
      </p:sp>
    </p:spTree>
    <p:extLst>
      <p:ext uri="{BB962C8B-B14F-4D97-AF65-F5344CB8AC3E}">
        <p14:creationId xmlns:p14="http://schemas.microsoft.com/office/powerpoint/2010/main" val="17882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" y="1828800"/>
            <a:ext cx="276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Semantically secure </a:t>
            </a:r>
          </a:p>
          <a:p>
            <a:pPr algn="ctr"/>
            <a:r>
              <a:rPr lang="en-US" sz="2400" dirty="0" smtClean="0"/>
              <a:t>graded encoding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1943724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IO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005279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/>
              <a:t>Pass-Seth-</a:t>
            </a:r>
            <a:r>
              <a:rPr lang="en-US" sz="2400" dirty="0" err="1"/>
              <a:t>Telang</a:t>
            </a:r>
            <a:r>
              <a:rPr lang="en-US" sz="2400" dirty="0"/>
              <a:t> 13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12" name="Right Arrow 11"/>
          <p:cNvSpPr/>
          <p:nvPr/>
        </p:nvSpPr>
        <p:spPr>
          <a:xfrm>
            <a:off x="3505200" y="1939498"/>
            <a:ext cx="781049" cy="609600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505200" y="3010763"/>
            <a:ext cx="1219200" cy="609600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76800" y="3014990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VGB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𝑁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014990"/>
                <a:ext cx="2667000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4566" t="-1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-114300" y="3817203"/>
            <a:ext cx="353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Semantically secure* </a:t>
            </a:r>
          </a:p>
          <a:p>
            <a:pPr algn="ctr"/>
            <a:r>
              <a:rPr lang="en-US" sz="2400" dirty="0" err="1"/>
              <a:t>mutlilinear</a:t>
            </a:r>
            <a:r>
              <a:rPr lang="en-US" sz="2400" dirty="0"/>
              <a:t> jigsaw puzzles</a:t>
            </a:r>
          </a:p>
        </p:txBody>
      </p:sp>
      <p:sp>
        <p:nvSpPr>
          <p:cNvPr id="17" name="Right Arrow 16"/>
          <p:cNvSpPr/>
          <p:nvPr/>
        </p:nvSpPr>
        <p:spPr>
          <a:xfrm rot="10800000">
            <a:off x="3505200" y="3962400"/>
            <a:ext cx="1562100" cy="609600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57800" y="3966627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VGB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-101600" y="2861101"/>
            <a:ext cx="353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Semantically secure* </a:t>
            </a:r>
          </a:p>
          <a:p>
            <a:pPr algn="ctr"/>
            <a:r>
              <a:rPr lang="en-US" sz="2400" dirty="0" err="1"/>
              <a:t>mutlilinear</a:t>
            </a:r>
            <a:r>
              <a:rPr lang="en-US" sz="2400" dirty="0"/>
              <a:t> jigsaw puzzles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01600" y="4876800"/>
            <a:ext cx="353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Semantically secure </a:t>
            </a:r>
          </a:p>
          <a:p>
            <a:pPr algn="ctr"/>
            <a:r>
              <a:rPr lang="en-US" sz="2400" dirty="0" err="1"/>
              <a:t>mutlilinear</a:t>
            </a:r>
            <a:r>
              <a:rPr lang="en-US" sz="2400" dirty="0"/>
              <a:t> jigsaw puzzles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3505200" y="4953000"/>
            <a:ext cx="1981200" cy="609600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638800" y="499619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</a:t>
            </a:r>
            <a:r>
              <a:rPr lang="en-US" sz="2800" dirty="0" smtClean="0">
                <a:solidFill>
                  <a:srgbClr val="C00000"/>
                </a:solidFill>
              </a:rPr>
              <a:t>B</a:t>
            </a:r>
            <a:r>
              <a:rPr lang="en-US" sz="2800" dirty="0" smtClean="0"/>
              <a:t>B for new families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536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New Feasibility Results For VBB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Existing VBB results:</a:t>
            </a:r>
          </a:p>
          <a:p>
            <a:r>
              <a:rPr lang="en-US" sz="3000" dirty="0"/>
              <a:t>Point functions </a:t>
            </a:r>
            <a:r>
              <a:rPr lang="en-US" sz="2200" dirty="0"/>
              <a:t>[Canetti 97, Wee 05]</a:t>
            </a:r>
          </a:p>
          <a:p>
            <a:r>
              <a:rPr lang="en-US" sz="3000" dirty="0"/>
              <a:t>Constant-size set functions </a:t>
            </a:r>
            <a:r>
              <a:rPr lang="en-US" sz="2200" dirty="0"/>
              <a:t>[</a:t>
            </a:r>
            <a:r>
              <a:rPr lang="en-US" sz="2200" dirty="0" err="1"/>
              <a:t>Bitansky</a:t>
            </a:r>
            <a:r>
              <a:rPr lang="en-US" sz="2200" dirty="0"/>
              <a:t>-Canetti 10]</a:t>
            </a:r>
          </a:p>
          <a:p>
            <a:r>
              <a:rPr lang="en-US" sz="3000" dirty="0"/>
              <a:t>Constant-dimension hyperplanes </a:t>
            </a:r>
            <a:r>
              <a:rPr lang="en-US" sz="2200" dirty="0"/>
              <a:t>[Canetti-</a:t>
            </a:r>
            <a:r>
              <a:rPr lang="en-US" sz="2200" dirty="0" err="1"/>
              <a:t>Rothblum</a:t>
            </a:r>
            <a:r>
              <a:rPr lang="en-US" sz="2200" dirty="0"/>
              <a:t>-</a:t>
            </a:r>
            <a:r>
              <a:rPr lang="en-US" sz="2200" dirty="0" err="1"/>
              <a:t>Varia</a:t>
            </a:r>
            <a:r>
              <a:rPr lang="en-US" sz="2200" dirty="0"/>
              <a:t> 10]</a:t>
            </a:r>
            <a:endParaRPr lang="en-US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dirty="0" smtClean="0"/>
              <a:t>New results:</a:t>
            </a:r>
          </a:p>
          <a:p>
            <a:r>
              <a:rPr lang="en-US" sz="3000" dirty="0" smtClean="0"/>
              <a:t>Fuzzy </a:t>
            </a:r>
            <a:r>
              <a:rPr lang="en-US" sz="3000" dirty="0"/>
              <a:t>point </a:t>
            </a:r>
            <a:r>
              <a:rPr lang="en-US" sz="3000" dirty="0" smtClean="0"/>
              <a:t>functions </a:t>
            </a:r>
            <a:r>
              <a:rPr lang="en-US" dirty="0" smtClean="0"/>
              <a:t>(Hamming balls)</a:t>
            </a:r>
          </a:p>
          <a:p>
            <a:r>
              <a:rPr lang="en-US" dirty="0"/>
              <a:t>Constant-dimension linear </a:t>
            </a:r>
            <a:r>
              <a:rPr lang="en-US" dirty="0" smtClean="0"/>
              <a:t>subspaces</a:t>
            </a:r>
          </a:p>
          <a:p>
            <a:r>
              <a:rPr lang="en-US" sz="3000" dirty="0" smtClean="0"/>
              <a:t>Conjunctions</a:t>
            </a:r>
            <a:r>
              <a:rPr lang="en-US" dirty="0" smtClean="0"/>
              <a:t> (</a:t>
            </a:r>
            <a:r>
              <a:rPr lang="en-US" dirty="0"/>
              <a:t>worst-case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" y="59068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Unified </a:t>
            </a:r>
            <a:r>
              <a:rPr lang="en-US" sz="3600" dirty="0"/>
              <a:t>proof for all existing </a:t>
            </a:r>
            <a:r>
              <a:rPr lang="en-US" sz="3600" dirty="0" smtClean="0"/>
              <a:t>VBB results.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169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Program Obfuscation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895600" y="2209800"/>
            <a:ext cx="35052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486" y="5029200"/>
            <a:ext cx="3494314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2895600" y="5558135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Obfuscated program</a:t>
            </a:r>
            <a:endParaRPr lang="en-US" sz="20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371600" y="2897832"/>
            <a:ext cx="1524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371600" y="2209801"/>
                <a:ext cx="15348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209801"/>
                <a:ext cx="1534886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>
            <a:off x="6400800" y="2895600"/>
            <a:ext cx="1524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421087" y="2209800"/>
                <a:ext cx="15348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b="0" i="0" dirty="0" smtClean="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1087" y="2209800"/>
                <a:ext cx="1534886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>
          <a:xfrm>
            <a:off x="1371600" y="5714999"/>
            <a:ext cx="1524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400800" y="5712767"/>
            <a:ext cx="1524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3" idx="2"/>
          </p:cNvCxnSpPr>
          <p:nvPr/>
        </p:nvCxnSpPr>
        <p:spPr>
          <a:xfrm>
            <a:off x="4648200" y="3657600"/>
            <a:ext cx="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14800" y="40487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Obfuscation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2895600" y="2664767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Program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371600" y="5029202"/>
                <a:ext cx="15348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029202"/>
                <a:ext cx="1534886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421087" y="5029201"/>
                <a:ext cx="15348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b="0" i="0" dirty="0" smtClean="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1087" y="5029201"/>
                <a:ext cx="1534886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2895600" y="5029200"/>
            <a:ext cx="3505200" cy="1447800"/>
          </a:xfrm>
          <a:prstGeom prst="rect">
            <a:avLst/>
          </a:prstGeom>
          <a:solidFill>
            <a:schemeClr val="accent1">
              <a:lumMod val="20000"/>
              <a:lumOff val="80000"/>
              <a:alpha val="4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7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" y="1828800"/>
            <a:ext cx="276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Semantically secure </a:t>
            </a:r>
          </a:p>
          <a:p>
            <a:pPr algn="ctr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graded encoding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1943724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IO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2005279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[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Pass-Seth-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</a:rPr>
              <a:t>Telang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13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]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505200" y="1939498"/>
            <a:ext cx="781049" cy="609600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505200" y="3010763"/>
            <a:ext cx="1219200" cy="6096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76800" y="3014990"/>
                <a:ext cx="2667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VGB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𝑁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014990"/>
                <a:ext cx="2667000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4566" t="-1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-114300" y="3817203"/>
            <a:ext cx="353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Semantically secure* </a:t>
            </a:r>
          </a:p>
          <a:p>
            <a:pPr algn="ctr"/>
            <a:r>
              <a:rPr lang="en-US" sz="2400" dirty="0" err="1">
                <a:solidFill>
                  <a:schemeClr val="bg1">
                    <a:lumMod val="65000"/>
                  </a:schemeClr>
                </a:solidFill>
              </a:rPr>
              <a:t>mutlilinear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jigsaw puzzles</a:t>
            </a:r>
          </a:p>
        </p:txBody>
      </p:sp>
      <p:sp>
        <p:nvSpPr>
          <p:cNvPr id="17" name="Right Arrow 16"/>
          <p:cNvSpPr/>
          <p:nvPr/>
        </p:nvSpPr>
        <p:spPr>
          <a:xfrm rot="10800000">
            <a:off x="3505200" y="3962400"/>
            <a:ext cx="1562100" cy="609600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3966627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VGB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01600" y="2861101"/>
            <a:ext cx="353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Semantically </a:t>
            </a:r>
            <a:r>
              <a:rPr lang="en-US" sz="2400" dirty="0" smtClean="0"/>
              <a:t>secure*</a:t>
            </a:r>
            <a:endParaRPr lang="en-US" sz="2400" dirty="0"/>
          </a:p>
          <a:p>
            <a:pPr algn="ctr"/>
            <a:r>
              <a:rPr lang="en-US" sz="2400" dirty="0"/>
              <a:t>graded </a:t>
            </a:r>
            <a:r>
              <a:rPr lang="en-US" sz="2400" dirty="0" smtClean="0"/>
              <a:t>encoding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-101600" y="4876800"/>
            <a:ext cx="353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Semantically secure </a:t>
            </a:r>
          </a:p>
          <a:p>
            <a:pPr algn="ctr"/>
            <a:r>
              <a:rPr lang="en-US" sz="2400" dirty="0" err="1">
                <a:solidFill>
                  <a:schemeClr val="bg1">
                    <a:lumMod val="65000"/>
                  </a:schemeClr>
                </a:solidFill>
              </a:rPr>
              <a:t>mutlilinear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jigsaw puzzles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3505200" y="4953000"/>
            <a:ext cx="1981200" cy="609600"/>
          </a:xfrm>
          <a:prstGeom prst="right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38800" y="499619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VBB for new families 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2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1823455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SIM-secure encryption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1" y="1823455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IND-secure encryption 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2801583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Zero-knowledge proofs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1" y="280158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Witness indistinguishable proofs  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3779711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SIM-secure functional encryption 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1" y="3779711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IND-secure functional encryption 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475784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Obf</a:t>
            </a:r>
            <a:r>
              <a:rPr lang="en-US" sz="2400" dirty="0" smtClean="0"/>
              <a:t>. w. Unbounded simulation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1" y="475784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Indistinguishability </a:t>
            </a:r>
            <a:r>
              <a:rPr lang="en-US" sz="2400" dirty="0" smtClean="0"/>
              <a:t>obfuscation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28600" y="3084611"/>
            <a:ext cx="29986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Feige</a:t>
            </a:r>
            <a:r>
              <a:rPr lang="en-US" dirty="0" smtClean="0"/>
              <a:t>-</a:t>
            </a:r>
            <a:r>
              <a:rPr lang="en-US" dirty="0" err="1" smtClean="0"/>
              <a:t>Lapidot</a:t>
            </a:r>
            <a:r>
              <a:rPr lang="en-US" dirty="0" smtClean="0"/>
              <a:t>-Shamir 99]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9144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Simulation</a:t>
            </a:r>
            <a:endParaRPr lang="en-US" sz="2800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1" y="914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Indistinguishability </a:t>
            </a:r>
            <a:endParaRPr lang="en-US" sz="2800" u="sng" dirty="0"/>
          </a:p>
        </p:txBody>
      </p:sp>
      <p:sp>
        <p:nvSpPr>
          <p:cNvPr id="17" name="Rectangle 16"/>
          <p:cNvSpPr/>
          <p:nvPr/>
        </p:nvSpPr>
        <p:spPr>
          <a:xfrm>
            <a:off x="228601" y="2106483"/>
            <a:ext cx="2716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Goldwasser-Micali</a:t>
            </a:r>
            <a:r>
              <a:rPr lang="en-US" dirty="0" smtClean="0"/>
              <a:t> 82]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28600" y="4062739"/>
            <a:ext cx="4609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[De </a:t>
            </a:r>
            <a:r>
              <a:rPr lang="en-US" dirty="0" smtClean="0"/>
              <a:t>Caro-</a:t>
            </a:r>
            <a:r>
              <a:rPr lang="en-US" dirty="0" err="1" smtClean="0"/>
              <a:t>Iovino</a:t>
            </a:r>
            <a:r>
              <a:rPr lang="en-US" dirty="0" smtClean="0"/>
              <a:t>-Jain-O'Neill-P-</a:t>
            </a:r>
            <a:r>
              <a:rPr lang="en-US" dirty="0" err="1" smtClean="0"/>
              <a:t>Persiano</a:t>
            </a:r>
            <a:r>
              <a:rPr lang="en-US" dirty="0" smtClean="0"/>
              <a:t> 13]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28601" y="5040868"/>
            <a:ext cx="309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</a:t>
            </a:r>
            <a:r>
              <a:rPr lang="en-US" dirty="0" err="1" smtClean="0"/>
              <a:t>Bitansky</a:t>
            </a:r>
            <a:r>
              <a:rPr lang="en-US" dirty="0" smtClean="0"/>
              <a:t>-Canetti 10]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800600" y="5710535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VGB obfuscation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 rot="16200000">
            <a:off x="3776580" y="914342"/>
            <a:ext cx="424542" cy="622013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28600" y="5710535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?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9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7" grpId="0"/>
      <p:bldP spid="19" grpId="0"/>
      <p:bldP spid="20" grpId="0"/>
      <p:bldP spid="33" grpId="0"/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This work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325469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/>
              <a:t>Strong </a:t>
            </a:r>
            <a:r>
              <a:rPr lang="en-US" sz="4000" i="1" dirty="0" smtClean="0"/>
              <a:t>indistinguishability obfuscation</a:t>
            </a:r>
            <a:endParaRPr lang="en-US" sz="4000" i="1" dirty="0"/>
          </a:p>
        </p:txBody>
      </p:sp>
      <p:sp>
        <p:nvSpPr>
          <p:cNvPr id="5" name="Up-Down Arrow 4"/>
          <p:cNvSpPr/>
          <p:nvPr/>
        </p:nvSpPr>
        <p:spPr>
          <a:xfrm>
            <a:off x="4363609" y="3505200"/>
            <a:ext cx="424542" cy="685800"/>
          </a:xfrm>
          <a:prstGeom prst="up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687669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Virtual </a:t>
            </a:r>
            <a:r>
              <a:rPr lang="en-US" sz="4000" dirty="0" smtClean="0"/>
              <a:t>grey-box obfuscation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926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Indistinguishability Obfuscation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914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For every pair of circuits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914400"/>
              </a:xfrm>
              <a:blipFill rotWithShape="1">
                <a:blip r:embed="rId3"/>
                <a:stretch>
                  <a:fillRect l="-1852" t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57200" y="2895600"/>
                <a:ext cx="8229600" cy="762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∀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: 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895600"/>
                <a:ext cx="8229600" cy="7620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own Arrow 4"/>
          <p:cNvSpPr/>
          <p:nvPr/>
        </p:nvSpPr>
        <p:spPr>
          <a:xfrm>
            <a:off x="4359729" y="3873787"/>
            <a:ext cx="424542" cy="622013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57200" y="4822902"/>
                <a:ext cx="8229600" cy="762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𝒪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𝒪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22902"/>
                <a:ext cx="8229600" cy="762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1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Strong</a:t>
            </a:r>
            <a:r>
              <a:rPr lang="en-US" dirty="0" smtClean="0"/>
              <a:t> Indistinguishability Obfuscation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914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For every pair of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distributions</a:t>
                </a:r>
                <a:r>
                  <a:rPr lang="en-US" dirty="0" smtClean="0"/>
                  <a:t> on circuits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914400"/>
              </a:xfrm>
              <a:blipFill rotWithShape="1">
                <a:blip r:embed="rId3"/>
                <a:stretch>
                  <a:fillRect l="-1852" t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57200" y="2895600"/>
                <a:ext cx="8229600" cy="762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∀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:  </m:t>
                      </m:r>
                      <m:func>
                        <m:funcPr>
                          <m:ctrlPr>
                            <a:rPr lang="en-US" i="1" dirty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dirty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 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/>
                                    </a:rPr>
                                    <m:t> 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 dirty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 dirty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dirty="0" smtClean="0">
                          <a:latin typeface="Cambria Math"/>
                        </a:rPr>
                        <m:t>≥</m:t>
                      </m:r>
                      <m:r>
                        <a:rPr lang="en-US" b="0" i="1" dirty="0" smtClean="0">
                          <a:latin typeface="Cambria Math"/>
                        </a:rPr>
                        <m:t>1</m:t>
                      </m:r>
                      <m:r>
                        <a:rPr lang="en-US" b="0" i="1" dirty="0" smtClean="0">
                          <a:latin typeface="Cambria Math"/>
                        </a:rPr>
                        <m:t>−</m:t>
                      </m:r>
                      <m:r>
                        <m:rPr>
                          <m:nor/>
                        </m:rPr>
                        <a:rPr lang="en-US" dirty="0">
                          <a:latin typeface="Cambria Math"/>
                        </a:rPr>
                        <m:t>negl</m:t>
                      </m:r>
                      <m:d>
                        <m:dPr>
                          <m:ctrlPr>
                            <a:rPr lang="en-US" i="1" dirty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895600"/>
                <a:ext cx="8229600" cy="7620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own Arrow 4"/>
          <p:cNvSpPr/>
          <p:nvPr/>
        </p:nvSpPr>
        <p:spPr>
          <a:xfrm>
            <a:off x="4359729" y="3873787"/>
            <a:ext cx="424542" cy="622013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57200" y="4800600"/>
                <a:ext cx="8229600" cy="762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𝒪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 </m:t>
                              </m:r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 dirty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𝒪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 </m:t>
                              </m:r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dirty="0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229600" cy="762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715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VGB from Semantic Security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" y="3392269"/>
                <a:ext cx="914399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dirty="0"/>
                  <a:t>Strong </a:t>
                </a:r>
                <a:r>
                  <a:rPr lang="en-US" sz="3600" dirty="0" smtClean="0"/>
                  <a:t>IO </a:t>
                </a:r>
                <a:r>
                  <a:rPr lang="en-US" sz="3600" dirty="0"/>
                  <a:t>for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𝑁</m:t>
                    </m:r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3392269"/>
                <a:ext cx="9143999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3084" b="-34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p-Down Arrow 4"/>
          <p:cNvSpPr/>
          <p:nvPr/>
        </p:nvSpPr>
        <p:spPr>
          <a:xfrm>
            <a:off x="4363609" y="4343400"/>
            <a:ext cx="424542" cy="685800"/>
          </a:xfrm>
          <a:prstGeom prst="up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0" y="5105400"/>
                <a:ext cx="914399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dirty="0" smtClean="0"/>
                  <a:t>Virtual grey-box obfuscation for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𝑁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05400"/>
                <a:ext cx="9143999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13208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own Arrow 6"/>
          <p:cNvSpPr/>
          <p:nvPr/>
        </p:nvSpPr>
        <p:spPr>
          <a:xfrm>
            <a:off x="4359729" y="2667000"/>
            <a:ext cx="424542" cy="622013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76400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Semantically-secure graded encoding*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861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Equivalence.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325469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Strong </a:t>
            </a:r>
            <a:r>
              <a:rPr lang="en-US" sz="3600" dirty="0" smtClean="0"/>
              <a:t>indistinguishability obfuscation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4687669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Virtual </a:t>
            </a:r>
            <a:r>
              <a:rPr lang="en-US" sz="3600" dirty="0" smtClean="0"/>
              <a:t>grey-box obfuscation</a:t>
            </a:r>
            <a:endParaRPr lang="en-US" sz="3600" dirty="0"/>
          </a:p>
        </p:txBody>
      </p:sp>
      <p:sp>
        <p:nvSpPr>
          <p:cNvPr id="7" name="Down Arrow 6"/>
          <p:cNvSpPr/>
          <p:nvPr/>
        </p:nvSpPr>
        <p:spPr>
          <a:xfrm>
            <a:off x="4141452" y="3568987"/>
            <a:ext cx="424542" cy="622013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0800000">
            <a:off x="4556892" y="3554998"/>
            <a:ext cx="424542" cy="622013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>
            <a:off x="4556892" y="3554998"/>
            <a:ext cx="424542" cy="622013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1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l"/>
                <a:r>
                  <a:rPr lang="en-US" dirty="0" smtClean="0"/>
                  <a:t>Strong IO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⇐</m:t>
                    </m:r>
                  </m:oMath>
                </a14:m>
                <a:r>
                  <a:rPr lang="en-US" dirty="0" smtClean="0"/>
                  <a:t> VGB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l="-2963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1"/>
                <a:ext cx="8229600" cy="914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en-US" sz="2800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 dirty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/>
                  <a:t> be distributions on circuits such that: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1"/>
                <a:ext cx="8229600" cy="914400"/>
              </a:xfrm>
              <a:blipFill rotWithShape="1">
                <a:blip r:embed="rId4"/>
                <a:stretch>
                  <a:fillRect l="-1481" t="-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57200" y="2590800"/>
                <a:ext cx="8229600" cy="762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∀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:  </m:t>
                      </m:r>
                      <m:func>
                        <m:funcPr>
                          <m:ctrlPr>
                            <a:rPr lang="en-US" sz="2800" i="1" dirty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dirty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 dirty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 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800" i="1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 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800" i="1" dirty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sz="2800" b="0" i="1" dirty="0" smtClean="0">
                          <a:latin typeface="Cambria Math"/>
                        </a:rPr>
                        <m:t>≥1−</m:t>
                      </m:r>
                      <m:r>
                        <m:rPr>
                          <m:nor/>
                        </m:rPr>
                        <a:rPr lang="en-US" sz="2800" dirty="0">
                          <a:latin typeface="Cambria Math"/>
                        </a:rPr>
                        <m:t>negl</m:t>
                      </m:r>
                      <m:d>
                        <m:dPr>
                          <m:ctrlPr>
                            <a:rPr lang="en-US" sz="2800" i="1" dirty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800" i="1" dirty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 dirty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90800"/>
                <a:ext cx="8229600" cy="762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28801" y="4977825"/>
                <a:ext cx="685800" cy="66097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1" y="4977825"/>
                <a:ext cx="685800" cy="6609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18391" y="5015925"/>
                <a:ext cx="6055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391" y="5015925"/>
                <a:ext cx="605587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614169" y="4980057"/>
                <a:ext cx="685800" cy="65651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169" y="4980057"/>
                <a:ext cx="685800" cy="6565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327768" y="4977825"/>
                <a:ext cx="685799" cy="66097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768" y="4977825"/>
                <a:ext cx="685799" cy="6609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16185" y="4365992"/>
                <a:ext cx="560615" cy="485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185" y="4365992"/>
                <a:ext cx="560615" cy="485967"/>
              </a:xfrm>
              <a:prstGeom prst="rect">
                <a:avLst/>
              </a:prstGeom>
              <a:blipFill rotWithShape="1">
                <a:blip r:embed="rId9"/>
                <a:stretch>
                  <a:fillRect l="-2174" t="-8750" r="-14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V="1">
            <a:off x="4011385" y="4675257"/>
            <a:ext cx="304799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007773" y="4977825"/>
                <a:ext cx="685799" cy="66097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773" y="4977825"/>
                <a:ext cx="685799" cy="6609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992585" y="4361527"/>
                <a:ext cx="560615" cy="486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2585" y="4361527"/>
                <a:ext cx="560615" cy="486736"/>
              </a:xfrm>
              <a:prstGeom prst="rect">
                <a:avLst/>
              </a:prstGeom>
              <a:blipFill rotWithShape="1">
                <a:blip r:embed="rId11"/>
                <a:stretch>
                  <a:fillRect l="-2174" t="-8750" r="-14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V="1">
            <a:off x="5687785" y="4670792"/>
            <a:ext cx="304799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17357" y="5015925"/>
                <a:ext cx="78662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357" y="5015925"/>
                <a:ext cx="786626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797362" y="5015925"/>
                <a:ext cx="71301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362" y="5015925"/>
                <a:ext cx="713015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96592" y="3880752"/>
                <a:ext cx="651380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For every distinguisher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𝐷</m:t>
                    </m:r>
                    <m:r>
                      <a:rPr lang="en-US" sz="2800" i="1">
                        <a:latin typeface="Cambria Math"/>
                      </a:rPr>
                      <m:t>: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92" y="3880752"/>
                <a:ext cx="6513808" cy="523220"/>
              </a:xfrm>
              <a:prstGeom prst="rect">
                <a:avLst/>
              </a:prstGeom>
              <a:blipFill rotWithShape="1">
                <a:blip r:embed="rId14"/>
                <a:stretch>
                  <a:fillRect l="-1871" t="-1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81000" y="5053723"/>
                <a:ext cx="1005831" cy="509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𝒪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sz="2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053723"/>
                <a:ext cx="1005831" cy="509178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>
            <a:off x="1386831" y="5308312"/>
            <a:ext cx="441970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7757169" y="5052439"/>
                <a:ext cx="1005831" cy="509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𝒪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sz="2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7169" y="5052439"/>
                <a:ext cx="1005831" cy="509178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>
            <a:stCxn id="10" idx="3"/>
            <a:endCxn id="34" idx="1"/>
          </p:cNvCxnSpPr>
          <p:nvPr/>
        </p:nvCxnSpPr>
        <p:spPr>
          <a:xfrm flipV="1">
            <a:off x="7299969" y="5307028"/>
            <a:ext cx="457200" cy="128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99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animBg="1"/>
      <p:bldP spid="12" grpId="0" animBg="1"/>
      <p:bldP spid="13" grpId="0"/>
      <p:bldP spid="16" grpId="0" animBg="1"/>
      <p:bldP spid="17" grpId="0"/>
      <p:bldP spid="19" grpId="0"/>
      <p:bldP spid="20" grpId="0"/>
      <p:bldP spid="21" grpId="0"/>
      <p:bldP spid="24" grpId="0"/>
      <p:bldP spid="3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Equivalence.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325469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Strong </a:t>
            </a:r>
            <a:r>
              <a:rPr lang="en-US" sz="3600" dirty="0" smtClean="0"/>
              <a:t>indistinguishability obfuscation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4687669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Virtual </a:t>
            </a:r>
            <a:r>
              <a:rPr lang="en-US" sz="3600" dirty="0" smtClean="0"/>
              <a:t>grey-box obfuscation</a:t>
            </a:r>
            <a:endParaRPr lang="en-US" sz="3600" dirty="0"/>
          </a:p>
        </p:txBody>
      </p:sp>
      <p:sp>
        <p:nvSpPr>
          <p:cNvPr id="7" name="Down Arrow 6"/>
          <p:cNvSpPr/>
          <p:nvPr/>
        </p:nvSpPr>
        <p:spPr>
          <a:xfrm>
            <a:off x="4141452" y="3568987"/>
            <a:ext cx="424542" cy="622013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0800000">
            <a:off x="4556892" y="3554998"/>
            <a:ext cx="424542" cy="622013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>
            <a:stCxn id="5" idx="3"/>
            <a:endCxn id="13" idx="1"/>
          </p:cNvCxnSpPr>
          <p:nvPr/>
        </p:nvCxnSpPr>
        <p:spPr>
          <a:xfrm>
            <a:off x="4767380" y="3695700"/>
            <a:ext cx="50618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23" idx="1"/>
          </p:cNvCxnSpPr>
          <p:nvPr/>
        </p:nvCxnSpPr>
        <p:spPr>
          <a:xfrm>
            <a:off x="4767380" y="5676900"/>
            <a:ext cx="50618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en-US" dirty="0" smtClean="0"/>
                  <a:t>Strong IO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dirty="0" smtClean="0"/>
                  <a:t> VGB: The Challenge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l="-2963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700580" y="5181600"/>
                <a:ext cx="1066800" cy="9906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580" y="5181600"/>
                <a:ext cx="1066800" cy="990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700580" y="3200400"/>
                <a:ext cx="1066800" cy="9906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580" y="3200400"/>
                <a:ext cx="1066800" cy="9906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3243380" y="3695699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767380" y="4876800"/>
            <a:ext cx="38100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52780" y="3434089"/>
                <a:ext cx="990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𝒪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780" y="3434089"/>
                <a:ext cx="9906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72180" y="4567535"/>
                <a:ext cx="685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180" y="4567535"/>
                <a:ext cx="6858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73566" y="3237786"/>
                <a:ext cx="1600200" cy="915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latin typeface="Cambria Math"/>
                                  </a:rPr>
                                  <m:t>if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sz="2800">
                                    <a:latin typeface="Cambria Math"/>
                                  </a:rPr>
                                  <m:t>if</m:t>
                                </m:r>
                              </m:e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≠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566" y="3237786"/>
                <a:ext cx="1600200" cy="915828"/>
              </a:xfrm>
              <a:prstGeom prst="rect">
                <a:avLst/>
              </a:prstGeom>
              <a:blipFill rotWithShape="1">
                <a:blip r:embed="rId8"/>
                <a:stretch>
                  <a:fillRect r="-37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873884" y="5409595"/>
                <a:ext cx="784638" cy="5572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/>
                        <m:sub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884" y="5409595"/>
                <a:ext cx="784638" cy="55720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73566" y="5218986"/>
                <a:ext cx="1600200" cy="915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latin typeface="Cambria Math"/>
                                  </a:rPr>
                                  <m:t>if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sz="2800">
                                    <a:latin typeface="Cambria Math"/>
                                  </a:rPr>
                                  <m:t>if</m:t>
                                </m:r>
                              </m:e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≠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566" y="5218986"/>
                <a:ext cx="1600200" cy="915828"/>
              </a:xfrm>
              <a:prstGeom prst="rect">
                <a:avLst/>
              </a:prstGeom>
              <a:blipFill rotWithShape="1">
                <a:blip r:embed="rId8"/>
                <a:stretch>
                  <a:fillRect r="-37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1752600"/>
                <a:ext cx="9143999" cy="8248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>
                    <a:ea typeface="Cambria Math"/>
                  </a:rPr>
                  <a:t>Point Function: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𝑥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𝑧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 =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/>
                                </a:rPr>
                                <m:t>if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800">
                                  <a:latin typeface="Cambria Math"/>
                                </a:rPr>
                                <m:t>if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≠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52600"/>
                <a:ext cx="9143999" cy="824841"/>
              </a:xfrm>
              <a:prstGeom prst="rect">
                <a:avLst/>
              </a:prstGeom>
              <a:blipFill rotWithShape="1">
                <a:blip r:embed="rId10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76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/>
      <p:bldP spid="12" grpId="0"/>
      <p:bldP spid="13" grpId="0"/>
      <p:bldP spid="16" grpId="0"/>
      <p:bldP spid="23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Private Key to Public Key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95600" y="2209800"/>
            <a:ext cx="35052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486" y="5029200"/>
            <a:ext cx="3494314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895600" y="5029200"/>
            <a:ext cx="3505200" cy="1447800"/>
          </a:xfrm>
          <a:prstGeom prst="rect">
            <a:avLst/>
          </a:prstGeom>
          <a:solidFill>
            <a:schemeClr val="accent1">
              <a:lumMod val="20000"/>
              <a:lumOff val="80000"/>
              <a:alpha val="4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95600" y="5558135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Public Key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371600" y="2897832"/>
            <a:ext cx="1524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71600" y="2286001"/>
                <a:ext cx="15348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286001"/>
                <a:ext cx="1534886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6400800" y="2895600"/>
            <a:ext cx="1524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21087" y="2286000"/>
                <a:ext cx="15348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 i="0" dirty="0" smtClean="0">
                          <a:latin typeface="Cambria Math"/>
                        </a:rPr>
                        <m:t>cipher</m:t>
                      </m:r>
                      <m:r>
                        <m:rPr>
                          <m:nor/>
                        </m:rPr>
                        <a:rPr lang="en-US" sz="3200" i="0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1087" y="2286000"/>
                <a:ext cx="1534886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1371600" y="5714999"/>
            <a:ext cx="1524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00800" y="5712767"/>
            <a:ext cx="1524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>
          <a:xfrm>
            <a:off x="4648200" y="3657600"/>
            <a:ext cx="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14800" y="40487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Obfuscation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895600" y="2664767"/>
                <a:ext cx="3505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𝑠𝑘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664767"/>
                <a:ext cx="35052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71600" y="5105402"/>
                <a:ext cx="15348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105402"/>
                <a:ext cx="1534886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421087" y="5105401"/>
                <a:ext cx="15348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 i="0" dirty="0" smtClean="0">
                          <a:latin typeface="Cambria Math"/>
                        </a:rPr>
                        <m:t>cipher</m:t>
                      </m:r>
                      <m:r>
                        <m:rPr>
                          <m:nor/>
                        </m:rPr>
                        <a:rPr lang="en-US" sz="3200" i="0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1087" y="5105401"/>
                <a:ext cx="1534886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34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10" grpId="0"/>
      <p:bldP spid="12" grpId="0"/>
      <p:bldP spid="16" grpId="0"/>
      <p:bldP spid="17" grpId="0"/>
      <p:bldP spid="18" grpId="0"/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70364" y="29527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36964" y="3505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35678" y="24384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43250" y="407125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70414" y="37528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70764" y="4171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84764" y="3867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60864" y="48577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41864" y="28765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23114" y="29337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56464" y="23050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51464" y="3486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89564" y="4128407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856264" y="3790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08664" y="3943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53343" y="38725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475264" y="2800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513614" y="32575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00600" y="2264229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50128" y="29962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084864" y="3409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34000" y="438966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780064" y="1962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84864" y="2266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310493" y="433251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314700" y="48958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05349" y="2724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354285" y="446586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12178" y="3140529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528707" y="20193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827564" y="18097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730828" y="20574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132364" y="21145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729843" y="3505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37164" y="2419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937907" y="2669721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255078" y="363310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945821" y="454478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218214" y="286838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781550" y="45583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010150" y="40005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53300" y="46019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067300" y="42971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275364" y="37582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105650" y="336368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239000" y="27350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334000" y="39161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483679" y="46726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252107" y="3407229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791200" y="43733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07278" y="450124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257800" y="32303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296150" y="36875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583136" y="2694215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715000" y="36875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867400" y="38399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048500" y="48196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998029" y="231321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867400" y="26969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093029" y="47625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572250" y="4765221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324600" y="31541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057900" y="47162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629400" y="34589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435678" y="3486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157107" y="2555421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512379" y="393518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314950" y="17526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134100" y="3165022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934200" y="258535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951264" y="279490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874329" y="435156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105650" y="20002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813957" y="437061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210300" y="4267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200400" y="4648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657600" y="48387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blipFill rotWithShape="1">
                <a:blip r:embed="rId3"/>
                <a:stretch>
                  <a:fillRect r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High-Level Simulation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91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val 82"/>
          <p:cNvSpPr/>
          <p:nvPr/>
        </p:nvSpPr>
        <p:spPr>
          <a:xfrm>
            <a:off x="2370364" y="29527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836964" y="3505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435678" y="24384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3143250" y="407125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770414" y="37528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570764" y="41719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284764" y="3867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560864" y="48577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41864" y="28765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5323114" y="29337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456464" y="23050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551464" y="3486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3589564" y="4128407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856264" y="3790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4008664" y="3943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253343" y="38725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475264" y="2800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5513614" y="3257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800600" y="22642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750128" y="29962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4084864" y="3409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5334000" y="43896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780064" y="1962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084864" y="2266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310493" y="433251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3314700" y="48958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705349" y="2724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4354285" y="446586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912178" y="31405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6528707" y="20193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827564" y="18097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730828" y="20574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3132364" y="21145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4729843" y="3505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3437164" y="2419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3937907" y="2669721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255078" y="363310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945821" y="454478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218214" y="286838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4781550" y="45583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5010150" y="40005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7353300" y="4601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5067300" y="4297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4275364" y="37582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7105650" y="33636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7239000" y="27350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5334000" y="3916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5483679" y="46726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3252107" y="3407229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791200" y="4373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3807278" y="450124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5257800" y="3230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729615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6583136" y="2694215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571500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5867400" y="3839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7048500" y="48196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5998029" y="23132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5867400" y="2696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4093029" y="47625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6572250" y="47652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6324600" y="3154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6057900" y="47162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6629400" y="3458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435678" y="3486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5157107" y="25554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6512379" y="39351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5314950" y="17526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6134100" y="3165022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6934200" y="258535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1951264" y="279490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6874329" y="43515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7105650" y="20002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813957" y="437061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6210300" y="4267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200400" y="4648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Connector 158"/>
          <p:cNvCxnSpPr/>
          <p:nvPr/>
        </p:nvCxnSpPr>
        <p:spPr>
          <a:xfrm>
            <a:off x="4572000" y="1524000"/>
            <a:ext cx="0" cy="3733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3657600" y="48387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blipFill rotWithShape="1">
                <a:blip r:embed="rId3"/>
                <a:stretch>
                  <a:fillRect r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High-Level Simulation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7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70364" y="2952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836964" y="3505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5678" y="24384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43250" y="407125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0414" y="37528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70764" y="41719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84764" y="3867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60864" y="48577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41864" y="2876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23114" y="29337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56464" y="23050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51464" y="3486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9564" y="4128407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56264" y="3790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08664" y="3943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53343" y="38725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475264" y="28003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13614" y="3257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00600" y="22642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50128" y="29962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84864" y="3409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43896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80064" y="1962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84864" y="22669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10493" y="433251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14700" y="48958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705349" y="2724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354285" y="446586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12178" y="31405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528707" y="20193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27564" y="1809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730828" y="20574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132364" y="2114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729843" y="3505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37164" y="24193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37907" y="26697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255078" y="363310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945821" y="454478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18214" y="28683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81550" y="45583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010150" y="40005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353300" y="4601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67300" y="4297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275364" y="37582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105650" y="33636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239000" y="27350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334000" y="3916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483679" y="46726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252107" y="3407229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91200" y="4373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807278" y="450124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257800" y="3230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29615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583136" y="2694215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1500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867400" y="3839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048500" y="48196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98029" y="23132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867400" y="2696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093029" y="47625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572250" y="47652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324600" y="3154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057900" y="47162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629400" y="3458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5678" y="3486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157107" y="25554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512379" y="39351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314950" y="17526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134100" y="3165022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934200" y="258535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951264" y="279490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874329" y="43515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105650" y="20002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813957" y="437061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210300" y="4267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200400" y="4648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4572000" y="1524000"/>
            <a:ext cx="0" cy="3733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3657600" y="48387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1371600" y="3211286"/>
            <a:ext cx="3200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blipFill rotWithShape="1">
                <a:blip r:embed="rId2"/>
                <a:stretch>
                  <a:fillRect r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High-Level Simulation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70364" y="2952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836964" y="3505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5678" y="24384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43250" y="407125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0414" y="37528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70764" y="41719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84764" y="3867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60864" y="4857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41864" y="2876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23114" y="29337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56464" y="23050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51464" y="3486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9564" y="4128407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56264" y="3790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08664" y="3943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53343" y="38725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475264" y="28003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13614" y="3257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00600" y="22642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50128" y="29962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84864" y="3409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43896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80064" y="1962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84864" y="22669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10493" y="43325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14700" y="48958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705349" y="2724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354285" y="446586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12178" y="31405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528707" y="20193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27564" y="1809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730828" y="20574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132364" y="2114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729843" y="3505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37164" y="24193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37907" y="26697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255078" y="363310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945821" y="45447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18214" y="28683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81550" y="45583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010150" y="40005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353300" y="4601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67300" y="4297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275364" y="37582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105650" y="33636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239000" y="27350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334000" y="3916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483679" y="46726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252107" y="3407229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91200" y="4373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807278" y="450124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257800" y="3230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29615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583136" y="2694215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1500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867400" y="3839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048500" y="48196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98029" y="23132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867400" y="2696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093029" y="47625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572250" y="47652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324600" y="3154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057900" y="47162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629400" y="3458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5678" y="3486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157107" y="25554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512379" y="39351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314950" y="17526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134100" y="3165022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934200" y="258535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951264" y="279490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874329" y="43515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105650" y="20002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813957" y="43706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210300" y="4267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200400" y="4648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4572000" y="1524000"/>
            <a:ext cx="0" cy="3733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3657600" y="48387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1371600" y="3211286"/>
            <a:ext cx="3200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3056164" y="3222172"/>
            <a:ext cx="0" cy="20356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blipFill rotWithShape="1">
                <a:blip r:embed="rId2"/>
                <a:stretch>
                  <a:fillRect r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High-Level Simulation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70364" y="2952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836964" y="3505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5678" y="24384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43250" y="407125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0414" y="37528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70764" y="41719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84764" y="3867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60864" y="4857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41864" y="2876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23114" y="29337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56464" y="23050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51464" y="3486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9564" y="4128407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56264" y="3790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08664" y="3943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53343" y="38725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475264" y="28003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13614" y="3257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00600" y="22642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50128" y="29962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84864" y="3409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43896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80064" y="1962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84864" y="22669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10493" y="43325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14700" y="48958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705349" y="2724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354285" y="44658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12178" y="31405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528707" y="20193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27564" y="1809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730828" y="20574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132364" y="2114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729843" y="3505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37164" y="24193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37907" y="26697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255078" y="363310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945821" y="45447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18214" y="28683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81550" y="45583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010150" y="40005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353300" y="4601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67300" y="4297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275364" y="37582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105650" y="33636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239000" y="27350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334000" y="3916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483679" y="46726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252107" y="3407229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91200" y="4373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807278" y="450124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257800" y="3230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29615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583136" y="2694215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1500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867400" y="3839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048500" y="48196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98029" y="23132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867400" y="2696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093029" y="47625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572250" y="47652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324600" y="3154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057900" y="47162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629400" y="3458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5678" y="3486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157107" y="25554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512379" y="39351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314950" y="17526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134100" y="3165022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934200" y="258535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951264" y="279490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874329" y="43515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105650" y="20002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813957" y="43706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210300" y="4267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200400" y="4648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4572000" y="1524000"/>
            <a:ext cx="0" cy="3733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3657600" y="48387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1371600" y="3211286"/>
            <a:ext cx="3200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3056164" y="3222172"/>
            <a:ext cx="0" cy="20356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056164" y="4389664"/>
            <a:ext cx="151583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blipFill rotWithShape="1">
                <a:blip r:embed="rId3"/>
                <a:stretch>
                  <a:fillRect r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High-Level Simulation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9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70364" y="2952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836964" y="3505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5678" y="24384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43250" y="407125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0414" y="37528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70764" y="41719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84764" y="3867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60864" y="4857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41864" y="2876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23114" y="29337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56464" y="23050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51464" y="3486150"/>
            <a:ext cx="114300" cy="1143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9564" y="4128407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56264" y="3790950"/>
            <a:ext cx="114300" cy="1143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08664" y="3943350"/>
            <a:ext cx="114300" cy="1143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53343" y="38725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475264" y="28003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13614" y="3257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00600" y="22642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50128" y="29962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84864" y="3409950"/>
            <a:ext cx="114300" cy="1143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43896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80064" y="1962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84864" y="22669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10493" y="43325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14700" y="48958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705349" y="2724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354285" y="44658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12178" y="31405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528707" y="20193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27564" y="1809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730828" y="20574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132364" y="2114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729843" y="3505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37164" y="24193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37907" y="26697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255078" y="363310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945821" y="45447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18214" y="28683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81550" y="45583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010150" y="40005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353300" y="4601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67300" y="4297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275364" y="3758293"/>
            <a:ext cx="114300" cy="1143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105650" y="33636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239000" y="27350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334000" y="3916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483679" y="46726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252107" y="3407229"/>
            <a:ext cx="114300" cy="1143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91200" y="4373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807278" y="450124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257800" y="3230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29615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583136" y="2694215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1500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867400" y="3839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048500" y="48196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98029" y="23132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867400" y="2696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093029" y="47625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572250" y="47652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324600" y="3154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057900" y="47162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629400" y="3458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5678" y="3486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157107" y="25554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512379" y="39351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314950" y="17526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134100" y="3165022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934200" y="258535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951264" y="279490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874329" y="43515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105650" y="20002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813957" y="43706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210300" y="4267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200400" y="4648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4572000" y="1524000"/>
            <a:ext cx="0" cy="3733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3657600" y="48387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1371600" y="3211286"/>
            <a:ext cx="3200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3056164" y="3222172"/>
            <a:ext cx="0" cy="20356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056164" y="4389664"/>
            <a:ext cx="151583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blipFill rotWithShape="1">
                <a:blip r:embed="rId3"/>
                <a:stretch>
                  <a:fillRect r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High-Level Simulation Strategy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-1" y="579120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Extract a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information about C</a:t>
            </a:r>
            <a:r>
              <a:rPr lang="en-US" sz="2800" dirty="0" smtClean="0"/>
              <a:t> from the adversary</a:t>
            </a:r>
            <a:endParaRPr lang="en-US" sz="2800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3056164" y="3516086"/>
            <a:ext cx="1298121" cy="86541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87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First Step: Concentrated Functions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1524000"/>
                <a:ext cx="86106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 family of </a:t>
                </a:r>
                <a:r>
                  <a:rPr lang="en-US" sz="2800" dirty="0" err="1" smtClean="0"/>
                  <a:t>boolean</a:t>
                </a:r>
                <a:r>
                  <a:rPr lang="en-US" sz="2800" dirty="0" smtClean="0"/>
                  <a:t> functions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sz="2800" dirty="0" smtClean="0"/>
                  <a:t> is </a:t>
                </a:r>
                <a:r>
                  <a:rPr lang="en-US" sz="2800" u="sng" dirty="0" smtClean="0"/>
                  <a:t>concentrated</a:t>
                </a:r>
                <a:r>
                  <a:rPr lang="en-US" sz="2800" dirty="0" smtClean="0"/>
                  <a:t> around a function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800" dirty="0" smtClean="0"/>
                  <a:t> if for every input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/>
                  <a:t>:  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0"/>
                <a:ext cx="8610600" cy="954107"/>
              </a:xfrm>
              <a:prstGeom prst="rect">
                <a:avLst/>
              </a:prstGeom>
              <a:blipFill rotWithShape="1">
                <a:blip r:embed="rId8"/>
                <a:stretch>
                  <a:fillRect l="-1415" t="-5732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2622831"/>
                <a:ext cx="9144000" cy="653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Pr</m:t>
                              </m:r>
                            </m:e>
                            <m:lim>
                              <m:r>
                                <a:rPr lang="en-US" sz="2800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←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𝐷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800" b="0" i="1" smtClean="0">
                              <a:latin typeface="Cambria Math"/>
                            </a:rPr>
                            <m:t>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800" b="0" i="0" smtClean="0">
                              <a:latin typeface="Cambria Math"/>
                            </a:rPr>
                            <m:t>negl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/>
                            </a:rPr>
                            <m:t>) 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22831"/>
                <a:ext cx="9144000" cy="65376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052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70364" y="29527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36964" y="3505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35678" y="24384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43250" y="407125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70414" y="37528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70764" y="4171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84764" y="3867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60864" y="48577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41864" y="28765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23114" y="29337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56464" y="23050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51464" y="3486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89564" y="4128407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856264" y="3790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08664" y="3943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53343" y="38725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475264" y="2800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513614" y="32575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00600" y="2264229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50128" y="29962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084864" y="3409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34000" y="438966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780064" y="1962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84864" y="2266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310493" y="433251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314700" y="48958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05349" y="2724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354285" y="446586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12178" y="3140529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528707" y="20193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827564" y="18097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730828" y="20574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132364" y="21145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729843" y="3505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37164" y="2419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937907" y="2669721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255078" y="363310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945821" y="454478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218214" y="286838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781550" y="45583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010150" y="40005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353300" y="46019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067300" y="42971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275364" y="37582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105650" y="336368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239000" y="27350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334000" y="39161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483679" y="46726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252107" y="3407229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791200" y="43733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07278" y="450124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257800" y="32303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296150" y="36875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583136" y="2694215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715000" y="36875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867400" y="38399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048500" y="48196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998029" y="231321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867400" y="26969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093029" y="47625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572250" y="4765221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324600" y="31541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057900" y="47162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629400" y="345893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435678" y="3486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157107" y="2555421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512379" y="393518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314950" y="17526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134100" y="3165022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934200" y="258535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951264" y="279490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874329" y="435156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105650" y="20002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813957" y="437061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6210300" y="4267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200400" y="4648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657600" y="48387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blipFill rotWithShape="1">
                <a:blip r:embed="rId3"/>
                <a:stretch>
                  <a:fillRect r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Starting Point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-1" y="5791200"/>
                <a:ext cx="91440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The simulator queries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800" dirty="0" smtClean="0"/>
                  <a:t> on a “splitting” input</a:t>
                </a:r>
                <a:endParaRPr lang="en-US" sz="28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5791200"/>
                <a:ext cx="9144001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316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val 82"/>
          <p:cNvSpPr/>
          <p:nvPr/>
        </p:nvSpPr>
        <p:spPr>
          <a:xfrm>
            <a:off x="2370364" y="29527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836964" y="3505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435678" y="24384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3143250" y="407125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770414" y="37528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570764" y="41719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284764" y="3867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560864" y="48577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41864" y="28765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5323114" y="29337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456464" y="23050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551464" y="3486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3589564" y="4128407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856264" y="3790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4008664" y="3943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253343" y="38725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475264" y="2800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5513614" y="3257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800600" y="22642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750128" y="29962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4084864" y="3409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5334000" y="43896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780064" y="1962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084864" y="2266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310493" y="433251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3314700" y="48958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705349" y="2724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4354285" y="446586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912178" y="31405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6528707" y="20193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827564" y="18097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730828" y="20574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3132364" y="21145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4729843" y="3505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3437164" y="2419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3937907" y="2669721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255078" y="363310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945821" y="454478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4218214" y="286838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4781550" y="45583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5010150" y="40005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7353300" y="4601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5067300" y="4297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4275364" y="37582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7105650" y="33636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7239000" y="27350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5334000" y="3916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5483679" y="46726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3252107" y="3407229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5791200" y="4373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3807278" y="450124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5257800" y="3230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729615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6583136" y="2694215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571500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5867400" y="3839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7048500" y="48196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5998029" y="23132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5867400" y="2696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4093029" y="47625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6572250" y="47652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6324600" y="3154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6057900" y="47162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6629400" y="3458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435678" y="3486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5157107" y="25554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6512379" y="39351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5314950" y="17526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6134100" y="3165022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6934200" y="258535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1951264" y="279490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6874329" y="43515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7105650" y="20002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813957" y="437061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6210300" y="4267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200400" y="4648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Connector 158"/>
          <p:cNvCxnSpPr/>
          <p:nvPr/>
        </p:nvCxnSpPr>
        <p:spPr>
          <a:xfrm>
            <a:off x="4572000" y="1524000"/>
            <a:ext cx="0" cy="3733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3657600" y="48387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blipFill rotWithShape="1">
                <a:blip r:embed="rId3"/>
                <a:stretch>
                  <a:fillRect r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/>
              <p:cNvSpPr txBox="1"/>
              <p:nvPr/>
            </p:nvSpPr>
            <p:spPr>
              <a:xfrm>
                <a:off x="-1" y="5791200"/>
                <a:ext cx="91440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The simulator queries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800" dirty="0" smtClean="0"/>
                  <a:t> on a “splitting” input</a:t>
                </a:r>
                <a:endParaRPr lang="en-US" sz="2800" dirty="0"/>
              </a:p>
            </p:txBody>
          </p:sp>
        </mc:Choice>
        <mc:Fallback xmlns=""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5791200"/>
                <a:ext cx="9144001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81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70364" y="2952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836964" y="3505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5678" y="24384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43250" y="407125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0414" y="37528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70764" y="41719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84764" y="3867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60864" y="48577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41864" y="2876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23114" y="29337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56464" y="23050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51464" y="3486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9564" y="4128407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56264" y="3790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08664" y="3943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53343" y="38725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475264" y="28003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13614" y="3257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00600" y="22642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50128" y="29962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84864" y="3409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43896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80064" y="1962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84864" y="22669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10493" y="433251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14700" y="48958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705349" y="2724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354285" y="446586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12178" y="31405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528707" y="20193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27564" y="1809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730828" y="20574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132364" y="2114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729843" y="3505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37164" y="24193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37907" y="26697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255078" y="363310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945821" y="4544786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18214" y="28683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81550" y="45583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010150" y="40005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353300" y="4601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67300" y="4297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275364" y="37582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105650" y="33636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239000" y="27350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334000" y="3916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483679" y="46726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252107" y="3407229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91200" y="4373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807278" y="450124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257800" y="3230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29615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583136" y="2694215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1500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867400" y="3839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048500" y="48196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98029" y="23132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867400" y="2696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093029" y="47625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572250" y="47652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324600" y="3154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057900" y="47162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629400" y="3458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5678" y="3486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157107" y="25554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512379" y="39351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314950" y="17526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134100" y="3165022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934200" y="258535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951264" y="279490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874329" y="43515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105650" y="20002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813957" y="437061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210300" y="4267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200400" y="4648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4572000" y="1524000"/>
            <a:ext cx="0" cy="3733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3657600" y="48387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1371600" y="3211286"/>
            <a:ext cx="3200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blipFill rotWithShape="1">
                <a:blip r:embed="rId2"/>
                <a:stretch>
                  <a:fillRect r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-1" y="5791200"/>
                <a:ext cx="91440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The simulator queries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800" dirty="0" smtClean="0"/>
                  <a:t> on a “splitting” input</a:t>
                </a:r>
                <a:endParaRPr lang="en-US" sz="28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5791200"/>
                <a:ext cx="9144001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90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Virtual Black-Box (VBB)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19200"/>
            <a:ext cx="822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j-lt"/>
                <a:ea typeface="+mj-ea"/>
                <a:cs typeface="+mj-cs"/>
              </a:rPr>
              <a:t>[</a:t>
            </a:r>
            <a:r>
              <a:rPr lang="en-US" sz="2200" dirty="0" err="1"/>
              <a:t>Hada</a:t>
            </a:r>
            <a:r>
              <a:rPr lang="en-US" sz="2200" dirty="0"/>
              <a:t> </a:t>
            </a:r>
            <a:r>
              <a:rPr lang="en-US" sz="2200" dirty="0" smtClean="0"/>
              <a:t>00, 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Barak-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Goldreich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Impagliazzo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Rudich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Sahai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Vadhan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-Yang 01]</a:t>
            </a:r>
            <a:endParaRPr lang="en-US" sz="2200" dirty="0"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2057400"/>
                <a:ext cx="914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Algorithm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𝒪</m:t>
                    </m:r>
                  </m:oMath>
                </a14:m>
                <a:r>
                  <a:rPr lang="en-US" sz="2400" dirty="0" smtClean="0"/>
                  <a:t> is an obfuscator for a class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𝒞</m:t>
                    </m:r>
                  </m:oMath>
                </a14:m>
                <a:r>
                  <a:rPr lang="en-US" sz="2400" dirty="0" smtClean="0"/>
                  <a:t> if: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57400"/>
                <a:ext cx="9144000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2667000"/>
                <a:ext cx="9144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For every PPT adversary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there exists a </a:t>
                </a:r>
                <a:r>
                  <a:rPr lang="en-US" sz="2400" dirty="0"/>
                  <a:t>PPT simulator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sz="2400" dirty="0" smtClean="0"/>
                  <a:t> </a:t>
                </a:r>
                <a:br>
                  <a:rPr lang="en-US" sz="2400" dirty="0" smtClean="0"/>
                </a:br>
                <a:r>
                  <a:rPr lang="en-US" sz="2400" dirty="0" smtClean="0"/>
                  <a:t>such that for every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𝒞</m:t>
                    </m:r>
                  </m:oMath>
                </a14:m>
                <a:r>
                  <a:rPr lang="en-US" sz="2400" dirty="0" smtClean="0"/>
                  <a:t> and every predicate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: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67000"/>
                <a:ext cx="9144000" cy="830997"/>
              </a:xfrm>
              <a:prstGeom prst="rect">
                <a:avLst/>
              </a:prstGeom>
              <a:blipFill rotWithShape="1">
                <a:blip r:embed="rId4"/>
                <a:stretch>
                  <a:fillRect t="-5882" b="-15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90800" y="4424065"/>
                <a:ext cx="1066800" cy="9906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424065"/>
                <a:ext cx="1066800" cy="9906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715000" y="4424065"/>
                <a:ext cx="1066800" cy="9906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424065"/>
                <a:ext cx="1066800" cy="9906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57600" y="4682836"/>
                <a:ext cx="220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𝜋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682836"/>
                <a:ext cx="2209800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H="1">
            <a:off x="5257800" y="4919365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</p:cNvCxnSpPr>
          <p:nvPr/>
        </p:nvCxnSpPr>
        <p:spPr>
          <a:xfrm>
            <a:off x="3657600" y="4919365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33600" y="4919364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4119265"/>
            <a:ext cx="38100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43000" y="4688532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𝒪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688532"/>
                <a:ext cx="990600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86600" y="38100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810000"/>
                <a:ext cx="685800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5845327"/>
                <a:ext cx="9143999" cy="524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1" smtClean="0">
                          <a:latin typeface="Cambria Math"/>
                        </a:rPr>
                        <m:t>Pr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𝒪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𝐶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))=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𝜋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</m:d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i="1">
                          <a:latin typeface="Cambria Math"/>
                        </a:rPr>
                        <m:t>Pr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𝐶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=</m:t>
                          </m:r>
                          <m:r>
                            <a:rPr lang="en-US" sz="2800" i="1">
                              <a:latin typeface="Cambria Math"/>
                            </a:rPr>
                            <m:t>𝜋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𝐶</m:t>
                              </m:r>
                            </m:e>
                          </m:d>
                        </m:e>
                      </m:d>
                      <m:r>
                        <a:rPr lang="en-US" sz="2800" b="0" i="1" dirty="0" smtClean="0">
                          <a:latin typeface="Cambria Math"/>
                        </a:rPr>
                        <m:t>±</m:t>
                      </m:r>
                      <m:r>
                        <a:rPr lang="en-US" sz="2800" b="0" i="1" dirty="0" smtClean="0">
                          <a:latin typeface="Cambria Math"/>
                        </a:rPr>
                        <m:t>𝑛𝑒𝑔𝑙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45327"/>
                <a:ext cx="9143999" cy="5246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089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/>
      <p:bldP spid="14" grpId="0"/>
      <p:bldP spid="15" grpId="0"/>
      <p:bldP spid="1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70364" y="2952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836964" y="3505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5678" y="24384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43250" y="407125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0414" y="37528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70764" y="41719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84764" y="3867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60864" y="4857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41864" y="2876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23114" y="29337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56464" y="23050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51464" y="3486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9564" y="4128407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56264" y="3790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08664" y="3943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53343" y="38725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475264" y="28003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13614" y="3257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00600" y="22642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50128" y="29962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84864" y="3409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43896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80064" y="1962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84864" y="22669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10493" y="43325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14700" y="48958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705349" y="2724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354285" y="4465864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12178" y="31405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528707" y="20193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27564" y="1809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730828" y="20574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132364" y="2114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729843" y="3505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37164" y="24193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37907" y="26697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255078" y="363310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945821" y="45447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18214" y="28683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81550" y="45583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010150" y="40005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353300" y="4601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67300" y="4297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275364" y="37582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105650" y="33636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239000" y="27350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334000" y="3916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483679" y="46726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252107" y="3407229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91200" y="4373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807278" y="450124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257800" y="3230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29615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583136" y="2694215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1500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867400" y="3839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048500" y="48196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98029" y="23132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867400" y="2696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093029" y="47625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572250" y="47652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324600" y="3154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057900" y="47162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629400" y="3458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5678" y="3486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157107" y="25554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512379" y="39351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314950" y="17526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134100" y="3165022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934200" y="258535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951264" y="279490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874329" y="43515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105650" y="20002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813957" y="43706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210300" y="4267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200400" y="46482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4572000" y="1524000"/>
            <a:ext cx="0" cy="3733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3657600" y="483870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1371600" y="3211286"/>
            <a:ext cx="3200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3056164" y="3222172"/>
            <a:ext cx="0" cy="20356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blipFill rotWithShape="1">
                <a:blip r:embed="rId2"/>
                <a:stretch>
                  <a:fillRect r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-1" y="5791200"/>
                <a:ext cx="91440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The simulator queries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800" dirty="0" smtClean="0"/>
                  <a:t> on a “splitting” input</a:t>
                </a:r>
                <a:endParaRPr lang="en-US" sz="28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5791200"/>
                <a:ext cx="9144001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65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70364" y="2952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836964" y="3505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5678" y="24384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43250" y="4071257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70414" y="37528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70764" y="41719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84764" y="3867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60864" y="4857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41864" y="2876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23114" y="29337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56464" y="23050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51464" y="34861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89564" y="4128407"/>
            <a:ext cx="114300" cy="114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56264" y="3790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08664" y="39433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53343" y="38725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475264" y="28003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13614" y="3257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00600" y="22642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50128" y="29962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84864" y="3409950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43896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80064" y="1962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84864" y="22669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10493" y="43325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14700" y="48958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705349" y="2724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354285" y="44658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12178" y="3140529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528707" y="20193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27564" y="18097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730828" y="20574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132364" y="21145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729843" y="3505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437164" y="24193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37907" y="26697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255078" y="363310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945821" y="45447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18214" y="28683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781550" y="45583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010150" y="40005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353300" y="4601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067300" y="4297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275364" y="3758293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105650" y="33636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239000" y="27350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334000" y="3916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483679" y="467269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252107" y="3407229"/>
            <a:ext cx="114300" cy="114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91200" y="4373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807278" y="4501243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257800" y="32303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29615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583136" y="2694215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15000" y="36875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867400" y="3839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048500" y="48196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98029" y="23132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867400" y="2696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093029" y="47625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572250" y="47652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324600" y="31541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057900" y="47162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629400" y="345893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5678" y="34861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157107" y="2555421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512379" y="3935186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314950" y="17526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134100" y="3165022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934200" y="258535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1951264" y="2794907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874329" y="435156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105650" y="200025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813957" y="4370614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210300" y="4267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200400" y="46482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4572000" y="1524000"/>
            <a:ext cx="0" cy="3733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3657600" y="4838700"/>
            <a:ext cx="114300" cy="1143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1371600" y="3211286"/>
            <a:ext cx="3200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3056164" y="3222172"/>
            <a:ext cx="0" cy="20356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056164" y="4389664"/>
            <a:ext cx="151583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978" y="4038600"/>
                <a:ext cx="269422" cy="400110"/>
              </a:xfrm>
              <a:prstGeom prst="rect">
                <a:avLst/>
              </a:prstGeom>
              <a:blipFill rotWithShape="1">
                <a:blip r:embed="rId3"/>
                <a:stretch>
                  <a:fillRect r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The Concentrated Family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-1" y="5791200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There is no splitting input to query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68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>
            <a:stCxn id="9" idx="3"/>
            <a:endCxn id="13" idx="1"/>
          </p:cNvCxnSpPr>
          <p:nvPr/>
        </p:nvCxnSpPr>
        <p:spPr>
          <a:xfrm flipV="1">
            <a:off x="4648200" y="6054275"/>
            <a:ext cx="506186" cy="36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Warm Up: Point Functions </a:t>
            </a:r>
            <a:r>
              <a:rPr lang="en-US" sz="2800" dirty="0"/>
              <a:t>[Canetti 97</a:t>
            </a:r>
            <a:r>
              <a:rPr lang="en-US" sz="2800" dirty="0" smtClean="0"/>
              <a:t>]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57200" y="1295400"/>
                <a:ext cx="86868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Let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𝒪</m:t>
                    </m:r>
                  </m:oMath>
                </a14:m>
                <a:r>
                  <a:rPr lang="en-US" sz="2800" dirty="0" smtClean="0"/>
                  <a:t> be a strong IO for point functions. 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95400"/>
                <a:ext cx="8686800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404" t="-10588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7200" y="1828800"/>
                <a:ext cx="86868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For an adversary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 smtClean="0"/>
                  <a:t>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800" dirty="0" smtClean="0"/>
                  <a:t> be the set of points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/>
                  <a:t> such that: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828800"/>
                <a:ext cx="8686800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1404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0" y="2438400"/>
                <a:ext cx="9144000" cy="5786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smtClean="0">
                          <a:latin typeface="Cambria Math"/>
                        </a:rPr>
                        <m:t>Pr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𝒪</m:t>
                              </m:r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=</m:t>
                          </m:r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𝒪</m:t>
                                  </m:r>
                                  <m:d>
                                    <m:dPr>
                                      <m:ctrlPr>
                                        <a:rPr lang="en-US" sz="2800" b="1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80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≥</m:t>
                      </m:r>
                      <m:r>
                        <a:rPr lang="en-US" sz="2800" b="0" i="1" smtClean="0">
                          <a:latin typeface="Cambria Math"/>
                        </a:rPr>
                        <m:t>𝜖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38400"/>
                <a:ext cx="9144000" cy="57868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581400" y="5562600"/>
                <a:ext cx="1066800" cy="9906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562600"/>
                <a:ext cx="1066800" cy="9906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4648200" y="5257800"/>
            <a:ext cx="38100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953000" y="4948535"/>
                <a:ext cx="685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948535"/>
                <a:ext cx="6858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54386" y="5592001"/>
                <a:ext cx="3684814" cy="924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𝒪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latin typeface="Cambria Math"/>
                                  </a:rPr>
                                  <m:t>if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𝒪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r>
                                  <a:rPr lang="en-US" sz="2800" b="1" i="1" smtClean="0">
                                    <a:latin typeface="Cambria Math"/>
                                    <a:ea typeface="Cambria Math"/>
                                  </a:rPr>
                                  <m:t>𝟎</m:t>
                                </m:r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))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latin typeface="Cambria Math"/>
                                  </a:rPr>
                                  <m:t>if</m:t>
                                </m:r>
                              </m:e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∉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4386" y="5592001"/>
                <a:ext cx="3684814" cy="92454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57200" y="3276600"/>
                <a:ext cx="8686800" cy="20005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How to simulate an obfuscation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800" dirty="0" smtClean="0"/>
                  <a:t>?</a:t>
                </a:r>
              </a:p>
              <a:p>
                <a:endParaRPr lang="en-US" sz="1200" dirty="0" smtClean="0"/>
              </a:p>
              <a:p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∉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simulation is trivial.</a:t>
                </a:r>
              </a:p>
              <a:p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800" dirty="0" smtClean="0"/>
                  <a:t> the simulator can learn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/>
                  <a:t> with a small number of oracle queries. 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276600"/>
                <a:ext cx="8686800" cy="2000548"/>
              </a:xfrm>
              <a:prstGeom prst="rect">
                <a:avLst/>
              </a:prstGeom>
              <a:blipFill rotWithShape="1">
                <a:blip r:embed="rId8"/>
                <a:stretch>
                  <a:fillRect l="-1404" t="-2744" r="-982" b="-7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779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 animBg="1"/>
      <p:bldP spid="11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81000" y="2133600"/>
                <a:ext cx="8763000" cy="44716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u="sng" dirty="0" smtClean="0"/>
                  <a:t>Claim</a:t>
                </a:r>
                <a:r>
                  <a:rPr lang="en-US" sz="2800" dirty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lang="en-US" sz="280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poly</m:t>
                    </m:r>
                    <m:r>
                      <a:rPr lang="en-US" sz="2800">
                        <a:latin typeface="Cambria Math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𝜖</m:t>
                        </m:r>
                      </m:den>
                    </m:f>
                    <m:r>
                      <a:rPr lang="en-US" sz="280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.</a:t>
                </a:r>
                <a:r>
                  <a:rPr lang="en-US" sz="2800" dirty="0" smtClean="0"/>
                  <a:t> </a:t>
                </a:r>
              </a:p>
              <a:p>
                <a:endParaRPr lang="en-US" sz="2800" dirty="0" smtClean="0"/>
              </a:p>
              <a:p>
                <a:r>
                  <a:rPr lang="en-US" sz="900" dirty="0" smtClean="0"/>
                  <a:t/>
                </a:r>
                <a:br>
                  <a:rPr lang="en-US" sz="900" dirty="0" smtClean="0"/>
                </a:br>
                <a:r>
                  <a:rPr lang="en-US" sz="2800" u="sng" dirty="0" smtClean="0"/>
                  <a:t>Proof</a:t>
                </a:r>
                <a:r>
                  <a:rPr lang="en-US" sz="2800" dirty="0" smtClean="0"/>
                  <a:t>:  By </a:t>
                </a:r>
                <a:r>
                  <a:rPr lang="en-US" sz="2800" dirty="0"/>
                  <a:t>the definition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800" dirty="0"/>
                  <a:t> we have that</a:t>
                </a:r>
                <a:r>
                  <a:rPr lang="en-US" sz="2800" dirty="0" smtClean="0"/>
                  <a:t>:  </a:t>
                </a:r>
                <a:br>
                  <a:rPr lang="en-US" sz="2800" dirty="0" smtClean="0"/>
                </a:br>
                <a:endParaRPr lang="en-US" sz="2800" i="1" dirty="0" smtClean="0">
                  <a:latin typeface="Cambria Math"/>
                  <a:ea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𝒪</m:t>
                    </m:r>
                    <m:d>
                      <m:d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n-US" sz="2800" b="0" i="1" dirty="0" smtClean="0">
                            <a:latin typeface="Cambria Math"/>
                          </a:rPr>
                          <m:t>←</m:t>
                        </m:r>
                        <m:sSub>
                          <m:sSubPr>
                            <m:ctrlPr>
                              <a:rPr lang="en-US" sz="28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≉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𝑐</m:t>
                        </m:r>
                      </m:sub>
                    </m:sSub>
                    <m:r>
                      <a:rPr lang="en-US" sz="2800" i="1">
                        <a:latin typeface="Cambria Math"/>
                        <a:ea typeface="Cambria Math"/>
                      </a:rPr>
                      <m:t>𝒪</m:t>
                    </m:r>
                    <m:d>
                      <m:d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 dirty="0" smtClean="0"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/>
                  <a:t>However, 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/>
                  <a:t> is </a:t>
                </a:r>
                <a:r>
                  <a:rPr lang="en-US" sz="2800" dirty="0" smtClean="0"/>
                  <a:t>super polynomial:</a:t>
                </a:r>
              </a:p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∀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i="1">
                          <a:latin typeface="Cambria Math"/>
                        </a:rPr>
                        <m:t>:  </m:t>
                      </m:r>
                      <m:func>
                        <m:funcPr>
                          <m:ctrlPr>
                            <a:rPr lang="en-US" sz="2800" i="1" dirty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b="0" i="1" dirty="0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dirty="0">
                                  <a:latin typeface="Cambria Math"/>
                                </a:rPr>
                                <m:t>Pr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2800" i="1" dirty="0">
                                  <a:latin typeface="Cambria Math"/>
                                </a:rPr>
                                <m:t>←</m:t>
                              </m:r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𝐴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 dirty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80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800" b="1" i="1" dirty="0" smtClean="0">
                                  <a:latin typeface="Cambria Math"/>
                                </a:rPr>
                                <m:t>𝟎</m:t>
                              </m:r>
                              <m:d>
                                <m:dPr>
                                  <m:ctrlPr>
                                    <a:rPr lang="en-US" sz="2800" i="1" dirty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sz="2800" i="1" dirty="0">
                          <a:latin typeface="Cambria Math"/>
                        </a:rPr>
                        <m:t>≥1−</m:t>
                      </m:r>
                      <m:r>
                        <m:rPr>
                          <m:nor/>
                        </m:rPr>
                        <a:rPr lang="en-US" sz="2800" dirty="0">
                          <a:latin typeface="Cambria Math"/>
                        </a:rPr>
                        <m:t>negl</m:t>
                      </m:r>
                      <m:d>
                        <m:dPr>
                          <m:ctrlPr>
                            <a:rPr lang="en-US" sz="2800" i="1" dirty="0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800" i="1" dirty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dirty="0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133600"/>
                <a:ext cx="8763000" cy="4471673"/>
              </a:xfrm>
              <a:prstGeom prst="rect">
                <a:avLst/>
              </a:prstGeom>
              <a:blipFill rotWithShape="1">
                <a:blip r:embed="rId3"/>
                <a:stretch>
                  <a:fillRect l="-1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1091022"/>
                <a:ext cx="9144000" cy="5786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latin typeface="Cambria Math"/>
                        </a:rPr>
                        <m:t>Pr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𝒪</m:t>
                              </m:r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𝟎</m:t>
                                  </m:r>
                                </m:e>
                              </m:d>
                              <m:r>
                                <a:rPr lang="en-US" sz="2800" i="1">
                                  <a:latin typeface="Cambria Math"/>
                                </a:rPr>
                                <m:t>=1</m:t>
                              </m:r>
                            </m:e>
                          </m:d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≥</m:t>
                      </m:r>
                      <m:r>
                        <a:rPr lang="en-US" sz="2800" b="0" i="1" smtClean="0">
                          <a:latin typeface="Cambria Math"/>
                        </a:rPr>
                        <m:t>𝜖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91022"/>
                <a:ext cx="9144000" cy="5786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ontent Placeholder 2"/>
          <p:cNvSpPr txBox="1">
            <a:spLocks/>
          </p:cNvSpPr>
          <p:nvPr/>
        </p:nvSpPr>
        <p:spPr>
          <a:xfrm>
            <a:off x="0" y="4748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81000" y="522514"/>
                <a:ext cx="86868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For an adversary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 smtClean="0"/>
                  <a:t>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800" dirty="0" smtClean="0"/>
                  <a:t> be a set of functions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/>
                  <a:t> such that:</a:t>
                </a:r>
                <a:endParaRPr lang="en-US" sz="28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22514"/>
                <a:ext cx="8686800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1474" t="-10465" r="-56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736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Main </a:t>
            </a:r>
            <a:r>
              <a:rPr lang="en-US" sz="4000" dirty="0"/>
              <a:t>Step: </a:t>
            </a:r>
            <a:r>
              <a:rPr lang="en-US" sz="4000" dirty="0" smtClean="0"/>
              <a:t>General Concentrated </a:t>
            </a:r>
            <a:r>
              <a:rPr lang="en-US" sz="4000" dirty="0"/>
              <a:t>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04800" y="1600200"/>
                <a:ext cx="86868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𝒪</m:t>
                    </m:r>
                  </m:oMath>
                </a14:m>
                <a:r>
                  <a:rPr lang="en-US" sz="2800" dirty="0" smtClean="0"/>
                  <a:t> be a strong IO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600200"/>
                <a:ext cx="8686800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404" t="-10588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04800" y="2154335"/>
                <a:ext cx="86868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For an adversary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 smtClean="0"/>
                  <a:t>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800" dirty="0" smtClean="0"/>
                  <a:t> be the set of functions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𝐶</m:t>
                    </m:r>
                    <m:r>
                      <a:rPr lang="en-US" sz="2800" b="0" i="1" smtClean="0">
                        <a:latin typeface="Cambria Math"/>
                      </a:rPr>
                      <m:t>∈</m:t>
                    </m:r>
                    <m:r>
                      <a:rPr lang="en-US" sz="2800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sz="2800" dirty="0" smtClean="0"/>
                  <a:t> s.t:</a:t>
                </a:r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154335"/>
                <a:ext cx="8686800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404" t="-10465" r="-91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0" y="2840135"/>
                <a:ext cx="9144000" cy="5786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latin typeface="Cambria Math"/>
                        </a:rPr>
                        <m:t>Pr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𝒪</m:t>
                              </m:r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𝐶</m:t>
                                  </m:r>
                                </m:e>
                              </m:d>
                            </m:e>
                          </m:d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𝒪</m:t>
                                  </m:r>
                                  <m:d>
                                    <m:dPr>
                                      <m:ctrlP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800" i="1">
                                  <a:latin typeface="Cambria Math"/>
                                </a:rPr>
                                <m:t>=1</m:t>
                              </m:r>
                            </m:e>
                          </m:d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≥</m:t>
                      </m:r>
                      <m:r>
                        <a:rPr lang="en-US" sz="2800" b="0" i="1" smtClean="0">
                          <a:latin typeface="Cambria Math"/>
                        </a:rPr>
                        <m:t>𝜖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40135"/>
                <a:ext cx="9144000" cy="5786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0" y="4191000"/>
                <a:ext cx="91440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b="0" dirty="0" smtClean="0"/>
                  <a:t>The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800" dirty="0" smtClean="0"/>
                  <a:t> may be large!</a:t>
                </a:r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91000"/>
                <a:ext cx="9144000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588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574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" y="381000"/>
                <a:ext cx="8686800" cy="51423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2800" u="sng" dirty="0" smtClean="0"/>
                  <a:t>To </a:t>
                </a:r>
                <a:r>
                  <a:rPr lang="en-US" sz="2800" u="sng" dirty="0"/>
                  <a:t>simulate an obfuscation of </a:t>
                </a:r>
                <a14:m>
                  <m:oMath xmlns:m="http://schemas.openxmlformats.org/officeDocument/2006/math">
                    <m:r>
                      <a:rPr lang="en-US" sz="2800" b="0" i="1" u="sng" smtClean="0">
                        <a:latin typeface="Cambria Math"/>
                      </a:rPr>
                      <m:t>𝐶</m:t>
                    </m:r>
                    <m:r>
                      <a:rPr lang="en-US" sz="2800" b="0" i="1" u="sng" smtClean="0">
                        <a:latin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n-US" sz="2800" b="0" i="1" u="sng" smtClean="0">
                        <a:latin typeface="Cambria Math"/>
                      </a:rPr>
                      <m:t>D</m:t>
                    </m:r>
                  </m:oMath>
                </a14:m>
                <a:r>
                  <a:rPr lang="en-US" sz="2800" u="sng" dirty="0" smtClean="0"/>
                  <a:t>:</a:t>
                </a:r>
                <a:endParaRPr lang="en-US" sz="1000" dirty="0" smtClean="0"/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𝐶</m:t>
                    </m:r>
                    <m:r>
                      <a:rPr lang="en-US" sz="2800" i="1">
                        <a:latin typeface="Cambria Math"/>
                      </a:rPr>
                      <m:t>∉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800" dirty="0"/>
                  <a:t> simulation is </a:t>
                </a:r>
                <a:r>
                  <a:rPr lang="en-US" sz="2800" dirty="0" smtClean="0"/>
                  <a:t>trivial.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𝐶</m:t>
                    </m:r>
                    <m:r>
                      <a:rPr lang="en-US" sz="2800" i="1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800" dirty="0"/>
                  <a:t> then simulator can learn </a:t>
                </a:r>
                <a:r>
                  <a:rPr lang="en-US" sz="2800" dirty="0" smtClean="0"/>
                  <a:t>a “separating” input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sz="2800" dirty="0" smtClean="0"/>
                  <a:t>  s.t.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𝐶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≠</m:t>
                    </m:r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𝑧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 in </a:t>
                </a:r>
                <a:r>
                  <a:rPr lang="en-US" sz="2800" dirty="0"/>
                  <a:t>a small </a:t>
                </a:r>
                <a:r>
                  <a:rPr lang="en-US" sz="2800" dirty="0" smtClean="0"/>
                  <a:t>number </a:t>
                </a:r>
                <a:r>
                  <a:rPr lang="en-US" sz="2800" dirty="0"/>
                  <a:t>of oracle </a:t>
                </a:r>
                <a:r>
                  <a:rPr lang="en-US" sz="2800" dirty="0" smtClean="0"/>
                  <a:t>queries.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US" sz="2800" dirty="0" smtClean="0"/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𝐶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∈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𝐷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|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𝐶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𝑧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𝑧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800" dirty="0" smtClean="0"/>
                  <a:t>.  Note: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800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800" b="0" i="1" dirty="0" smtClean="0">
                        <a:latin typeface="Cambria Math"/>
                      </a:rPr>
                      <m:t>≪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𝐷</m:t>
                        </m:r>
                      </m:e>
                    </m:d>
                  </m:oMath>
                </a14:m>
                <a:r>
                  <a:rPr lang="en-US" sz="2800" dirty="0" smtClean="0"/>
                  <a:t>.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US" sz="2800" dirty="0" smtClean="0"/>
                  <a:t>Repeat</a:t>
                </a:r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"/>
                <a:ext cx="8686800" cy="5142305"/>
              </a:xfrm>
              <a:prstGeom prst="rect">
                <a:avLst/>
              </a:prstGeom>
              <a:blipFill rotWithShape="1">
                <a:blip r:embed="rId3"/>
                <a:stretch>
                  <a:fillRect l="-1404" r="-1263" b="-2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418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62000" y="457200"/>
            <a:ext cx="7543800" cy="601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50023" y="1613067"/>
            <a:ext cx="3329153" cy="370806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19600" y="33528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295400" y="2872083"/>
            <a:ext cx="2438400" cy="1651698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/>
          <p:cNvSpPr/>
          <p:nvPr/>
        </p:nvSpPr>
        <p:spPr>
          <a:xfrm rot="17269301">
            <a:off x="5246569" y="4430602"/>
            <a:ext cx="1355962" cy="1204920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18"/>
          <p:cNvSpPr/>
          <p:nvPr/>
        </p:nvSpPr>
        <p:spPr>
          <a:xfrm rot="21223028">
            <a:off x="5742694" y="1693134"/>
            <a:ext cx="922003" cy="798114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98895" y="1775916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895" y="1775916"/>
                <a:ext cx="6096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619750" y="4771452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750" y="4771452"/>
                <a:ext cx="6096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239000" y="772180"/>
                <a:ext cx="609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772180"/>
                <a:ext cx="60960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428999" y="1247746"/>
                <a:ext cx="75017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/>
                  <a:t> 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999" y="1247746"/>
                <a:ext cx="750177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69386" y="3319789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386" y="3319789"/>
                <a:ext cx="60960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>
          <a:xfrm>
            <a:off x="1866900" y="4002733"/>
            <a:ext cx="228600" cy="2286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981200" y="388620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886200"/>
                <a:ext cx="6096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/>
          <p:cNvSpPr/>
          <p:nvPr/>
        </p:nvSpPr>
        <p:spPr>
          <a:xfrm>
            <a:off x="2400300" y="3352799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524000" y="1900535"/>
                <a:ext cx="1850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𝐶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≠</m:t>
                      </m:r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900535"/>
                <a:ext cx="1850186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511566" y="320303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566" y="3203030"/>
                <a:ext cx="60960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514600" y="320040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200400"/>
                <a:ext cx="609600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912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3" grpId="0" animBg="1"/>
      <p:bldP spid="18" grpId="0" animBg="1"/>
      <p:bldP spid="19" grpId="0" animBg="1"/>
      <p:bldP spid="20" grpId="0"/>
      <p:bldP spid="22" grpId="0"/>
      <p:bldP spid="28" grpId="0"/>
      <p:bldP spid="23" grpId="0"/>
      <p:bldP spid="24" grpId="0" animBg="1"/>
      <p:bldP spid="25" grpId="0"/>
      <p:bldP spid="33" grpId="0" animBg="1"/>
      <p:bldP spid="39" grpId="0"/>
      <p:bldP spid="4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62000" y="457200"/>
            <a:ext cx="7543800" cy="601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50023" y="1613067"/>
            <a:ext cx="3329153" cy="370806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371600" y="3673915"/>
            <a:ext cx="2247415" cy="153132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loud 33"/>
          <p:cNvSpPr/>
          <p:nvPr/>
        </p:nvSpPr>
        <p:spPr>
          <a:xfrm rot="3422472">
            <a:off x="1063876" y="3384761"/>
            <a:ext cx="1409802" cy="1032759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19600" y="33528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11566" y="320303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566" y="3203030"/>
                <a:ext cx="6096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239000" y="772180"/>
                <a:ext cx="609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772180"/>
                <a:ext cx="6096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429000" y="1247745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247745"/>
                <a:ext cx="6096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>
          <a:xfrm>
            <a:off x="1866900" y="4002733"/>
            <a:ext cx="228600" cy="2286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981200" y="388620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886200"/>
                <a:ext cx="6096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514600" y="320040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200400"/>
                <a:ext cx="609600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/>
          <p:cNvSpPr/>
          <p:nvPr/>
        </p:nvSpPr>
        <p:spPr>
          <a:xfrm>
            <a:off x="2400300" y="3352799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loud 34"/>
          <p:cNvSpPr/>
          <p:nvPr/>
        </p:nvSpPr>
        <p:spPr>
          <a:xfrm rot="20437702">
            <a:off x="3225411" y="2721614"/>
            <a:ext cx="787208" cy="750473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219200" y="3417482"/>
                <a:ext cx="609600" cy="46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417482"/>
                <a:ext cx="609600" cy="468718"/>
              </a:xfrm>
              <a:prstGeom prst="rect">
                <a:avLst/>
              </a:prstGeom>
              <a:blipFill rotWithShape="1">
                <a:blip r:embed="rId8"/>
                <a:stretch>
                  <a:fillRect b="-2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314215" y="2819400"/>
                <a:ext cx="609600" cy="468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𝐴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215" y="2819400"/>
                <a:ext cx="609600" cy="468718"/>
              </a:xfrm>
              <a:prstGeom prst="rect">
                <a:avLst/>
              </a:prstGeom>
              <a:blipFill rotWithShape="1">
                <a:blip r:embed="rId9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524000" y="1900535"/>
                <a:ext cx="1850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𝐶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≠</m:t>
                      </m:r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900535"/>
                <a:ext cx="1850186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276600" y="350520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05200"/>
                <a:ext cx="609600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438400" y="4267200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267200"/>
                <a:ext cx="609600" cy="400110"/>
              </a:xfrm>
              <a:prstGeom prst="rect">
                <a:avLst/>
              </a:prstGeom>
              <a:blipFill rotWithShape="1">
                <a:blip r:embed="rId1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 41"/>
          <p:cNvSpPr/>
          <p:nvPr/>
        </p:nvSpPr>
        <p:spPr>
          <a:xfrm>
            <a:off x="2362200" y="4325276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1568668" y="4572000"/>
                <a:ext cx="18607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𝐶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/>
                        </a:rPr>
                        <m:t>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668" y="4572000"/>
                <a:ext cx="1860766" cy="400110"/>
              </a:xfrm>
              <a:prstGeom prst="rect">
                <a:avLst/>
              </a:prstGeom>
              <a:blipFill rotWithShape="1">
                <a:blip r:embed="rId1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26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/>
      <p:bldP spid="41" grpId="0"/>
      <p:bldP spid="42" grpId="0" animBg="1"/>
      <p:bldP spid="4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62000" y="457200"/>
            <a:ext cx="7543800" cy="601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50023" y="1613067"/>
            <a:ext cx="3329153" cy="370806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371600" y="3673915"/>
            <a:ext cx="2247415" cy="153132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19600" y="3352800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11566" y="320303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566" y="3203030"/>
                <a:ext cx="6096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239000" y="772180"/>
                <a:ext cx="609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772180"/>
                <a:ext cx="6096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429000" y="1247745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247745"/>
                <a:ext cx="6096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>
          <a:xfrm>
            <a:off x="1866900" y="4002733"/>
            <a:ext cx="228600" cy="2286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981200" y="388620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886200"/>
                <a:ext cx="6096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514600" y="3200400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200400"/>
                <a:ext cx="609600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/>
          <p:cNvSpPr/>
          <p:nvPr/>
        </p:nvSpPr>
        <p:spPr>
          <a:xfrm>
            <a:off x="2400300" y="3352799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524000" y="1900535"/>
                <a:ext cx="1850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𝐶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≠</m:t>
                      </m:r>
                      <m:r>
                        <a:rPr lang="en-US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900535"/>
                <a:ext cx="1850186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276600" y="350520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05200"/>
                <a:ext cx="60960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438400" y="4267200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267200"/>
                <a:ext cx="609600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 41"/>
          <p:cNvSpPr/>
          <p:nvPr/>
        </p:nvSpPr>
        <p:spPr>
          <a:xfrm>
            <a:off x="2362200" y="4325276"/>
            <a:ext cx="228600" cy="2286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1568668" y="4572000"/>
                <a:ext cx="18607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𝐶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/>
                        </a:rPr>
                        <m:t>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668" y="4572000"/>
                <a:ext cx="1860766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loud 28"/>
          <p:cNvSpPr/>
          <p:nvPr/>
        </p:nvSpPr>
        <p:spPr>
          <a:xfrm rot="20437702">
            <a:off x="2926325" y="4077934"/>
            <a:ext cx="548150" cy="471652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895600" y="4083315"/>
                <a:ext cx="609600" cy="412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𝐴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083315"/>
                <a:ext cx="609600" cy="412485"/>
              </a:xfrm>
              <a:prstGeom prst="rect">
                <a:avLst/>
              </a:prstGeom>
              <a:blipFill rotWithShape="1">
                <a:blip r:embed="rId1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51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04800" y="1617518"/>
                <a:ext cx="8763000" cy="13542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u="sng" dirty="0" smtClean="0"/>
                  <a:t>Claim</a:t>
                </a:r>
                <a:r>
                  <a:rPr lang="en-US" sz="2400" dirty="0"/>
                  <a:t>: </a:t>
                </a:r>
                <a:r>
                  <a:rPr lang="en-US" sz="2400" dirty="0" smtClean="0"/>
                  <a:t>There exists a set of separating inputs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𝑍</m:t>
                    </m:r>
                  </m:oMath>
                </a14:m>
                <a:r>
                  <a:rPr lang="en-US" sz="2400" dirty="0" smtClean="0"/>
                  <a:t> such that:  </a:t>
                </a: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𝑍</m:t>
                        </m:r>
                      </m:e>
                    </m:d>
                    <m:r>
                      <a:rPr lang="en-US" sz="240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poly</m:t>
                    </m:r>
                    <m:r>
                      <a:rPr lang="en-US" sz="2400">
                        <a:latin typeface="Cambria Math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𝜖</m:t>
                        </m:r>
                      </m:den>
                    </m:f>
                    <m:r>
                      <a:rPr lang="en-US" sz="240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.</a:t>
                </a:r>
                <a:r>
                  <a:rPr lang="en-US" sz="2400" dirty="0" smtClean="0"/>
                  <a:t>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 smtClean="0"/>
                  <a:t>For every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400" dirty="0" smtClean="0"/>
                  <a:t>, there exists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𝑧</m:t>
                    </m:r>
                    <m:r>
                      <a:rPr lang="en-US" sz="2400" b="0" i="1" smtClean="0">
                        <a:latin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n-US" sz="2400" b="0" i="1" smtClean="0">
                        <a:latin typeface="Cambria Math"/>
                      </a:rPr>
                      <m:t>Z</m:t>
                    </m:r>
                  </m:oMath>
                </a14:m>
                <a:r>
                  <a:rPr lang="en-US" sz="2400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≠</m:t>
                    </m:r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𝑧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617518"/>
                <a:ext cx="8763000" cy="1354282"/>
              </a:xfrm>
              <a:prstGeom prst="rect">
                <a:avLst/>
              </a:prstGeom>
              <a:blipFill rotWithShape="1">
                <a:blip r:embed="rId3"/>
                <a:stretch>
                  <a:fillRect l="-1043" t="-3587" b="-8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28600" y="3117702"/>
                <a:ext cx="8763000" cy="2109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800" dirty="0" smtClean="0"/>
                  <a:t/>
                </a:r>
                <a:br>
                  <a:rPr lang="en-US" sz="800" dirty="0" smtClean="0"/>
                </a:br>
                <a:r>
                  <a:rPr lang="en-US" sz="2400" u="sng" dirty="0" smtClean="0"/>
                  <a:t>Proof</a:t>
                </a:r>
                <a:r>
                  <a:rPr lang="en-US" sz="2400" dirty="0" smtClean="0"/>
                  <a:t>:</a:t>
                </a:r>
              </a:p>
              <a:p>
                <a:r>
                  <a:rPr lang="en-US" sz="2400" dirty="0" smtClean="0"/>
                  <a:t>By </a:t>
                </a:r>
                <a:r>
                  <a:rPr lang="en-US" sz="2400" dirty="0"/>
                  <a:t>the definition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400" dirty="0"/>
                  <a:t> we have that</a:t>
                </a:r>
                <a:r>
                  <a:rPr lang="en-US" sz="2400" dirty="0" smtClean="0"/>
                  <a:t>: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𝒪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𝐶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←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≉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𝑐</m:t>
                        </m:r>
                      </m:sub>
                    </m:sSub>
                    <m:r>
                      <a:rPr lang="en-US" sz="2400" i="1">
                        <a:latin typeface="Cambria Math"/>
                        <a:ea typeface="Cambria Math"/>
                      </a:rPr>
                      <m:t>𝒪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</m:d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Find </a:t>
                </a:r>
                <a:r>
                  <a:rPr lang="en-US" sz="2400" dirty="0" smtClean="0"/>
                  <a:t>an input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𝑧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that is </a:t>
                </a:r>
                <a:r>
                  <a:rPr lang="en-US" sz="2400" dirty="0"/>
                  <a:t>separating </a:t>
                </a:r>
                <a:r>
                  <a:rPr lang="en-US" sz="2400" dirty="0" smtClean="0"/>
                  <a:t>for a </a:t>
                </a:r>
                <a:r>
                  <a:rPr lang="en-US" sz="2400" dirty="0"/>
                  <a:t>noticeable </a:t>
                </a:r>
                <a:r>
                  <a:rPr lang="en-US" sz="2400" dirty="0" smtClean="0"/>
                  <a:t>fraction of the functions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400" dirty="0" smtClean="0"/>
                  <a:t>. Such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sz="2400" dirty="0" smtClean="0"/>
                  <a:t> exists since otherwise: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117702"/>
                <a:ext cx="8763000" cy="2109616"/>
              </a:xfrm>
              <a:prstGeom prst="rect">
                <a:avLst/>
              </a:prstGeom>
              <a:blipFill rotWithShape="1">
                <a:blip r:embed="rId4"/>
                <a:stretch>
                  <a:fillRect l="-1113" b="-3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-76200" y="5327740"/>
                <a:ext cx="9144000" cy="6169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∀</m:t>
                      </m: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  <m:r>
                        <a:rPr lang="en-US" sz="2400" i="1" smtClean="0">
                          <a:latin typeface="Cambria Math"/>
                        </a:rPr>
                        <m:t>:</m:t>
                      </m:r>
                      <m:func>
                        <m:func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dirty="0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dirty="0" smtClean="0">
                                  <a:latin typeface="Cambria Math"/>
                                </a:rPr>
                                <m:t>Pr</m:t>
                              </m:r>
                            </m:e>
                            <m:lim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←</m:t>
                              </m:r>
                              <m:sSub>
                                <m:sSubPr>
                                  <m:ctrlPr>
                                    <a:rPr lang="en-US" sz="2400" b="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/>
                                    </a:rPr>
                                    <m:t>𝐴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 dirty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sz="2400" i="1" dirty="0">
                          <a:latin typeface="Cambria Math"/>
                        </a:rPr>
                        <m:t>≥1−</m:t>
                      </m:r>
                      <m:r>
                        <m:rPr>
                          <m:nor/>
                        </m:rPr>
                        <a:rPr lang="en-US" sz="2400" i="0" dirty="0">
                          <a:latin typeface="Cambria Math"/>
                        </a:rPr>
                        <m:t>negl</m:t>
                      </m:r>
                      <m:d>
                        <m:dPr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5327740"/>
                <a:ext cx="9144000" cy="616900"/>
              </a:xfrm>
              <a:prstGeom prst="rect">
                <a:avLst/>
              </a:prstGeom>
              <a:blipFill rotWithShape="1">
                <a:blip r:embed="rId5"/>
                <a:stretch>
                  <a:fillRect b="-1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04800" y="6091535"/>
                <a:ext cx="8763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Add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sz="2400" dirty="0" smtClean="0"/>
                  <a:t>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𝑍</m:t>
                    </m:r>
                  </m:oMath>
                </a14:m>
                <a:r>
                  <a:rPr lang="en-US" sz="2400" dirty="0" smtClean="0"/>
                  <a:t>,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sz="2400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∖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𝐶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| 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𝐶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𝑧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/>
                          </a:rPr>
                          <m:t>≠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𝑧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400" dirty="0" smtClean="0"/>
                  <a:t>, and repeat.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091535"/>
                <a:ext cx="87630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04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381000"/>
                <a:ext cx="8763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 smtClean="0"/>
                  <a:t>When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𝐶</m:t>
                    </m:r>
                    <m:r>
                      <a:rPr lang="en-US" sz="2800" i="1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800" dirty="0" smtClean="0"/>
                  <a:t>,</a:t>
                </a:r>
                <a:r>
                  <a:rPr lang="en-US" sz="2800" dirty="0"/>
                  <a:t> h</a:t>
                </a:r>
                <a:r>
                  <a:rPr lang="en-US" sz="2800" dirty="0" smtClean="0"/>
                  <a:t>ow to learn </a:t>
                </a:r>
                <a:r>
                  <a:rPr lang="en-US" sz="2800" dirty="0"/>
                  <a:t>a </a:t>
                </a:r>
                <a:r>
                  <a:rPr lang="en-US" sz="2800" dirty="0" smtClean="0"/>
                  <a:t>separating </a:t>
                </a:r>
                <a:r>
                  <a:rPr lang="en-US" sz="2800" dirty="0"/>
                  <a:t>input </a:t>
                </a:r>
                <a:endParaRPr lang="en-US" sz="280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𝑧</m:t>
                    </m:r>
                  </m:oMath>
                </a14:m>
                <a:r>
                  <a:rPr lang="en-US" sz="2800" dirty="0"/>
                  <a:t>  s.t.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𝐶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≠</m:t>
                    </m:r>
                    <m:r>
                      <a:rPr lang="en-US" sz="2800" i="1">
                        <a:latin typeface="Cambria Math"/>
                      </a:rPr>
                      <m:t>𝑓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</a:rPr>
                      <m:t>𝑧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 in a small number of oracle </a:t>
                </a:r>
                <a:r>
                  <a:rPr lang="en-US" sz="2800" dirty="0" smtClean="0"/>
                  <a:t>queries?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"/>
                <a:ext cx="8763000" cy="954107"/>
              </a:xfrm>
              <a:prstGeom prst="rect">
                <a:avLst/>
              </a:prstGeom>
              <a:blipFill rotWithShape="1">
                <a:blip r:embed="rId7"/>
                <a:stretch>
                  <a:fillRect t="-5769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133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Impossibility Results for VBB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dirty="0" smtClean="0"/>
              <a:t>Impossible for some functions.</a:t>
            </a:r>
            <a:br>
              <a:rPr lang="en-US" sz="2800" dirty="0" smtClean="0"/>
            </a:br>
            <a:r>
              <a:rPr lang="en-US" sz="2400" dirty="0"/>
              <a:t>[Barak-</a:t>
            </a:r>
            <a:r>
              <a:rPr lang="en-US" sz="2400" dirty="0" err="1"/>
              <a:t>Goldreich</a:t>
            </a:r>
            <a:r>
              <a:rPr lang="en-US" sz="2400" dirty="0"/>
              <a:t>-</a:t>
            </a:r>
            <a:r>
              <a:rPr lang="en-US" sz="2400" dirty="0" err="1"/>
              <a:t>Impagliazzo</a:t>
            </a:r>
            <a:r>
              <a:rPr lang="en-US" sz="2400" dirty="0"/>
              <a:t>-</a:t>
            </a:r>
            <a:r>
              <a:rPr lang="en-US" sz="2400" dirty="0" err="1"/>
              <a:t>Rudich</a:t>
            </a:r>
            <a:r>
              <a:rPr lang="en-US" sz="2400" dirty="0"/>
              <a:t>-</a:t>
            </a:r>
            <a:r>
              <a:rPr lang="en-US" sz="2400" dirty="0" err="1"/>
              <a:t>Sahai</a:t>
            </a:r>
            <a:r>
              <a:rPr lang="en-US" sz="2400" dirty="0"/>
              <a:t>-</a:t>
            </a:r>
            <a:r>
              <a:rPr lang="en-US" sz="2400" dirty="0" err="1"/>
              <a:t>Vadhan</a:t>
            </a:r>
            <a:r>
              <a:rPr lang="en-US" sz="2400" dirty="0"/>
              <a:t>-Yang 01]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 marL="0" lvl="1" indent="0">
              <a:buNone/>
            </a:pPr>
            <a:r>
              <a:rPr lang="en-US" dirty="0" smtClean="0"/>
              <a:t>Impossible for all pseudo-entropic functions </a:t>
            </a:r>
            <a:br>
              <a:rPr lang="en-US" dirty="0" smtClean="0"/>
            </a:br>
            <a:r>
              <a:rPr lang="en-US" dirty="0" smtClean="0"/>
              <a:t>w.r.t auxiliary input (assuming IO).</a:t>
            </a:r>
            <a:br>
              <a:rPr lang="en-US" dirty="0" smtClean="0"/>
            </a:br>
            <a:r>
              <a:rPr lang="en-US" sz="2000" dirty="0" smtClean="0"/>
              <a:t>[</a:t>
            </a:r>
            <a:r>
              <a:rPr lang="en-US" sz="2000" dirty="0" err="1" smtClean="0"/>
              <a:t>Goldwasser-Kalai</a:t>
            </a:r>
            <a:r>
              <a:rPr lang="en-US" sz="2000" dirty="0" smtClean="0"/>
              <a:t> 05, </a:t>
            </a:r>
            <a:r>
              <a:rPr lang="en-US" sz="2000" dirty="0" err="1" smtClean="0"/>
              <a:t>Bitansky</a:t>
            </a:r>
            <a:r>
              <a:rPr lang="en-US" sz="2000" dirty="0" smtClean="0"/>
              <a:t>-Canetti-Cohn-</a:t>
            </a:r>
            <a:r>
              <a:rPr lang="en-US" sz="2000" dirty="0" err="1" smtClean="0"/>
              <a:t>Goldwasser</a:t>
            </a:r>
            <a:r>
              <a:rPr lang="en-US" sz="2000" dirty="0" smtClean="0"/>
              <a:t>-</a:t>
            </a:r>
            <a:r>
              <a:rPr lang="en-US" sz="2000" dirty="0" err="1" smtClean="0"/>
              <a:t>Kalai</a:t>
            </a:r>
            <a:r>
              <a:rPr lang="en-US" sz="2000" dirty="0" smtClean="0"/>
              <a:t>-P-Rosen 14]</a:t>
            </a:r>
            <a:endParaRPr lang="en-US" sz="20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4965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Two sources of inefficiency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 smtClean="0"/>
                  <a:t>Learning the function:</a:t>
                </a:r>
              </a:p>
              <a:p>
                <a:pPr marL="914400" lvl="1" indent="-514350"/>
                <a:r>
                  <a:rPr lang="en-US" dirty="0"/>
                  <a:t>Finding splitting inputs to concentrate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Learning the adversary:</a:t>
                </a:r>
              </a:p>
              <a:p>
                <a:pPr marL="914400" lvl="1" indent="-514350"/>
                <a:r>
                  <a:rPr lang="en-US" dirty="0"/>
                  <a:t>Finding the bad set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p>
                    </m:sSubSup>
                  </m:oMath>
                </a14:m>
                <a:endParaRPr lang="en-US" dirty="0"/>
              </a:p>
              <a:p>
                <a:pPr marL="914400" lvl="1" indent="-514350"/>
                <a:r>
                  <a:rPr lang="en-US" dirty="0"/>
                  <a:t>Finding the set of separating inputs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926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57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Summary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VGB is more meaningful than IO and probably more achievable than VBB.</a:t>
                </a:r>
              </a:p>
              <a:p>
                <a:r>
                  <a:rPr lang="en-US" dirty="0" smtClean="0"/>
                  <a:t>Strong IO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⇔</m:t>
                    </m:r>
                  </m:oMath>
                </a14:m>
                <a:r>
                  <a:rPr lang="en-US" dirty="0" smtClean="0"/>
                  <a:t> VGB.</a:t>
                </a:r>
              </a:p>
              <a:p>
                <a:endParaRPr lang="en-US" dirty="0"/>
              </a:p>
              <a:p>
                <a:r>
                  <a:rPr lang="en-US" dirty="0" smtClean="0"/>
                  <a:t>More applications of VGB.</a:t>
                </a:r>
              </a:p>
              <a:p>
                <a:r>
                  <a:rPr lang="en-US" dirty="0" smtClean="0"/>
                  <a:t>The quest for the “right” definition is not over.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77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882241"/>
            <a:ext cx="1132114" cy="1120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gular Pentagon 15"/>
          <p:cNvSpPr/>
          <p:nvPr/>
        </p:nvSpPr>
        <p:spPr>
          <a:xfrm>
            <a:off x="5040086" y="2438400"/>
            <a:ext cx="1132114" cy="1041974"/>
          </a:xfrm>
          <a:prstGeom prst="pent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2971800" y="2438400"/>
            <a:ext cx="1132114" cy="1041974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971800" y="2829580"/>
                <a:ext cx="11321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829580"/>
                <a:ext cx="113211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2971800" y="4878167"/>
            <a:ext cx="1132114" cy="1083222"/>
          </a:xfrm>
          <a:prstGeom prst="rect">
            <a:avLst/>
          </a:prstGeom>
          <a:solidFill>
            <a:schemeClr val="tx2">
              <a:lumMod val="20000"/>
              <a:lumOff val="80000"/>
              <a:alpha val="4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971800" y="5167745"/>
                <a:ext cx="11321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𝒪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167745"/>
                <a:ext cx="1132114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040086" y="2829580"/>
                <a:ext cx="11321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086" y="2829580"/>
                <a:ext cx="1132114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86" y="4878167"/>
            <a:ext cx="1132114" cy="1120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5040086" y="4882241"/>
            <a:ext cx="1132114" cy="1075074"/>
          </a:xfrm>
          <a:prstGeom prst="rect">
            <a:avLst/>
          </a:prstGeom>
          <a:solidFill>
            <a:schemeClr val="tx2">
              <a:lumMod val="20000"/>
              <a:lumOff val="80000"/>
              <a:alpha val="4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40086" y="5163671"/>
                <a:ext cx="11321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𝒪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086" y="5163671"/>
                <a:ext cx="1132114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32515" y="2706464"/>
                <a:ext cx="42454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≡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5" y="2706464"/>
                <a:ext cx="424542" cy="5847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03914" y="5183405"/>
                <a:ext cx="11538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≈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14" y="5183405"/>
                <a:ext cx="1153886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Indistinguishability Obfuscation (IO)</a:t>
            </a: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533400" y="1447800"/>
            <a:ext cx="5486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457200" y="1219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ea typeface="+mj-ea"/>
                <a:cs typeface="+mj-cs"/>
              </a:rPr>
              <a:t>[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Barak-</a:t>
            </a:r>
            <a:r>
              <a:rPr lang="en-US" sz="2400" dirty="0" err="1" smtClean="0">
                <a:latin typeface="+mj-lt"/>
                <a:ea typeface="+mj-ea"/>
                <a:cs typeface="+mj-cs"/>
              </a:rPr>
              <a:t>Goldreich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2400" dirty="0" err="1" smtClean="0">
                <a:latin typeface="+mj-lt"/>
                <a:ea typeface="+mj-ea"/>
                <a:cs typeface="+mj-cs"/>
              </a:rPr>
              <a:t>Impagliazzo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2400" dirty="0" err="1" smtClean="0">
                <a:latin typeface="+mj-lt"/>
                <a:ea typeface="+mj-ea"/>
                <a:cs typeface="+mj-cs"/>
              </a:rPr>
              <a:t>Rudich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2400" dirty="0" err="1" smtClean="0">
                <a:latin typeface="+mj-lt"/>
                <a:ea typeface="+mj-ea"/>
                <a:cs typeface="+mj-cs"/>
              </a:rPr>
              <a:t>Sahai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-</a:t>
            </a:r>
            <a:r>
              <a:rPr lang="en-US" sz="2400" dirty="0" err="1" smtClean="0">
                <a:latin typeface="+mj-lt"/>
                <a:ea typeface="+mj-ea"/>
                <a:cs typeface="+mj-cs"/>
              </a:rPr>
              <a:t>Vadhan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-Yang 01]</a:t>
            </a:r>
          </a:p>
        </p:txBody>
      </p:sp>
      <p:sp>
        <p:nvSpPr>
          <p:cNvPr id="39" name="Down Arrow 38"/>
          <p:cNvSpPr/>
          <p:nvPr/>
        </p:nvSpPr>
        <p:spPr>
          <a:xfrm>
            <a:off x="4419600" y="3886200"/>
            <a:ext cx="424542" cy="622013"/>
          </a:xfrm>
          <a:prstGeom prst="downArrow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3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9" grpId="0"/>
      <p:bldP spid="30" grpId="0" animBg="1"/>
      <p:bldP spid="31" grpId="0"/>
      <p:bldP spid="32" grpId="0"/>
      <p:bldP spid="34" grpId="0" animBg="1"/>
      <p:bldP spid="35" grpId="0"/>
      <p:bldP spid="36" grpId="0"/>
      <p:bldP spid="37" grpId="0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65531"/>
            <a:ext cx="8991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r>
              <a:rPr lang="en-US" sz="3600" dirty="0" smtClean="0"/>
              <a:t>No general solution.</a:t>
            </a:r>
          </a:p>
          <a:p>
            <a:endParaRPr lang="en-US" sz="1200" dirty="0" smtClean="0"/>
          </a:p>
          <a:p>
            <a:r>
              <a:rPr lang="en-US" sz="3600" dirty="0" smtClean="0"/>
              <a:t>Obfuscation for simple functions: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[C97,W05,CD08,CRV10,BC10,BR13]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94209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r>
              <a:rPr lang="en-US" sz="3600" dirty="0" smtClean="0"/>
              <a:t>Candidate obfuscation for </a:t>
            </a:r>
            <a:r>
              <a:rPr lang="en-US" sz="3600" b="1" dirty="0" smtClean="0"/>
              <a:t>all </a:t>
            </a:r>
            <a:r>
              <a:rPr lang="en-US" sz="3600" dirty="0" smtClean="0"/>
              <a:t>circuits</a:t>
            </a:r>
            <a:r>
              <a:rPr lang="en-US" sz="4000" dirty="0" smtClean="0"/>
              <a:t> </a:t>
            </a:r>
          </a:p>
          <a:p>
            <a:r>
              <a:rPr lang="en-US" sz="2800" dirty="0" smtClean="0"/>
              <a:t>[</a:t>
            </a:r>
            <a:r>
              <a:rPr lang="en-US" sz="2800" dirty="0" err="1"/>
              <a:t>Garg</a:t>
            </a:r>
            <a:r>
              <a:rPr lang="en-US" sz="2800" dirty="0"/>
              <a:t>-Gentry-</a:t>
            </a:r>
            <a:r>
              <a:rPr lang="en-US" sz="2800" dirty="0" err="1"/>
              <a:t>Halevi</a:t>
            </a:r>
            <a:r>
              <a:rPr lang="en-US" sz="2800" dirty="0"/>
              <a:t>-</a:t>
            </a:r>
            <a:r>
              <a:rPr lang="en-US" sz="2800" dirty="0" err="1"/>
              <a:t>Raykova</a:t>
            </a:r>
            <a:r>
              <a:rPr lang="en-US" sz="2800" dirty="0"/>
              <a:t>-</a:t>
            </a:r>
            <a:r>
              <a:rPr lang="en-US" sz="2800" dirty="0" err="1"/>
              <a:t>Sahai</a:t>
            </a:r>
            <a:r>
              <a:rPr lang="en-US" sz="2800" dirty="0"/>
              <a:t>-Waters 13</a:t>
            </a:r>
            <a:r>
              <a:rPr lang="en-US" sz="2800" dirty="0" smtClean="0"/>
              <a:t>]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371600"/>
            <a:ext cx="23214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u="sng" dirty="0"/>
              <a:t>2000-2013: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4519296"/>
            <a:ext cx="214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/>
              <a:t>2013:</a:t>
            </a:r>
          </a:p>
        </p:txBody>
      </p:sp>
    </p:spTree>
    <p:extLst>
      <p:ext uri="{BB962C8B-B14F-4D97-AF65-F5344CB8AC3E}">
        <p14:creationId xmlns:p14="http://schemas.microsoft.com/office/powerpoint/2010/main" val="396206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828800"/>
            <a:ext cx="916577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is the security </a:t>
            </a:r>
          </a:p>
          <a:p>
            <a:r>
              <a:rPr lang="en-US" dirty="0" smtClean="0"/>
              <a:t>of the candidate obfuscator?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0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1346775"/>
            <a:ext cx="8839200" cy="5511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Many recent applications:</a:t>
            </a:r>
          </a:p>
          <a:p>
            <a:pPr algn="l"/>
            <a:endParaRPr lang="en-US" sz="1200" dirty="0" smtClean="0"/>
          </a:p>
          <a:p>
            <a:pPr algn="l"/>
            <a:r>
              <a:rPr lang="en-US" sz="2400" dirty="0" smtClean="0"/>
              <a:t>[</a:t>
            </a:r>
            <a:r>
              <a:rPr lang="en-US" sz="2400" dirty="0" err="1" smtClean="0"/>
              <a:t>Garg</a:t>
            </a:r>
            <a:r>
              <a:rPr lang="en-US" sz="2400" dirty="0" smtClean="0"/>
              <a:t>-Gentry-</a:t>
            </a:r>
            <a:r>
              <a:rPr lang="en-US" sz="2400" dirty="0" err="1" smtClean="0"/>
              <a:t>Halevi</a:t>
            </a:r>
            <a:r>
              <a:rPr lang="en-US" sz="2400" dirty="0" smtClean="0"/>
              <a:t>-</a:t>
            </a:r>
            <a:r>
              <a:rPr lang="en-US" sz="2400" dirty="0" err="1" smtClean="0"/>
              <a:t>Raykova</a:t>
            </a:r>
            <a:r>
              <a:rPr lang="en-US" sz="2400" dirty="0" smtClean="0"/>
              <a:t>-</a:t>
            </a:r>
            <a:r>
              <a:rPr lang="en-US" sz="2400" dirty="0" err="1" smtClean="0"/>
              <a:t>Sahai</a:t>
            </a:r>
            <a:r>
              <a:rPr lang="en-US" sz="2400" dirty="0" smtClean="0"/>
              <a:t>-Waters 13, </a:t>
            </a:r>
            <a:r>
              <a:rPr lang="en-US" sz="2400" dirty="0" err="1" smtClean="0"/>
              <a:t>Sahai</a:t>
            </a:r>
            <a:r>
              <a:rPr lang="en-US" sz="2400" dirty="0" smtClean="0"/>
              <a:t>-Waters 13, </a:t>
            </a:r>
            <a:r>
              <a:rPr lang="en-US" sz="2400" dirty="0" err="1" smtClean="0"/>
              <a:t>Hohenberger</a:t>
            </a:r>
            <a:r>
              <a:rPr lang="en-US" sz="2400" dirty="0" smtClean="0"/>
              <a:t>-</a:t>
            </a:r>
            <a:r>
              <a:rPr lang="en-US" sz="2400" dirty="0" err="1" smtClean="0"/>
              <a:t>Sahai</a:t>
            </a:r>
            <a:r>
              <a:rPr lang="en-US" sz="2400" dirty="0" smtClean="0"/>
              <a:t>-Waters 13, </a:t>
            </a:r>
            <a:r>
              <a:rPr lang="en-US" sz="2400" dirty="0" err="1" smtClean="0"/>
              <a:t>Garg</a:t>
            </a:r>
            <a:r>
              <a:rPr lang="en-US" sz="2400" dirty="0" smtClean="0"/>
              <a:t>-Gentry-</a:t>
            </a:r>
            <a:r>
              <a:rPr lang="en-US" sz="2400" dirty="0" err="1" smtClean="0"/>
              <a:t>Halevi</a:t>
            </a:r>
            <a:r>
              <a:rPr lang="en-US" sz="2400" dirty="0" smtClean="0"/>
              <a:t>-</a:t>
            </a:r>
            <a:r>
              <a:rPr lang="en-US" sz="2400" dirty="0" err="1" smtClean="0"/>
              <a:t>Raykova</a:t>
            </a:r>
            <a:r>
              <a:rPr lang="en-US" sz="2400" dirty="0" smtClean="0"/>
              <a:t> 13, </a:t>
            </a:r>
            <a:r>
              <a:rPr lang="en-US" sz="2400" dirty="0" err="1" smtClean="0"/>
              <a:t>Bitansky</a:t>
            </a:r>
            <a:r>
              <a:rPr lang="en-US" sz="2400" dirty="0" smtClean="0"/>
              <a:t>-Canetti-P-Rosen 13, </a:t>
            </a:r>
            <a:r>
              <a:rPr lang="en-US" sz="2400" dirty="0" err="1" smtClean="0"/>
              <a:t>Boneh-Zhandry</a:t>
            </a:r>
            <a:r>
              <a:rPr lang="en-US" sz="2400" dirty="0" smtClean="0"/>
              <a:t> 13, </a:t>
            </a:r>
            <a:r>
              <a:rPr lang="en-US" sz="2400" dirty="0" err="1" smtClean="0"/>
              <a:t>Brzuska-Farshim-Mittelbach</a:t>
            </a:r>
            <a:r>
              <a:rPr lang="en-US" sz="2400" dirty="0" smtClean="0"/>
              <a:t> 14, </a:t>
            </a:r>
            <a:r>
              <a:rPr lang="en-US" sz="2400" dirty="0" err="1" smtClean="0"/>
              <a:t>Bitansky</a:t>
            </a:r>
            <a:r>
              <a:rPr lang="en-US" sz="2400" dirty="0" smtClean="0"/>
              <a:t>-P 14, </a:t>
            </a:r>
            <a:r>
              <a:rPr lang="en-US" sz="2400" dirty="0" err="1" smtClean="0"/>
              <a:t>Ramchen</a:t>
            </a:r>
            <a:r>
              <a:rPr lang="en-US" sz="2400" dirty="0" smtClean="0"/>
              <a:t>-Waters 14]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800" dirty="0" smtClean="0"/>
              <a:t>Better assumption: </a:t>
            </a:r>
          </a:p>
          <a:p>
            <a:pPr marL="514350" indent="-514350" algn="l">
              <a:buFont typeface="+mj-lt"/>
              <a:buAutoNum type="arabicPeriod"/>
            </a:pPr>
            <a:endParaRPr lang="en-US" sz="8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/>
              <a:t>Semantically-secure graded encodings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[Pass-Seth-</a:t>
            </a:r>
            <a:r>
              <a:rPr lang="en-US" sz="2000" dirty="0" err="1" smtClean="0"/>
              <a:t>Telang</a:t>
            </a:r>
            <a:r>
              <a:rPr lang="en-US" sz="2000" dirty="0" smtClean="0"/>
              <a:t> 13]</a:t>
            </a:r>
          </a:p>
          <a:p>
            <a:pPr marL="514350" indent="-514350" algn="l">
              <a:buFont typeface="+mj-lt"/>
              <a:buAutoNum type="arabicPeriod"/>
            </a:pPr>
            <a:endParaRPr lang="en-US" sz="8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err="1" smtClean="0"/>
              <a:t>Multilinear</a:t>
            </a:r>
            <a:r>
              <a:rPr lang="en-US" sz="2400" dirty="0" smtClean="0"/>
              <a:t> subgroup elimination assumption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[Gentry-</a:t>
            </a:r>
            <a:r>
              <a:rPr lang="en-US" sz="2000" dirty="0" err="1" smtClean="0"/>
              <a:t>Lewko</a:t>
            </a:r>
            <a:r>
              <a:rPr lang="en-US" sz="2000" dirty="0" smtClean="0"/>
              <a:t>-</a:t>
            </a:r>
            <a:r>
              <a:rPr lang="en-US" sz="2000" dirty="0" err="1" smtClean="0"/>
              <a:t>Sahai</a:t>
            </a:r>
            <a:r>
              <a:rPr lang="en-US" sz="2000" dirty="0" smtClean="0"/>
              <a:t>-Waters 14]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762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u="sng" dirty="0"/>
              <a:t>Assumption</a:t>
            </a:r>
            <a:r>
              <a:rPr lang="en-US" sz="3200" dirty="0"/>
              <a:t>: the [GGHRSW13] obfuscator is IO</a:t>
            </a:r>
          </a:p>
        </p:txBody>
      </p:sp>
    </p:spTree>
    <p:extLst>
      <p:ext uri="{BB962C8B-B14F-4D97-AF65-F5344CB8AC3E}">
        <p14:creationId xmlns:p14="http://schemas.microsoft.com/office/powerpoint/2010/main" val="384648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22876</TotalTime>
  <Words>1903</Words>
  <Application>Microsoft Office PowerPoint</Application>
  <PresentationFormat>On-screen Show (4:3)</PresentationFormat>
  <Paragraphs>404</Paragraphs>
  <Slides>52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On Virtual Grey-Box Obfuscation for General Circuits</vt:lpstr>
      <vt:lpstr>Program Obfuscation</vt:lpstr>
      <vt:lpstr>Private Key to Public Key</vt:lpstr>
      <vt:lpstr>Virtual Black-Box (VBB)</vt:lpstr>
      <vt:lpstr>Impossibility Results for VBB</vt:lpstr>
      <vt:lpstr>Indistinguishability Obfuscation (IO)</vt:lpstr>
      <vt:lpstr>History</vt:lpstr>
      <vt:lpstr>PowerPoint Presentation</vt:lpstr>
      <vt:lpstr>PowerPoint Presentation</vt:lpstr>
      <vt:lpstr>PowerPoint Presentation</vt:lpstr>
      <vt:lpstr>PowerPoint Presentation</vt:lpstr>
      <vt:lpstr>Simulation Definition for IO</vt:lpstr>
      <vt:lpstr>Virtual black-box: Simulator is bounded</vt:lpstr>
      <vt:lpstr>Virtual black-box: Simulator is bounded</vt:lpstr>
      <vt:lpstr>PowerPoint Presentation</vt:lpstr>
      <vt:lpstr>Results</vt:lpstr>
      <vt:lpstr>Results</vt:lpstr>
      <vt:lpstr>Results</vt:lpstr>
      <vt:lpstr>New Feasibility Results For VBB </vt:lpstr>
      <vt:lpstr>Results</vt:lpstr>
      <vt:lpstr>PowerPoint Presentation</vt:lpstr>
      <vt:lpstr>This work</vt:lpstr>
      <vt:lpstr>Indistinguishability Obfuscation</vt:lpstr>
      <vt:lpstr>Strong Indistinguishability Obfuscation</vt:lpstr>
      <vt:lpstr>VGB from Semantic Security </vt:lpstr>
      <vt:lpstr>The Equivalence.</vt:lpstr>
      <vt:lpstr>Strong IO ⇐ VGB</vt:lpstr>
      <vt:lpstr>The Equivalence.</vt:lpstr>
      <vt:lpstr>Strong IO ⇒ VGB: The Challenge </vt:lpstr>
      <vt:lpstr>High-Level Simulation Strategy</vt:lpstr>
      <vt:lpstr>High-Level Simulation Strategy</vt:lpstr>
      <vt:lpstr>High-Level Simulation Strategy</vt:lpstr>
      <vt:lpstr>High-Level Simulation Strategy</vt:lpstr>
      <vt:lpstr>High-Level Simulation Strategy</vt:lpstr>
      <vt:lpstr>High-Level Simulation Strategy</vt:lpstr>
      <vt:lpstr>First Step: Concentrated Functions</vt:lpstr>
      <vt:lpstr>Starting Point </vt:lpstr>
      <vt:lpstr>PowerPoint Presentation</vt:lpstr>
      <vt:lpstr>PowerPoint Presentation</vt:lpstr>
      <vt:lpstr>PowerPoint Presentation</vt:lpstr>
      <vt:lpstr>The Concentrated Family</vt:lpstr>
      <vt:lpstr>Warm Up: Point Functions [Canetti 97]</vt:lpstr>
      <vt:lpstr>PowerPoint Presentation</vt:lpstr>
      <vt:lpstr>Main Step: General Concentrated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Two sources of inefficiency </vt:lpstr>
      <vt:lpstr>Summary 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Virtual Grey Box Obfuscation for General Circuits</dc:title>
  <dc:creator>omer</dc:creator>
  <cp:lastModifiedBy>Omer Paneth</cp:lastModifiedBy>
  <cp:revision>336</cp:revision>
  <dcterms:created xsi:type="dcterms:W3CDTF">2006-08-16T00:00:00Z</dcterms:created>
  <dcterms:modified xsi:type="dcterms:W3CDTF">2014-08-23T19:27:18Z</dcterms:modified>
</cp:coreProperties>
</file>