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3" r:id="rId17"/>
    <p:sldId id="274" r:id="rId18"/>
    <p:sldId id="299" r:id="rId19"/>
    <p:sldId id="297" r:id="rId20"/>
    <p:sldId id="275" r:id="rId21"/>
    <p:sldId id="300" r:id="rId22"/>
    <p:sldId id="296" r:id="rId23"/>
    <p:sldId id="276" r:id="rId24"/>
    <p:sldId id="277" r:id="rId25"/>
    <p:sldId id="278" r:id="rId26"/>
    <p:sldId id="279" r:id="rId27"/>
    <p:sldId id="280" r:id="rId28"/>
    <p:sldId id="281" r:id="rId29"/>
    <p:sldId id="298" r:id="rId30"/>
    <p:sldId id="282" r:id="rId31"/>
    <p:sldId id="283" r:id="rId32"/>
    <p:sldId id="284" r:id="rId33"/>
    <p:sldId id="285" r:id="rId34"/>
    <p:sldId id="286" r:id="rId35"/>
    <p:sldId id="287" r:id="rId36"/>
    <p:sldId id="288" r:id="rId37"/>
    <p:sldId id="289" r:id="rId38"/>
    <p:sldId id="290" r:id="rId39"/>
    <p:sldId id="291" r:id="rId40"/>
    <p:sldId id="295" r:id="rId41"/>
    <p:sldId id="292" r:id="rId42"/>
    <p:sldId id="293" r:id="rId43"/>
    <p:sldId id="294" r:id="rId44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110" d="100"/>
          <a:sy n="110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5889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52867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8427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6865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2616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147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047214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83004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59045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47522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12809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76F83-9296-4FEB-846B-5435081F81FF}" type="datetimeFigureOut">
              <a:rPr lang="he-IL" smtClean="0"/>
              <a:t>י"ד/כסלו/תשע"ה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7822F9-8BC0-4960-B713-A6B9A09C1CF3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7810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source=images&amp;cd=&amp;cad=rja&amp;uact=8&amp;ved=0CAcQjRw&amp;url=http://www.melaleucastation.com.au/page15/page5/&amp;ei=cxZ6VOTAEIbY7Abs0ICQDg&amp;bvm=bv.80642063,d.ZGU&amp;psig=AFQjCNEupqFkiL7ywZOEYg2hTXyKSYDGwg&amp;ust=1417373685057432" TargetMode="Externa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google.co.il/url?sa=i&amp;rct=j&amp;q=&amp;esrc=s&amp;source=images&amp;cd=&amp;cad=rja&amp;uact=8&amp;ved=0CAcQjRw&amp;url=http://empireone.com.au/contrarianism-valuable-essential-business-tool/&amp;ei=Pxd6VLaeEoL7aPHBgugC&amp;bvm=bv.80642063,d.ZGU&amp;psig=AFQjCNEweJNlE-chF_CrR0hOvvLeRWUJcg&amp;ust=1417373866585943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o.il/url?sa=i&amp;rct=j&amp;q=&amp;esrc=s&amp;source=images&amp;cd=&amp;cad=rja&amp;uact=8&amp;ved=0CAcQjRw&amp;url=http://www.worldatlas.com/webimage/countrys/namerica/usstates/usmaps.htm&amp;ei=7Bp6VMiULsXiatz_gqgH&amp;bvm=bv.80642063,d.ZGU&amp;psig=AFQjCNHhhmPUrTeyp3ZoiNaXmqQIfEVkmA&amp;ust=1417374811643449" TargetMode="Externa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il/url?sa=i&amp;rct=j&amp;q=&amp;esrc=s&amp;source=images&amp;cd=&amp;cad=rja&amp;uact=8&amp;ved=0CAcQjRw&amp;url=http://www.zazzle.com/payoffs%2Bgifts&amp;ei=Vht6VLW8HsvdavT9gegJ&amp;bvm=bv.80642063,d.ZGU&amp;psig=AFQjCNE1Y_DV_SbCEYnUdg7_CvTaxnWFHA&amp;ust=1417374878344534" TargetMode="External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www.google.co.il/url?sa=i&amp;rct=j&amp;q=&amp;esrc=s&amp;source=images&amp;cd=&amp;cad=rja&amp;uact=8&amp;ved=0CAcQjRw&amp;url=http://graphicleftovers.com/graphic/montage-of-numerous-traffic-control-signs-and-signals/&amp;ei=cRx6VL2gCI7VapG1gugH&amp;bvm=bv.80642063,d.ZGU&amp;psig=AFQjCNGfttOkVSymJTiG8UQa4xKGJnDuhA&amp;ust=1417375181509161" TargetMode="Externa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www.google.co.il/url?sa=i&amp;rct=j&amp;q=&amp;esrc=s&amp;source=images&amp;cd=&amp;cad=rja&amp;uact=8&amp;ved=0CAcQjRw&amp;url=http://www.melaleucastation.com.au/page15/page5/&amp;ei=cxZ6VOTAEIbY7Abs0ICQDg&amp;bvm=bv.80642063,d.ZGU&amp;psig=AFQjCNEupqFkiL7ywZOEYg2hTXyKSYDGwg&amp;ust=1417373685057432" TargetMode="Externa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0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o.il/url?sa=i&amp;rct=j&amp;q=&amp;esrc=s&amp;source=images&amp;cd=&amp;cad=rja&amp;uact=8&amp;ved=0CAcQjRw&amp;url=http://www.nairaland.com/1502816/live-updates-todays-solar-eclipse/34&amp;ei=KxZ6VNn9LY_faKO2gPgE&amp;bvm=bv.80642063,d.ZGU&amp;psig=AFQjCNFW9rFxssrr5m4JtC7BCf3BMjOehQ&amp;ust=1417373575619308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Chapter 16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Information Cascades</a:t>
            </a:r>
            <a:endParaRPr lang="he-I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79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ניסוי נוסף – מודל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יש החלטה לבצע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מבוצע אחד אחד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לכל אחד אינפורמציה פרטית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יודעים בחירות קודמות</a:t>
            </a:r>
          </a:p>
        </p:txBody>
      </p:sp>
    </p:spTree>
    <p:extLst>
      <p:ext uri="{BB962C8B-B14F-4D97-AF65-F5344CB8AC3E}">
        <p14:creationId xmlns:p14="http://schemas.microsoft.com/office/powerpoint/2010/main" val="8879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הניסוי - כד עם כדורים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fontScale="92500" lnSpcReduction="20000"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בוצע על ידי אנדרסון והולט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כד עם 3 כדורים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סיכוי של 50% - 2 </a:t>
            </a:r>
            <a:r>
              <a:rPr lang="he-IL" dirty="0" smtClean="0">
                <a:solidFill>
                  <a:srgbClr val="FF0000"/>
                </a:solidFill>
              </a:rPr>
              <a:t>אדומים</a:t>
            </a:r>
            <a:r>
              <a:rPr lang="he-IL" dirty="0" smtClean="0">
                <a:solidFill>
                  <a:schemeClr val="tx1"/>
                </a:solidFill>
              </a:rPr>
              <a:t> ו – 1 </a:t>
            </a:r>
            <a:r>
              <a:rPr lang="he-IL" dirty="0" smtClean="0">
                <a:solidFill>
                  <a:srgbClr val="0070C0"/>
                </a:solidFill>
              </a:rPr>
              <a:t>כחול</a:t>
            </a:r>
            <a:r>
              <a:rPr lang="he-IL" dirty="0" smtClean="0">
                <a:solidFill>
                  <a:schemeClr val="tx1"/>
                </a:solidFill>
              </a:rPr>
              <a:t> – ייקרא </a:t>
            </a:r>
            <a:r>
              <a:rPr lang="en-US" dirty="0" smtClean="0">
                <a:solidFill>
                  <a:srgbClr val="FF0000"/>
                </a:solidFill>
              </a:rPr>
              <a:t>majority red</a:t>
            </a:r>
            <a:endParaRPr lang="he-IL" dirty="0" smtClean="0">
              <a:solidFill>
                <a:srgbClr val="FF0000"/>
              </a:solidFill>
            </a:endParaRP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סיכוי של 50% - 2 </a:t>
            </a:r>
            <a:r>
              <a:rPr lang="he-IL" dirty="0" smtClean="0">
                <a:solidFill>
                  <a:srgbClr val="0070C0"/>
                </a:solidFill>
              </a:rPr>
              <a:t>כחולים</a:t>
            </a:r>
            <a:r>
              <a:rPr lang="he-IL" dirty="0" smtClean="0">
                <a:solidFill>
                  <a:schemeClr val="tx1"/>
                </a:solidFill>
              </a:rPr>
              <a:t> ו – 1 </a:t>
            </a:r>
            <a:r>
              <a:rPr lang="he-IL" dirty="0" smtClean="0">
                <a:solidFill>
                  <a:srgbClr val="FF0000"/>
                </a:solidFill>
              </a:rPr>
              <a:t>אדום</a:t>
            </a:r>
            <a:r>
              <a:rPr lang="he-IL" dirty="0" smtClean="0">
                <a:solidFill>
                  <a:schemeClr val="tx1"/>
                </a:solidFill>
              </a:rPr>
              <a:t> – ייקרא </a:t>
            </a:r>
            <a:r>
              <a:rPr lang="en-US" dirty="0" smtClean="0">
                <a:solidFill>
                  <a:srgbClr val="0070C0"/>
                </a:solidFill>
              </a:rPr>
              <a:t>majority blue</a:t>
            </a:r>
            <a:endParaRPr lang="he-IL" dirty="0" smtClean="0">
              <a:solidFill>
                <a:srgbClr val="0070C0"/>
              </a:solidFill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כל אחד בתורו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מוציא כדור ולא מגלה איזה קיבל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מנחש את סוג הכד ואומר לכולם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בסוף פרס לצודקים</a:t>
            </a:r>
          </a:p>
        </p:txBody>
      </p:sp>
      <p:pic>
        <p:nvPicPr>
          <p:cNvPr id="2050" name="Picture 2" descr="https://encrypted-tbn1.gstatic.com/images?q=tbn:ANd9GcS-dWhDtmpkzhw7dgQvNFoHF1OfjJZJShFXGZu6QAExVffWp9K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04664"/>
            <a:ext cx="2279856" cy="2563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86087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הניסוי - מה נצפה?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הראשון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לפי מה שראה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השני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קיבל אותו צבע כמו הראשון – יגיד אותו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צבע שונה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נניח שיבחר בצבע זה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אין סיבה להעדיף אף אפשרות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רק עבורם נקבל אינפורמציה מושלמת</a:t>
            </a:r>
          </a:p>
        </p:txBody>
      </p:sp>
    </p:spTree>
    <p:extLst>
      <p:ext uri="{BB962C8B-B14F-4D97-AF65-F5344CB8AC3E}">
        <p14:creationId xmlns:p14="http://schemas.microsoft.com/office/powerpoint/2010/main" val="143835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הניסוי - מה נצפה?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lnSpcReduction="10000"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השלישי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היו צבעים שונים לפניו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יבחר מה שקיבל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היו אותו דבר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יבחר כמוהם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הרביעי ואילך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בהנחה שלפניו נבחר אותו צבע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יבחר צבע זה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information cascade</a:t>
            </a:r>
            <a:r>
              <a:rPr lang="he-IL" dirty="0" smtClean="0">
                <a:solidFill>
                  <a:schemeClr val="tx1"/>
                </a:solidFill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387704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הניסוי - מה ראינו?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קל לגרום ל </a:t>
            </a:r>
            <a:r>
              <a:rPr lang="en-US" dirty="0" smtClean="0">
                <a:solidFill>
                  <a:schemeClr val="tx1"/>
                </a:solidFill>
              </a:rPr>
              <a:t>information cascade</a:t>
            </a:r>
            <a:endParaRPr lang="he-IL" dirty="0" smtClean="0">
              <a:solidFill>
                <a:schemeClr val="tx1"/>
              </a:solidFill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יש סיכוי של 1/9 </a:t>
            </a:r>
            <a:r>
              <a:rPr lang="he-IL" b="1" dirty="0" smtClean="0">
                <a:solidFill>
                  <a:schemeClr val="tx1"/>
                </a:solidFill>
              </a:rPr>
              <a:t>שכולם</a:t>
            </a:r>
            <a:r>
              <a:rPr lang="he-IL" dirty="0" smtClean="0">
                <a:solidFill>
                  <a:schemeClr val="tx1"/>
                </a:solidFill>
              </a:rPr>
              <a:t> טועים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שביר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מעט מידע שימושי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שניים ירמו ויראו צבע שונה מההתחלה</a:t>
            </a:r>
          </a:p>
          <a:p>
            <a:pPr marL="1371600"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למנחש הבא יש יותר מידע</a:t>
            </a:r>
          </a:p>
        </p:txBody>
      </p:sp>
    </p:spTree>
    <p:extLst>
      <p:ext uri="{BB962C8B-B14F-4D97-AF65-F5344CB8AC3E}">
        <p14:creationId xmlns:p14="http://schemas.microsoft.com/office/powerpoint/2010/main" val="3802605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קצת הסתברות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marL="457200" indent="-457200" algn="r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P(A)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– ההסתברות שיקרה מאורע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∩ 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he-IL" dirty="0" smtClean="0">
                    <a:solidFill>
                      <a:schemeClr val="tx1"/>
                    </a:solidFill>
                  </a:rPr>
                  <a:t> – ההסתברות שיקרה מאורע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A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בהינתן שמאורע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B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קרה</a:t>
                </a: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𝐵</m:t>
                    </m:r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)=</m:t>
                    </m:r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∗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A</m:t>
                        </m:r>
                        <m:r>
                          <m:rPr>
                            <m:nor/>
                          </m:rPr>
                          <a:rPr lang="en-US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he-IL" dirty="0" smtClean="0">
                    <a:solidFill>
                      <a:schemeClr val="tx1"/>
                    </a:solidFill>
                  </a:rPr>
                  <a:t> - חוק </a:t>
                </a:r>
                <a:r>
                  <a:rPr lang="he-IL" dirty="0" err="1" smtClean="0">
                    <a:solidFill>
                      <a:schemeClr val="tx1"/>
                    </a:solidFill>
                  </a:rPr>
                  <a:t>בייז</a:t>
                </a:r>
                <a:endParaRPr lang="he-IL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2080" r="-1959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56180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חזרה לניסוי הכד – ניתוח מתמטי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מקרים סימטריים, ננתח עבור כחול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ננחש </a:t>
            </a:r>
            <a:r>
              <a:rPr lang="en-US" dirty="0" smtClean="0">
                <a:solidFill>
                  <a:schemeClr val="tx1"/>
                </a:solidFill>
              </a:rPr>
              <a:t>majority blue</a:t>
            </a:r>
            <a:r>
              <a:rPr lang="he-IL" dirty="0" smtClean="0">
                <a:solidFill>
                  <a:schemeClr val="tx1"/>
                </a:solidFill>
              </a:rPr>
              <a:t> אם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P(majority blue | what was seen and heard) &gt; ½</a:t>
            </a:r>
            <a:endParaRPr lang="he-IL" sz="2600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sz="3000" dirty="0" smtClean="0">
                <a:solidFill>
                  <a:schemeClr val="tx1"/>
                </a:solidFill>
              </a:rPr>
              <a:t>אם </a:t>
            </a:r>
            <a:r>
              <a:rPr lang="en-US" sz="2600" dirty="0" smtClean="0">
                <a:solidFill>
                  <a:schemeClr val="tx1"/>
                </a:solidFill>
              </a:rPr>
              <a:t>P(majority blue | what was seen and heard) = ½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לא משנה מה ננחש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ידוע</a:t>
            </a:r>
            <a:endParaRPr lang="he-IL" sz="2400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P(majority blue) = P(majority red) = ½</a:t>
            </a:r>
            <a:endParaRPr lang="he-IL" i="1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i="1" dirty="0" smtClean="0">
                <a:solidFill>
                  <a:schemeClr val="tx1"/>
                </a:solidFill>
              </a:rPr>
              <a:t>P(blue | majority blue) = P(red </a:t>
            </a:r>
            <a:r>
              <a:rPr lang="en-US" dirty="0" smtClean="0">
                <a:solidFill>
                  <a:schemeClr val="tx1"/>
                </a:solidFill>
              </a:rPr>
              <a:t>| majority red) = ⅔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75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הראשון הוציא כחול</a:t>
                </a:r>
              </a:p>
              <a:p>
                <a:pPr lvl="2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𝑃</m:t>
                    </m:r>
                    <m:d>
                      <m:dPr>
                        <m:endChr m:val="|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𝑚𝑎𝑗𝑜𝑟𝑖𝑡𝑦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𝑏𝑙𝑢𝑒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𝑏𝑙𝑢𝑒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200" b="0" i="1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0" i="1" dirty="0" smtClean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  <a:t/>
                </a:r>
                <a:br>
                  <a:rPr lang="en-US" sz="3200" b="0" i="1" dirty="0" smtClean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</a:br>
                <a:r>
                  <a:rPr lang="en-US" sz="3200" b="0" i="1" dirty="0" smtClean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  <a:t/>
                </a:r>
                <a:br>
                  <a:rPr lang="en-US" sz="3200" b="0" i="1" dirty="0" smtClean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∗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3200" i="1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𝑏𝑙𝑢𝑒</m:t>
                        </m:r>
                        <m: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he-IL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1387" r="-7053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0778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majority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 ∗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majority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= ½ * ⅔ = ⅓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P(blue) = 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P(majority blue) * P(blue | majority blue)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+ P(majority red) * P(blue | majority red) </a:t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= ½ * ⅔ + ½ * ⅓ = ½</a:t>
                </a: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1410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blue</m:t>
                    </m:r>
                    <m:r>
                      <a:rPr lang="en-US" sz="32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20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</a:br>
                <a:r>
                  <a:rPr lang="en-US" sz="3200" dirty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  <a:t/>
                </a:r>
                <a:br>
                  <a:rPr lang="en-US" sz="3200" dirty="0">
                    <a:solidFill>
                      <a:schemeClr val="tx1"/>
                    </a:solidFill>
                    <a:latin typeface="Cambria Math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32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∗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32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32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= ⅓ / ½ = ⅔</a:t>
                </a: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צריך לנחש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majority blue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השני מאוד דומה</a:t>
                </a:r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r="-6740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1013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Following the Crowd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/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FF0000"/>
                </a:solidFill>
              </a:rPr>
              <a:t>אנשים מושפעים מאחרים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דעות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מוצרים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פעילויות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טכנולוגיות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ועוד...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נראה סיטואציות בהן זה קורה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למרות שחשבו אחרת</a:t>
            </a:r>
            <a:endParaRPr lang="he-IL" dirty="0">
              <a:solidFill>
                <a:schemeClr val="tx1"/>
              </a:solidFill>
            </a:endParaRPr>
          </a:p>
        </p:txBody>
      </p:sp>
      <p:pic>
        <p:nvPicPr>
          <p:cNvPr id="3074" name="Picture 2" descr="https://encrypted-tbn1.gstatic.com/images?q=tbn:ANd9GcRJCCZEWnkwyQ5Bc6VzY5IveR8VfqMsqlOkVHs_hQhk_ZTG6PBo0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132856"/>
            <a:ext cx="3096344" cy="30481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58083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 fontScale="85000" lnSpcReduction="10000"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השלישי מוציא אדום לאחר שני כחולים</a:t>
                </a:r>
              </a:p>
              <a:p>
                <a:pPr lvl="2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sz="3200" b="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blue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blue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red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3200" b="0" i="0" smtClean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3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sz="3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3200" b="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3200" i="1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∗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red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3200" b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3200" i="0" dirty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red</m:t>
                        </m:r>
                        <m:r>
                          <a:rPr lang="en-US" sz="3200" b="0" i="0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endParaRPr lang="he-IL" sz="32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1526" r="-1081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02375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red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|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majority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blue</m:t>
                    </m:r>
                    <m:r>
                      <m:rPr>
                        <m:nor/>
                      </m:rPr>
                      <a:rPr lang="en-US" sz="2400" b="0" i="0" dirty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> = ⅔ * ⅔ * ⅓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4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27</m:t>
                        </m:r>
                      </m:den>
                    </m:f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</a:rPr>
                  <a:t/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:endParaRPr lang="he-IL" sz="2400" dirty="0" smtClean="0">
                  <a:solidFill>
                    <a:schemeClr val="tx1"/>
                  </a:solidFill>
                </a:endParaRPr>
              </a:p>
              <a:p>
                <a:pPr marL="914400" lvl="1" indent="-457200" algn="l" rtl="0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P(blue, blue, red)</a:t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</a:rPr>
                  <a:t>= P(majority blue) * P(blue, blue, red| majority blue) + P(majority red) * P(blue, blue, red | majority red)</a:t>
                </a:r>
                <a:br>
                  <a:rPr lang="en-US" sz="2400" dirty="0" smtClean="0">
                    <a:solidFill>
                      <a:schemeClr val="tx1"/>
                    </a:solidFill>
                  </a:rPr>
                </a:br>
                <a:r>
                  <a:rPr lang="en-US" sz="2400" dirty="0" smtClean="0">
                    <a:solidFill>
                      <a:schemeClr val="tx1"/>
                    </a:solidFill>
                  </a:rPr>
                  <a:t>= ½ * ⅔ * ⅔ * ⅓ + ½ * ⅓ * ⅓ * ⅔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endParaRPr lang="en-US" sz="2400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5255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ניתוח מתמטי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marL="457200" lvl="2" indent="-457200" algn="l" rtl="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270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 </m:t>
                        </m:r>
                      </m:e>
                    </m:d>
                    <m: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blue</m:t>
                    </m:r>
                    <m: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blue</m:t>
                    </m:r>
                    <m: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, </m:t>
                    </m:r>
                    <m:r>
                      <m:rPr>
                        <m:sty m:val="p"/>
                      </m:rP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red</m:t>
                    </m:r>
                    <m:r>
                      <a:rPr lang="en-US" sz="2700" i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sz="2700" i="0">
                        <a:solidFill>
                          <a:schemeClr val="tx1"/>
                        </a:solidFill>
                        <a:latin typeface="Cambria Math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US" sz="27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sz="27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27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 ∗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,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red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|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majority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m:rPr>
                            <m:nor/>
                          </m:rPr>
                          <a:rPr lang="en-US" sz="27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  <m:r>
                          <a:rPr lang="en-US" sz="2700" i="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P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blue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,   </m:t>
                        </m:r>
                        <m:r>
                          <m:rPr>
                            <m:sty m:val="p"/>
                          </m:rPr>
                          <a:rPr lang="en-US" sz="2700" i="0">
                            <a:solidFill>
                              <a:schemeClr val="tx1"/>
                            </a:solidFill>
                            <a:latin typeface="Cambria Math"/>
                            <a:ea typeface="Cambria Math" panose="02040503050406030204" pitchFamily="18" charset="0"/>
                          </a:rPr>
                          <m:t>red</m:t>
                        </m:r>
                        <m:r>
                          <a:rPr lang="en-US" sz="2700" i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7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br>
                  <a:rPr lang="en-US" sz="27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sz="2700" dirty="0" smtClean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7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f>
                          <m:fPr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7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70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</m:t>
                            </m:r>
                          </m:den>
                        </m:f>
                        <m:r>
                          <a:rPr lang="en-US" sz="27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∗ </m:t>
                        </m:r>
                        <m:f>
                          <m:fPr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70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4</m:t>
                            </m:r>
                          </m:num>
                          <m:den>
                            <m:r>
                              <a:rPr lang="en-US" sz="270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27</m:t>
                            </m:r>
                          </m:den>
                        </m:f>
                      </m:num>
                      <m:den>
                        <m:f>
                          <m:fPr>
                            <m:ctrlPr>
                              <a:rPr lang="en-US" sz="2700" i="1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70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</m:num>
                          <m:den>
                            <m:r>
                              <a:rPr lang="en-US" sz="2700" i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9</m:t>
                            </m:r>
                          </m:den>
                        </m:f>
                      </m:den>
                    </m:f>
                  </m:oMath>
                </a14:m>
                <a:r>
                  <a:rPr lang="en-US" sz="2700" dirty="0">
                    <a:solidFill>
                      <a:schemeClr val="tx1"/>
                    </a:solidFill>
                  </a:rPr>
                  <a:t> = </a:t>
                </a:r>
                <a:r>
                  <a:rPr lang="en-US" sz="2700" dirty="0" smtClean="0">
                    <a:solidFill>
                      <a:schemeClr val="tx1"/>
                    </a:solidFill>
                  </a:rPr>
                  <a:t>⅔</a:t>
                </a:r>
                <a:endParaRPr lang="he-IL" sz="2700" dirty="0">
                  <a:solidFill>
                    <a:schemeClr val="tx1"/>
                  </a:solidFill>
                </a:endParaRP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:r>
                  <a:rPr lang="he-IL" sz="2700" dirty="0" smtClean="0">
                    <a:solidFill>
                      <a:schemeClr val="tx1"/>
                    </a:solidFill>
                  </a:rPr>
                  <a:t>צריך לנחש </a:t>
                </a:r>
                <a:r>
                  <a:rPr lang="en-US" sz="2700" dirty="0" smtClean="0">
                    <a:solidFill>
                      <a:schemeClr val="tx1"/>
                    </a:solidFill>
                  </a:rPr>
                  <a:t>majority blue</a:t>
                </a:r>
                <a:endParaRPr lang="he-IL" sz="2700" dirty="0" smtClean="0">
                  <a:solidFill>
                    <a:schemeClr val="tx1"/>
                  </a:solidFill>
                </a:endParaRPr>
              </a:p>
              <a:p>
                <a:pPr marL="457200" indent="-457200" algn="r">
                  <a:buFont typeface="Arial" panose="020B0604020202020204" pitchFamily="34" charset="0"/>
                  <a:buChar char="•"/>
                </a:pPr>
                <a:r>
                  <a:rPr lang="he-IL" sz="2700" dirty="0" smtClean="0">
                    <a:solidFill>
                      <a:schemeClr val="tx1"/>
                    </a:solidFill>
                  </a:rPr>
                  <a:t>הבאים בתור ינחשו </a:t>
                </a:r>
                <a:r>
                  <a:rPr lang="en-US" sz="2700" dirty="0" smtClean="0">
                    <a:solidFill>
                      <a:schemeClr val="tx1"/>
                    </a:solidFill>
                  </a:rPr>
                  <a:t>majority blue</a:t>
                </a: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r="-493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5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קבוצת אנשים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ממוספרים </a:t>
            </a:r>
            <a:r>
              <a:rPr lang="en-US" dirty="0" smtClean="0">
                <a:solidFill>
                  <a:schemeClr val="tx1"/>
                </a:solidFill>
              </a:rPr>
              <a:t>1,2,3,…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בוחרים בסדר עוקב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החלטה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אפשרות שניתן לקבל/לדחות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מרכיבים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מצב העולם – </a:t>
            </a:r>
            <a:r>
              <a:rPr lang="en-US" dirty="0" smtClean="0">
                <a:solidFill>
                  <a:schemeClr val="tx1"/>
                </a:solidFill>
              </a:rPr>
              <a:t>States of the world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משכורת - </a:t>
            </a:r>
            <a:r>
              <a:rPr lang="en-US" dirty="0" smtClean="0">
                <a:solidFill>
                  <a:schemeClr val="tx1"/>
                </a:solidFill>
              </a:rPr>
              <a:t>Payoff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סיגנלים - </a:t>
            </a:r>
            <a:r>
              <a:rPr lang="en-US" dirty="0" smtClean="0">
                <a:solidFill>
                  <a:schemeClr val="tx1"/>
                </a:solidFill>
              </a:rPr>
              <a:t>Signals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038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מצב העולם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lnSpcReduction="10000"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לא ידוע איך קרה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שתי אפשרויות שנקבעות רנדומלית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לקבל זה רעיון טוב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לקבל זה רעיון רע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דוגמא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המסעדה טובה או לא טובה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איך נדע לבחור?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סימונים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he-IL" dirty="0" smtClean="0">
                <a:solidFill>
                  <a:schemeClr val="tx1"/>
                </a:solidFill>
              </a:rPr>
              <a:t> – </a:t>
            </a:r>
            <a:r>
              <a:rPr lang="he-IL" dirty="0">
                <a:solidFill>
                  <a:schemeClr val="tx1"/>
                </a:solidFill>
              </a:rPr>
              <a:t>ה</a:t>
            </a:r>
            <a:r>
              <a:rPr lang="he-IL" dirty="0" smtClean="0">
                <a:solidFill>
                  <a:schemeClr val="tx1"/>
                </a:solidFill>
              </a:rPr>
              <a:t>אפשרות היא רעיון טוב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he-IL" dirty="0" smtClean="0">
                <a:solidFill>
                  <a:schemeClr val="tx1"/>
                </a:solidFill>
              </a:rPr>
              <a:t> – האפשרות היא רעיון רע</a:t>
            </a:r>
          </a:p>
        </p:txBody>
      </p:sp>
      <p:pic>
        <p:nvPicPr>
          <p:cNvPr id="5124" name="Picture 4" descr="https://encrypted-tbn0.gstatic.com/images?q=tbn:ANd9GcTwJ8a0c1NTHf0qgR0XgIG0KDBxZd8eC-ExbrzJoMMFJjRNC4Qj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789040"/>
            <a:ext cx="3598818" cy="28228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611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מצב העולם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הנחות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הסתברות ידועה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P(G) = p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en-US" sz="2600" dirty="0" smtClean="0">
                <a:solidFill>
                  <a:schemeClr val="tx1"/>
                </a:solidFill>
              </a:rPr>
              <a:t>P(B) = 1 – p</a:t>
            </a:r>
          </a:p>
        </p:txBody>
      </p:sp>
    </p:spTree>
    <p:extLst>
      <p:ext uri="{BB962C8B-B14F-4D97-AF65-F5344CB8AC3E}">
        <p14:creationId xmlns:p14="http://schemas.microsoft.com/office/powerpoint/2010/main" val="26259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משכורות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קבלת משכורת על החלטה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אם דחה – מקבל 0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אם קיבל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רעיון טוב – מספר חיובי – יסומן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רעיון רע – מספר שלילי – יסומן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endParaRPr lang="he-IL" b="0" dirty="0" smtClean="0">
                  <a:solidFill>
                    <a:schemeClr val="tx1"/>
                  </a:solidFill>
                </a:endParaRP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ללא מידע תוחלת המשכורת היא 0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* p +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* (1 – p) = 0</a:t>
                </a:r>
                <a:endParaRPr lang="he-IL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1387" r="-15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48" name="Picture 8" descr="https://encrypted-tbn3.gstatic.com/images?q=tbn:ANd9GcQIudRrnBKp0qhfo3jCd-WcypodgmQAGM3gfmk62_JfNKxDq1T_YQ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703052"/>
            <a:ext cx="3131840" cy="3131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582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סיגנלים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פרטי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מסמן האם כדאי לקבל/לדחות?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נותן אינפורמציה חלקית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r>
              <a:rPr lang="he-IL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high</a:t>
            </a:r>
            <a:r>
              <a:rPr lang="he-IL" dirty="0" smtClean="0">
                <a:solidFill>
                  <a:schemeClr val="tx1"/>
                </a:solidFill>
              </a:rPr>
              <a:t> - קבלה היא רעיון טוב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 </a:t>
            </a:r>
            <a:r>
              <a:rPr lang="en-US" dirty="0" smtClean="0">
                <a:solidFill>
                  <a:schemeClr val="tx1"/>
                </a:solidFill>
              </a:rPr>
              <a:t>L</a:t>
            </a:r>
            <a:r>
              <a:rPr lang="he-IL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low</a:t>
            </a:r>
            <a:r>
              <a:rPr lang="he-IL" dirty="0" smtClean="0">
                <a:solidFill>
                  <a:schemeClr val="tx1"/>
                </a:solidFill>
              </a:rPr>
              <a:t> - קבלה היא רעיון רע</a:t>
            </a:r>
          </a:p>
        </p:txBody>
      </p:sp>
      <p:pic>
        <p:nvPicPr>
          <p:cNvPr id="11268" name="Picture 4" descr="https://encrypted-tbn0.gstatic.com/images?q=tbn:ANd9GcRzldHxOkZOsLPKZhed3xFIk68vFlTb84zYEQkVqbJD4D26OuPvc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1988840"/>
            <a:ext cx="2880320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484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סיגנלים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הנחות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אם רעיון טוב –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he-IL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P(H | G) = q &gt; ½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 P(L | G) = 1 – q &lt; ½</a:t>
            </a:r>
            <a:endParaRPr lang="he-IL" sz="2800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אם רעיון רע –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P(L | B) = q &gt; ½</a:t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800" dirty="0" smtClean="0">
                <a:solidFill>
                  <a:schemeClr val="tx1"/>
                </a:solidFill>
              </a:rPr>
              <a:t>P(H | B) = 1 – q &lt; ½</a:t>
            </a:r>
            <a:endParaRPr lang="he-IL" sz="2800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800" dirty="0" smtClean="0">
                <a:solidFill>
                  <a:schemeClr val="tx1"/>
                </a:solidFill>
              </a:rPr>
              <a:t>אותו ה - </a:t>
            </a:r>
            <a:r>
              <a:rPr lang="en-US" sz="2800" dirty="0" smtClean="0">
                <a:solidFill>
                  <a:schemeClr val="tx1"/>
                </a:solidFill>
              </a:rPr>
              <a:t>q</a:t>
            </a:r>
            <a:r>
              <a:rPr lang="he-IL" sz="2800" dirty="0" smtClean="0">
                <a:solidFill>
                  <a:schemeClr val="tx1"/>
                </a:solidFill>
              </a:rPr>
              <a:t> בשני המקרים</a:t>
            </a:r>
          </a:p>
        </p:txBody>
      </p:sp>
    </p:spTree>
    <p:extLst>
      <p:ext uri="{BB962C8B-B14F-4D97-AF65-F5344CB8AC3E}">
        <p14:creationId xmlns:p14="http://schemas.microsoft.com/office/powerpoint/2010/main" val="398651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המודל – סיגנלים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sz="3200" dirty="0" smtClean="0">
                <a:solidFill>
                  <a:schemeClr val="tx1"/>
                </a:solidFill>
              </a:rPr>
              <a:t>בטבלה</a:t>
            </a:r>
          </a:p>
        </p:txBody>
      </p:sp>
      <p:graphicFrame>
        <p:nvGraphicFramePr>
          <p:cNvPr id="5" name="טבלה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459745"/>
              </p:ext>
            </p:extLst>
          </p:nvPr>
        </p:nvGraphicFramePr>
        <p:xfrm>
          <a:off x="1475656" y="2791192"/>
          <a:ext cx="6096000" cy="1645920"/>
        </p:xfrm>
        <a:graphic>
          <a:graphicData uri="http://schemas.openxmlformats.org/drawingml/2006/table">
            <a:tbl>
              <a:tblPr rtl="1" firstRow="1" lastCol="1" bandRow="1">
                <a:tableStyleId>{5C22544A-7EE6-4342-B048-85BDC9FD1C3A}</a:tableStyleId>
              </a:tblPr>
              <a:tblGrid>
                <a:gridCol w="2032000"/>
                <a:gridCol w="2032000"/>
                <a:gridCol w="2032000"/>
              </a:tblGrid>
              <a:tr h="0"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G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B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rtl="1"/>
                      <a:endParaRPr lang="he-I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1 -  q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q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L</a:t>
                      </a:r>
                      <a:endParaRPr lang="he-IL" sz="3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q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1 -</a:t>
                      </a:r>
                      <a:r>
                        <a:rPr lang="en-US" sz="3000" baseline="0" dirty="0" smtClean="0"/>
                        <a:t> q</a:t>
                      </a:r>
                      <a:endParaRPr lang="he-IL" sz="3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3000" dirty="0" smtClean="0"/>
                        <a:t>H</a:t>
                      </a:r>
                      <a:endParaRPr lang="he-IL" sz="3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547664" y="2997924"/>
            <a:ext cx="864096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סיגנלים</a:t>
            </a:r>
            <a:endParaRPr lang="he-IL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2781900"/>
            <a:ext cx="792088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 smtClean="0"/>
              <a:t>מצבים</a:t>
            </a:r>
            <a:endParaRPr lang="he-IL" dirty="0"/>
          </a:p>
        </p:txBody>
      </p:sp>
      <p:cxnSp>
        <p:nvCxnSpPr>
          <p:cNvPr id="8" name="מחבר ישר 7"/>
          <p:cNvCxnSpPr/>
          <p:nvPr/>
        </p:nvCxnSpPr>
        <p:spPr>
          <a:xfrm>
            <a:off x="1475656" y="2800484"/>
            <a:ext cx="2016224" cy="504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46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דוגמא 1 - בחירת מסעדה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לפי בדיקה בחרת במסעדה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he-IL" dirty="0" smtClean="0">
                <a:solidFill>
                  <a:schemeClr val="tx1"/>
                </a:solidFill>
              </a:rPr>
              <a:t>, אבל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sz="3000" dirty="0" smtClean="0">
                <a:solidFill>
                  <a:schemeClr val="tx1"/>
                </a:solidFill>
              </a:rPr>
              <a:t>היא ריקה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sz="3000" dirty="0" smtClean="0">
                <a:solidFill>
                  <a:schemeClr val="tx1"/>
                </a:solidFill>
              </a:rPr>
              <a:t>מסעדה </a:t>
            </a:r>
            <a:r>
              <a:rPr lang="en-US" sz="3000" dirty="0" smtClean="0">
                <a:solidFill>
                  <a:schemeClr val="tx1"/>
                </a:solidFill>
              </a:rPr>
              <a:t>B</a:t>
            </a:r>
            <a:r>
              <a:rPr lang="he-IL" sz="3000" dirty="0" smtClean="0">
                <a:solidFill>
                  <a:schemeClr val="tx1"/>
                </a:solidFill>
              </a:rPr>
              <a:t> שלידה מלאה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הגיוני לבחור במסעדה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he-IL" dirty="0" smtClean="0">
              <a:solidFill>
                <a:schemeClr val="tx1"/>
              </a:solidFill>
            </a:endParaRP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נגיד במצב זה שקרה </a:t>
            </a:r>
            <a:r>
              <a:rPr lang="en-US" dirty="0" smtClean="0">
                <a:solidFill>
                  <a:srgbClr val="FF0000"/>
                </a:solidFill>
              </a:rPr>
              <a:t>Herding</a:t>
            </a:r>
            <a:r>
              <a:rPr lang="he-IL" dirty="0" smtClean="0">
                <a:solidFill>
                  <a:srgbClr val="FF0000"/>
                </a:solidFill>
              </a:rPr>
              <a:t> </a:t>
            </a:r>
            <a:r>
              <a:rPr lang="he-IL" dirty="0" smtClean="0">
                <a:solidFill>
                  <a:schemeClr val="tx1"/>
                </a:solidFill>
              </a:rPr>
              <a:t>או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Information Cascade</a:t>
            </a:r>
            <a:endParaRPr lang="he-I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384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חזרה לניסוי הכד - </a:t>
            </a:r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lnSpcReduction="10000"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מצבים אפשריים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Majority red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Majority blue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קבלה - ניחוש של </a:t>
            </a:r>
            <a:r>
              <a:rPr lang="en-US" dirty="0" smtClean="0">
                <a:solidFill>
                  <a:schemeClr val="tx1"/>
                </a:solidFill>
              </a:rPr>
              <a:t>majority blue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he-IL" dirty="0" smtClean="0">
                <a:solidFill>
                  <a:schemeClr val="tx1"/>
                </a:solidFill>
              </a:rPr>
              <a:t> – הכד הוא </a:t>
            </a:r>
            <a:r>
              <a:rPr lang="en-US" dirty="0" smtClean="0">
                <a:solidFill>
                  <a:schemeClr val="tx1"/>
                </a:solidFill>
              </a:rPr>
              <a:t>majority blue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he-IL" dirty="0" smtClean="0">
                <a:solidFill>
                  <a:schemeClr val="tx1"/>
                </a:solidFill>
              </a:rPr>
              <a:t> – הכד הוא </a:t>
            </a:r>
            <a:r>
              <a:rPr lang="en-US" dirty="0" smtClean="0">
                <a:solidFill>
                  <a:schemeClr val="tx1"/>
                </a:solidFill>
              </a:rPr>
              <a:t>majority red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P(G) = p = ½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 – הכדור שהוצא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P(H | G) = P(blue | majority blue) = q = ⅔</a:t>
            </a:r>
            <a:endParaRPr lang="he-IL" dirty="0" smtClean="0">
              <a:solidFill>
                <a:schemeClr val="tx1"/>
              </a:solidFill>
            </a:endParaRPr>
          </a:p>
        </p:txBody>
      </p:sp>
      <p:pic>
        <p:nvPicPr>
          <p:cNvPr id="8" name="Picture 2" descr="https://encrypted-tbn1.gstatic.com/images?q=tbn:ANd9GcS-dWhDtmpkzhw7dgQvNFoHF1OfjJZJShFXGZu6QAExVffWp9Kl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188640"/>
            <a:ext cx="2016224" cy="2266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0074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חזרה לדוגמת המסעדות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</a:t>
            </a:r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פירמול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lnSpcReduction="10000"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מצבים אפשריים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בחירה במסעדה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בחירה במסעדה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קבלה היא בחירה במסעדה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G</a:t>
            </a:r>
            <a:r>
              <a:rPr lang="he-IL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he-IL" dirty="0" smtClean="0">
                <a:solidFill>
                  <a:schemeClr val="tx1"/>
                </a:solidFill>
              </a:rPr>
              <a:t> היא מסעדה טובה יותר מ -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he-IL" dirty="0" smtClean="0">
                <a:solidFill>
                  <a:schemeClr val="tx1"/>
                </a:solidFill>
              </a:rPr>
              <a:t> –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he-IL" dirty="0" smtClean="0">
                <a:solidFill>
                  <a:schemeClr val="tx1"/>
                </a:solidFill>
              </a:rPr>
              <a:t> היא מסעדה פחות טובה מ -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 – ביקורת שקראת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מסעדה </a:t>
            </a: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he-IL" dirty="0" smtClean="0">
                <a:solidFill>
                  <a:schemeClr val="tx1"/>
                </a:solidFill>
              </a:rPr>
              <a:t> טובה מ -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P(H | G) = q &gt; ½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794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החלטות יחידניות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 fontScale="92500" lnSpcReduction="20000"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החלטה רק על סמך הסיגנל שלך</a:t>
                </a: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אם קיבל סיגנל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H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2" indent="-457200" algn="l" rtl="0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Expected payoff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he-IL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𝑔</m:t>
                        </m:r>
                      </m:sub>
                    </m:sSub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G</m:t>
                        </m:r>
                        <m:r>
                          <a:rPr lang="en-US" sz="26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)+</m:t>
                    </m:r>
                    <m:sSub>
                      <m:sSubPr>
                        <m:ctrlPr>
                          <a:rPr lang="he-IL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𝑉</m:t>
                        </m:r>
                      </m:e>
                      <m:sub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b>
                    </m:sSub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P</m:t>
                    </m:r>
                    <m:d>
                      <m:dPr>
                        <m:endChr m:val="|"/>
                        <m:ctrlP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26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B</m:t>
                        </m:r>
                        <m:r>
                          <a:rPr lang="en-US" sz="2600" b="0" i="0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</m:t>
                        </m:r>
                      </m:e>
                    </m:d>
                    <m:r>
                      <m:rPr>
                        <m:sty m:val="p"/>
                      </m:rP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H</m:t>
                    </m:r>
                    <m:r>
                      <a:rPr lang="en-US" sz="2600" b="0" i="0" smtClean="0">
                        <a:solidFill>
                          <a:schemeClr val="tx1"/>
                        </a:solidFill>
                        <a:latin typeface="Cambria Math"/>
                      </a:rPr>
                      <m:t>)</m:t>
                    </m:r>
                  </m:oMath>
                </a14:m>
                <a:endParaRPr lang="en-US" sz="2600" dirty="0" smtClean="0">
                  <a:solidFill>
                    <a:schemeClr val="tx1"/>
                  </a:solidFill>
                </a:endParaRPr>
              </a:p>
              <a:p>
                <a:pPr marL="457200" lvl="2" algn="l" rtl="0"/>
                <a:endParaRPr lang="he-IL" sz="2600" dirty="0" smtClean="0">
                  <a:solidFill>
                    <a:schemeClr val="tx1"/>
                  </a:solidFill>
                </a:endParaRPr>
              </a:p>
              <a:p>
                <a:pPr lvl="2" indent="-457200" algn="l" rtl="0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P(G | H)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𝐻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)+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 ∗(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𝐻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en-US" sz="2600" b="0" i="1" smtClean="0">
                        <a:solidFill>
                          <a:schemeClr val="tx1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</a:t>
                </a:r>
                <a:br>
                  <a:rPr lang="en-US" sz="2600" dirty="0" smtClean="0">
                    <a:solidFill>
                      <a:schemeClr val="tx1"/>
                    </a:solidFill>
                  </a:rPr>
                </a:br>
                <a14:m>
                  <m:oMath xmlns:m="http://schemas.openxmlformats.org/officeDocument/2006/math">
                    <m:f>
                      <m:fPr>
                        <m:ctrlPr>
                          <a:rPr lang="en-US" sz="260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num>
                      <m:den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∗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sz="2600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d>
                          <m:dPr>
                            <m:ctrlP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sz="2600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</m:d>
                      </m:den>
                    </m:f>
                  </m:oMath>
                </a14:m>
                <a:r>
                  <a:rPr lang="en-US" sz="2600" dirty="0" smtClean="0">
                    <a:solidFill>
                      <a:schemeClr val="tx1"/>
                    </a:solidFill>
                  </a:rPr>
                  <a:t> &gt; p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תוצאה הגיונית כי סיגנל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H</a:t>
                </a:r>
                <a:r>
                  <a:rPr lang="he-IL" sz="2600" dirty="0" smtClean="0">
                    <a:solidFill>
                      <a:schemeClr val="tx1"/>
                    </a:solidFill>
                  </a:rPr>
                  <a:t> הגיוני יותר כאשר האופציה טובה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en-US" sz="2600" dirty="0" smtClean="0">
                    <a:solidFill>
                      <a:schemeClr val="tx1"/>
                    </a:solidFill>
                  </a:rPr>
                  <a:t>expected payoff &gt; 0</a:t>
                </a:r>
                <a:r>
                  <a:rPr lang="he-IL" sz="2600" dirty="0" smtClean="0">
                    <a:solidFill>
                      <a:schemeClr val="tx1"/>
                    </a:solidFill>
                  </a:rPr>
                  <a:t> - צריך לקבל</a:t>
                </a: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אם קיבל סיגנל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L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מחישוב דומה צריך לדחות</a:t>
                </a: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3051" r="-1332" b="-2635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64196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סיגנלים מרובים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 lnSpcReduction="10000"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נסמן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S</a:t>
            </a:r>
            <a:r>
              <a:rPr lang="he-IL" dirty="0" smtClean="0">
                <a:solidFill>
                  <a:schemeClr val="tx1"/>
                </a:solidFill>
              </a:rPr>
              <a:t> – רשימת סיגנלים לא תלויים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a</a:t>
            </a:r>
            <a:r>
              <a:rPr lang="he-IL" dirty="0" smtClean="0">
                <a:solidFill>
                  <a:schemeClr val="tx1"/>
                </a:solidFill>
              </a:rPr>
              <a:t> – מספר סיגנלי </a:t>
            </a:r>
            <a:r>
              <a:rPr lang="en-US" dirty="0" smtClean="0">
                <a:solidFill>
                  <a:schemeClr val="tx1"/>
                </a:solidFill>
              </a:rPr>
              <a:t>H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b</a:t>
            </a:r>
            <a:r>
              <a:rPr lang="he-IL" dirty="0" smtClean="0">
                <a:solidFill>
                  <a:schemeClr val="tx1"/>
                </a:solidFill>
              </a:rPr>
              <a:t> – מספר סיגנלי </a:t>
            </a:r>
            <a:r>
              <a:rPr lang="en-US" dirty="0" smtClean="0">
                <a:solidFill>
                  <a:schemeClr val="tx1"/>
                </a:solidFill>
              </a:rPr>
              <a:t>L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</a:t>
            </a:r>
            <a:r>
              <a:rPr lang="en-US" dirty="0" smtClean="0">
                <a:solidFill>
                  <a:schemeClr val="tx1"/>
                </a:solidFill>
              </a:rPr>
              <a:t>a &gt; b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P(G | S) &gt; P(G)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</a:t>
            </a:r>
            <a:r>
              <a:rPr lang="en-US" dirty="0" smtClean="0">
                <a:solidFill>
                  <a:schemeClr val="tx1"/>
                </a:solidFill>
              </a:rPr>
              <a:t>a &lt; b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P(G | S) &lt; P(G)</a:t>
            </a: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</a:t>
            </a:r>
            <a:r>
              <a:rPr lang="en-US" dirty="0" smtClean="0">
                <a:solidFill>
                  <a:schemeClr val="tx1"/>
                </a:solidFill>
              </a:rPr>
              <a:t>a = b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P(G | S) = P(G)</a:t>
            </a: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94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סיגנלים מרובים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lvl="1" indent="-457200" algn="l" rtl="0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P(G | S)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𝐺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d>
                          <m:dPr>
                            <m:endChr m:val="|"/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𝑆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𝐺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)+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)∗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𝑃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𝑆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| 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𝐵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den>
                    </m:f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num>
                      <m:den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𝑞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+</m:t>
                        </m:r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d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∗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 −</m:t>
                                </m:r>
                                <m:r>
                                  <a:rPr lang="en-US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𝑞</m:t>
                                </m:r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𝑎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∗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𝑏</m:t>
                            </m:r>
                          </m:sup>
                        </m:sSup>
                      </m:den>
                    </m:f>
                  </m:oMath>
                </a14:m>
                <a:endParaRPr lang="en-US" dirty="0" smtClean="0">
                  <a:solidFill>
                    <a:schemeClr val="tx1"/>
                  </a:solidFill>
                </a:endParaRP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נחליף את הביטוי השני במכנה ב –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he-IL" dirty="0" smtClean="0">
                    <a:solidFill>
                      <a:schemeClr val="tx1"/>
                    </a:solidFill>
                  </a:rPr>
                  <a:t>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(1 – p)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en-US" b="0" dirty="0" smtClean="0">
                  <a:solidFill>
                    <a:schemeClr val="tx1"/>
                  </a:solidFill>
                </a:endParaRP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נקבל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P(G | S) = p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מה קרה בהחלפה?</a:t>
                </a:r>
              </a:p>
            </p:txBody>
          </p:sp>
        </mc:Choice>
        <mc:Fallback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l="-1332" r="-15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14379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סיגנלים מרובים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ניזכר ש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q &gt; ½</a:t>
                </a:r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החלפנו במכנה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𝑝</m:t>
                        </m:r>
                      </m:e>
                    </m:d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∗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1" smtClean="0">
                        <a:solidFill>
                          <a:schemeClr val="tx1"/>
                        </a:solidFill>
                        <a:latin typeface="Cambria Math"/>
                      </a:rPr>
                      <m:t> ∗ 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he-IL" dirty="0" smtClean="0">
                    <a:solidFill>
                      <a:schemeClr val="tx1"/>
                    </a:solidFill>
                  </a:rPr>
                  <a:t>ב -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(1 – p) *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𝑎</m:t>
                        </m:r>
                      </m:sup>
                    </m:sSup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/>
                      </a:rPr>
                      <m:t>∗</m:t>
                    </m:r>
                    <m:sSup>
                      <m:sSupPr>
                        <m:ctrlP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𝑏</m:t>
                        </m:r>
                      </m:sup>
                    </m:sSup>
                  </m:oMath>
                </a14:m>
                <a:endParaRPr lang="he-IL" b="0" dirty="0" smtClean="0">
                  <a:solidFill>
                    <a:schemeClr val="tx1"/>
                  </a:solidFill>
                </a:endParaRP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אם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a &gt; b</a:t>
                </a:r>
                <a:r>
                  <a:rPr lang="he-IL" sz="2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he-IL" sz="2600" dirty="0" smtClean="0">
                    <a:solidFill>
                      <a:schemeClr val="tx1"/>
                    </a:solidFill>
                  </a:rPr>
                  <a:t>- הקטנו את השבר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P(G | S) &gt; p</a:t>
                </a:r>
                <a:r>
                  <a:rPr lang="he-IL" sz="2400" dirty="0" smtClean="0">
                    <a:solidFill>
                      <a:schemeClr val="tx1"/>
                    </a:solidFill>
                  </a:rPr>
                  <a:t> – צריך לקבל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אם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a &lt; b</a:t>
                </a:r>
                <a:r>
                  <a:rPr lang="he-IL" sz="2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he-IL" sz="2600" dirty="0" smtClean="0">
                    <a:solidFill>
                      <a:schemeClr val="tx1"/>
                    </a:solidFill>
                  </a:rPr>
                  <a:t>- הגדלנו את השבר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P(G | S) &lt; p</a:t>
                </a:r>
                <a:r>
                  <a:rPr lang="he-IL" sz="2400" dirty="0" smtClean="0">
                    <a:solidFill>
                      <a:schemeClr val="tx1"/>
                    </a:solidFill>
                  </a:rPr>
                  <a:t> – צריך לדחות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אם </a:t>
                </a:r>
                <a:r>
                  <a:rPr lang="en-US" sz="2600" dirty="0" smtClean="0">
                    <a:solidFill>
                      <a:srgbClr val="FF0000"/>
                    </a:solidFill>
                  </a:rPr>
                  <a:t>a = b</a:t>
                </a:r>
                <a:r>
                  <a:rPr lang="he-IL" sz="2600" dirty="0" smtClean="0">
                    <a:solidFill>
                      <a:srgbClr val="FF0000"/>
                    </a:solidFill>
                  </a:rPr>
                  <a:t> </a:t>
                </a:r>
                <a:r>
                  <a:rPr lang="he-IL" sz="2600" dirty="0" smtClean="0">
                    <a:solidFill>
                      <a:schemeClr val="tx1"/>
                    </a:solidFill>
                  </a:rPr>
                  <a:t>- לא עשינו כלום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en-US" sz="2400" dirty="0" smtClean="0">
                    <a:solidFill>
                      <a:schemeClr val="tx1"/>
                    </a:solidFill>
                  </a:rPr>
                  <a:t>P(G | S) = p</a:t>
                </a:r>
                <a:r>
                  <a:rPr lang="he-IL" sz="2400" dirty="0" smtClean="0">
                    <a:solidFill>
                      <a:schemeClr val="tx1"/>
                    </a:solidFill>
                  </a:rPr>
                  <a:t> – לא ידוע</a:t>
                </a:r>
                <a:endParaRPr lang="he-IL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1664" r="-15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33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קבלת החלטות עוקבת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במודל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 פרטי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החלטות קודמות ידועות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דומה לניסוי הכד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אדם 1: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לפי הסיגנל שלו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אדם 2: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יודע 2 סיגנלים</a:t>
            </a:r>
          </a:p>
          <a:p>
            <a:pPr lvl="4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אם שווים – ברור</a:t>
            </a:r>
          </a:p>
          <a:p>
            <a:pPr lvl="4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אם שונים – יבחר בשלו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1285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קבלת החלטות עוקבת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במודל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אדם 3: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יודע 3 סיגנלים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אם אדם 1 ואדם 2 קיבלו סיגנלים מנוגדים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לפי הסיגנל שלו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אם אדם 1 ואדם 2 קיבלו סיגנלים זהים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כמוהם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התחיל </a:t>
            </a:r>
            <a:r>
              <a:rPr lang="en-US" sz="2400" dirty="0" smtClean="0">
                <a:solidFill>
                  <a:schemeClr val="tx1"/>
                </a:solidFill>
              </a:rPr>
              <a:t>cascade</a:t>
            </a:r>
            <a:endParaRPr lang="he-IL" sz="2400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230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קבלת החלטות עוקבת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במודל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אדם </a:t>
            </a:r>
            <a:r>
              <a:rPr lang="en-US" dirty="0" smtClean="0">
                <a:solidFill>
                  <a:schemeClr val="tx1"/>
                </a:solidFill>
              </a:rPr>
              <a:t>N</a:t>
            </a:r>
            <a:r>
              <a:rPr lang="he-IL" dirty="0" smtClean="0">
                <a:solidFill>
                  <a:schemeClr val="tx1"/>
                </a:solidFill>
              </a:rPr>
              <a:t>: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אם מספר המקבלים שווה למספר הדוחים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לפי הסיגנל שלו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אם המספר שונה ב – 1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לפי הסיגנל שלו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sz="2600" dirty="0" smtClean="0">
                <a:solidFill>
                  <a:schemeClr val="tx1"/>
                </a:solidFill>
              </a:rPr>
              <a:t>אם המספר שונה ב – 2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יבחר כמו האנשים שלפניו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אנשים </a:t>
            </a:r>
            <a:r>
              <a:rPr lang="en-US" sz="2400" dirty="0" smtClean="0">
                <a:solidFill>
                  <a:schemeClr val="tx1"/>
                </a:solidFill>
              </a:rPr>
              <a:t>N + 1, N + 2, ...</a:t>
            </a:r>
            <a:r>
              <a:rPr lang="he-IL" sz="2400" dirty="0" smtClean="0">
                <a:solidFill>
                  <a:schemeClr val="tx1"/>
                </a:solidFill>
              </a:rPr>
              <a:t> ידעו זאת ויבחרו כמוהו</a:t>
            </a:r>
          </a:p>
          <a:p>
            <a:pPr lvl="3" indent="-457200" algn="r">
              <a:buFont typeface="Arial" panose="020B0604020202020204" pitchFamily="34" charset="0"/>
              <a:buChar char="•"/>
            </a:pPr>
            <a:r>
              <a:rPr lang="he-IL" sz="2400" dirty="0" smtClean="0">
                <a:solidFill>
                  <a:schemeClr val="tx1"/>
                </a:solidFill>
              </a:rPr>
              <a:t>התחיל </a:t>
            </a:r>
            <a:r>
              <a:rPr lang="en-US" sz="2400" dirty="0" smtClean="0">
                <a:solidFill>
                  <a:schemeClr val="tx1"/>
                </a:solidFill>
              </a:rPr>
              <a:t>cascade</a:t>
            </a:r>
            <a:endParaRPr lang="he-IL" sz="2400" dirty="0" smtClean="0">
              <a:solidFill>
                <a:schemeClr val="tx1"/>
              </a:solidFill>
            </a:endParaRPr>
          </a:p>
          <a:p>
            <a:pPr lvl="1" indent="-457200" algn="r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30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קבלת החלטות עוקבת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במודל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סיכום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כל עוד מספר הקבלות והדחיות שונים במקסימום 1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כל אחד פועל לפי הסיגנל שלו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אם שונה ב – 2 ומעלה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כולם בוחרים </a:t>
            </a:r>
            <a:r>
              <a:rPr lang="he-IL" smtClean="0">
                <a:solidFill>
                  <a:schemeClr val="tx1"/>
                </a:solidFill>
              </a:rPr>
              <a:t>כמו לפניהם</a:t>
            </a:r>
            <a:endParaRPr lang="he-IL" dirty="0" smtClean="0">
              <a:solidFill>
                <a:schemeClr val="tx1"/>
              </a:solidFill>
            </a:endParaRP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התחיל </a:t>
            </a:r>
            <a:r>
              <a:rPr lang="en-US" dirty="0" smtClean="0">
                <a:solidFill>
                  <a:schemeClr val="tx1"/>
                </a:solidFill>
              </a:rPr>
              <a:t>cascade</a:t>
            </a:r>
            <a:endParaRPr lang="he-IL" dirty="0" smtClean="0">
              <a:solidFill>
                <a:schemeClr val="tx1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4425459"/>
            <a:ext cx="4032448" cy="2428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05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מתי קורה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Cascade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00B050"/>
                </a:solidFill>
              </a:rPr>
              <a:t>בבחירת החלטות אחד אחרי השני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בדוגמא שלנו: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בתחילה בחרו במסעדה </a:t>
            </a:r>
            <a:r>
              <a:rPr lang="en-US" dirty="0" smtClean="0">
                <a:solidFill>
                  <a:schemeClr val="tx1"/>
                </a:solidFill>
              </a:rPr>
              <a:t>B</a:t>
            </a:r>
            <a:endParaRPr lang="he-IL" dirty="0" smtClean="0">
              <a:solidFill>
                <a:schemeClr val="tx1"/>
              </a:solidFill>
            </a:endParaRP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מי שראה זאת גם בחר בה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וכך הלאה...</a:t>
            </a:r>
          </a:p>
        </p:txBody>
      </p:sp>
    </p:spTree>
    <p:extLst>
      <p:ext uri="{BB962C8B-B14F-4D97-AF65-F5344CB8AC3E}">
        <p14:creationId xmlns:p14="http://schemas.microsoft.com/office/powerpoint/2010/main" val="335270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קבלת החלטות עוקבת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במודל</a:t>
            </a:r>
            <a:r>
              <a:rPr lang="he-IL" dirty="0">
                <a:solidFill>
                  <a:schemeClr val="tx2">
                    <a:lumMod val="60000"/>
                    <a:lumOff val="40000"/>
                  </a:schemeClr>
                </a:solidFill>
              </a:rPr>
              <a:t> 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- סיכום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כאשר מספר האנשים גדל לאינסוף, מתישהו יתרחש</a:t>
                </a: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נחלק אנשים לשלשות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צריך 3 סיגנלים זהים רצופים –</a:t>
                </a:r>
                <a:r>
                  <a:rPr lang="en-US" dirty="0" smtClean="0">
                    <a:solidFill>
                      <a:schemeClr val="tx1"/>
                    </a:solidFill>
                  </a:rPr>
                  <a:t/>
                </a:r>
                <a:br>
                  <a:rPr lang="en-US" dirty="0" smtClean="0">
                    <a:solidFill>
                      <a:schemeClr val="tx1"/>
                    </a:solidFill>
                  </a:rPr>
                </a:br>
                <a:r>
                  <a:rPr lang="en-US" dirty="0" smtClean="0">
                    <a:solidFill>
                      <a:schemeClr val="tx1"/>
                    </a:solidFill>
                  </a:rPr>
                  <a:t>P(3 identical signals)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>
                    <a:solidFill>
                      <a:schemeClr val="tx1"/>
                    </a:solidFill>
                  </a:rPr>
                  <a:t> +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𝑞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en-US" dirty="0" smtClean="0">
                    <a:solidFill>
                      <a:schemeClr val="tx1"/>
                    </a:solidFill>
                  </a:rPr>
                  <a:t>P(no 3 identical signals) =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(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 − </m:t>
                        </m:r>
                        <m:sSup>
                          <m:sSup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(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1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 −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𝑞</m:t>
                            </m:r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)</m:t>
                            </m:r>
                          </m:e>
                          <m:sup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/>
                          </a:rPr>
                          <m:t>)</m:t>
                        </m:r>
                      </m:e>
                      <m:sup>
                        <m:f>
                          <m:fPr>
                            <m:ctrlP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𝑁</m:t>
                            </m:r>
                          </m:num>
                          <m:den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/>
                              </a:rPr>
                              <m:t>3</m:t>
                            </m:r>
                          </m:den>
                        </m:f>
                      </m:sup>
                    </m:sSup>
                  </m:oMath>
                </a14:m>
                <a:endParaRPr lang="he-IL" dirty="0" smtClean="0">
                  <a:solidFill>
                    <a:schemeClr val="tx1"/>
                  </a:solidFill>
                </a:endParaRP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שואף ל – 0 כאשר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N</a:t>
                </a:r>
                <a:r>
                  <a:rPr lang="he-IL" dirty="0" smtClean="0">
                    <a:solidFill>
                      <a:schemeClr val="tx1"/>
                    </a:solidFill>
                  </a:rPr>
                  <a:t> שואף לאינסוף</a:t>
                </a: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כמעט בטוח יתרחש מתישהו </a:t>
                </a:r>
                <a:r>
                  <a:rPr lang="en-US" dirty="0" smtClean="0">
                    <a:solidFill>
                      <a:schemeClr val="tx1"/>
                    </a:solidFill>
                  </a:rPr>
                  <a:t>cascade</a:t>
                </a:r>
                <a:endParaRPr lang="he-IL" dirty="0" smtClean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1387" r="-15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48451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מודלים משופרים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רואים רק חלק מההחלטות הקודמות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סיגנלים לא זהים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משכורות שונות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בדרך כלל מגיעים לאותה מסקנה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יתחיל </a:t>
            </a:r>
            <a:r>
              <a:rPr lang="en-US" dirty="0" smtClean="0">
                <a:solidFill>
                  <a:schemeClr val="tx1"/>
                </a:solidFill>
              </a:rPr>
              <a:t>cascade</a:t>
            </a:r>
            <a:r>
              <a:rPr lang="he-IL" dirty="0" smtClean="0">
                <a:solidFill>
                  <a:schemeClr val="tx1"/>
                </a:solidFill>
              </a:rPr>
              <a:t> מתישהו</a:t>
            </a:r>
          </a:p>
        </p:txBody>
      </p:sp>
    </p:spTree>
    <p:extLst>
      <p:ext uri="{BB962C8B-B14F-4D97-AF65-F5344CB8AC3E}">
        <p14:creationId xmlns:p14="http://schemas.microsoft.com/office/powerpoint/2010/main" val="397145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Cascades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מסקנות - 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כותרת משנה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</p:spPr>
            <p:txBody>
              <a:bodyPr>
                <a:normAutofit lnSpcReduction="10000"/>
              </a:bodyPr>
              <a:lstStyle/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יכולים לטעות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סיגנלים שגויים בהתחלה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סיכוי של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</m:ctrlPr>
                      </m:fPr>
                      <m:num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600" i="1">
                            <a:solidFill>
                              <a:schemeClr val="tx1"/>
                            </a:solidFill>
                            <a:latin typeface="Cambria Math"/>
                          </a:rPr>
                          <m:t>9</m:t>
                        </m:r>
                      </m:den>
                    </m:f>
                  </m:oMath>
                </a14:m>
                <a:r>
                  <a:rPr lang="he-IL" sz="2600" dirty="0" smtClean="0">
                    <a:solidFill>
                      <a:schemeClr val="tx1"/>
                    </a:solidFill>
                  </a:rPr>
                  <a:t> בניסוי הכד</a:t>
                </a: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מבוססים על מעט אינפורמציה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התעלמות מסיגנלים לאחר תחילת ה – </a:t>
                </a:r>
                <a:r>
                  <a:rPr lang="en-US" sz="2600" dirty="0" smtClean="0">
                    <a:solidFill>
                      <a:schemeClr val="tx1"/>
                    </a:solidFill>
                  </a:rPr>
                  <a:t>cascade</a:t>
                </a:r>
                <a:endParaRPr lang="he-IL" sz="2600" dirty="0" smtClean="0">
                  <a:solidFill>
                    <a:schemeClr val="tx1"/>
                  </a:solidFill>
                </a:endParaRPr>
              </a:p>
              <a:p>
                <a:pPr lvl="1" indent="-457200" algn="r">
                  <a:buFont typeface="Arial" panose="020B0604020202020204" pitchFamily="34" charset="0"/>
                  <a:buChar char="•"/>
                </a:pPr>
                <a:r>
                  <a:rPr lang="he-IL" dirty="0" smtClean="0">
                    <a:solidFill>
                      <a:schemeClr val="tx1"/>
                    </a:solidFill>
                  </a:rPr>
                  <a:t>שבירים</a:t>
                </a:r>
              </a:p>
              <a:p>
                <a:pPr lvl="2" indent="-457200" algn="r">
                  <a:buFont typeface="Arial" panose="020B0604020202020204" pitchFamily="34" charset="0"/>
                  <a:buChar char="•"/>
                </a:pPr>
                <a:r>
                  <a:rPr lang="he-IL" sz="2600" dirty="0" smtClean="0">
                    <a:solidFill>
                      <a:schemeClr val="tx1"/>
                    </a:solidFill>
                  </a:rPr>
                  <a:t>קצת מידע טוב יותר ישנה </a:t>
                </a:r>
                <a:r>
                  <a:rPr lang="he-IL" sz="2600" dirty="0" err="1" smtClean="0">
                    <a:solidFill>
                      <a:schemeClr val="tx1"/>
                    </a:solidFill>
                  </a:rPr>
                  <a:t>הכל</a:t>
                </a:r>
                <a:endParaRPr lang="he-IL" sz="2600" dirty="0" smtClean="0">
                  <a:solidFill>
                    <a:schemeClr val="tx1"/>
                  </a:solidFill>
                </a:endParaRP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he-IL" sz="2400" dirty="0" smtClean="0">
                    <a:solidFill>
                      <a:schemeClr val="tx1"/>
                    </a:solidFill>
                  </a:rPr>
                  <a:t>קבלת שני סיגנלים פרטיים</a:t>
                </a:r>
              </a:p>
              <a:p>
                <a:pPr lvl="3" indent="-457200" algn="r">
                  <a:buFont typeface="Arial" panose="020B0604020202020204" pitchFamily="34" charset="0"/>
                  <a:buChar char="•"/>
                </a:pPr>
                <a:r>
                  <a:rPr lang="he-IL" sz="2400" dirty="0" smtClean="0">
                    <a:solidFill>
                      <a:schemeClr val="tx1"/>
                    </a:solidFill>
                  </a:rPr>
                  <a:t>סיגנל ציבורי</a:t>
                </a:r>
              </a:p>
            </p:txBody>
          </p:sp>
        </mc:Choice>
        <mc:Fallback xmlns="">
          <p:sp>
            <p:nvSpPr>
              <p:cNvPr id="3" name="כותרת משנה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11560" y="1988840"/>
                <a:ext cx="7776864" cy="4392488"/>
              </a:xfrm>
              <a:blipFill rotWithShape="1">
                <a:blip r:embed="rId2"/>
                <a:stretch>
                  <a:fillRect t="-2358" r="-1567"/>
                </a:stretch>
              </a:blipFill>
            </p:spPr>
            <p:txBody>
              <a:bodyPr/>
              <a:lstStyle/>
              <a:p>
                <a:r>
                  <a:rPr lang="he-I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7471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pPr rtl="0"/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מהעולם </a:t>
            </a:r>
            <a:r>
              <a:rPr lang="he-IL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האמיתי</a:t>
            </a:r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" cascades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בחירת מועמד לעבודה בחדר הישיבות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כל אחד בוחר בתורו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אולי מסתמך על מה שאמרו לפניו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שיווק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קהל ראשוני שיקנה מוצר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השאר יעקבו אחריהם</a:t>
            </a:r>
          </a:p>
          <a:p>
            <a:pPr lvl="2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לא יצליח באותה מידה אם יש ביקורות</a:t>
            </a:r>
          </a:p>
          <a:p>
            <a:pPr lvl="1" indent="-457200" algn="r">
              <a:buFont typeface="Arial" panose="020B0604020202020204" pitchFamily="34" charset="0"/>
              <a:buChar char="•"/>
            </a:pPr>
            <a:endParaRPr lang="he-I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5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עוד על </a:t>
            </a:r>
            <a:r>
              <a:rPr lang="en-US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Information Cascade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מחשבה מאחורי החיקוי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אך גם לחץ חברתי</a:t>
            </a:r>
          </a:p>
        </p:txBody>
      </p:sp>
      <p:pic>
        <p:nvPicPr>
          <p:cNvPr id="4098" name="Picture 2" descr="https://encrypted-tbn3.gstatic.com/images?q=tbn:ANd9GcTHxpAOsGwWHzrzNO7z0bfxBtBr1xf2tjaEzcYppOphZQ9ZMxX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284984"/>
            <a:ext cx="2523692" cy="34569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597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דוגמא 2 – הסתכלות לשמיים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ניסוי שנערך ב - 1960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קבוצות אנשים בגודל משתנה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1-15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עומדים בפינת רחוב ומסתכלים לשמיים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האם אנשים יצטרפו?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rgbClr val="00B050"/>
                </a:solidFill>
              </a:rPr>
              <a:t>תלוי בגודל הקבוצה</a:t>
            </a:r>
          </a:p>
        </p:txBody>
      </p:sp>
      <p:pic>
        <p:nvPicPr>
          <p:cNvPr id="1026" name="Picture 2" descr="https://encrypted-tbn3.gstatic.com/images?q=tbn:ANd9GcSGmlmk5pREqi2oYrG5DNdDG0aXYw9vi9mMGS-F_A32bFQS5D8nnw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725144"/>
            <a:ext cx="3086118" cy="185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4112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דוגמא 2 – פירוש התוצאות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כוח חברתי שגדל לפי כמות האנשים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אבל אולי </a:t>
            </a:r>
            <a:r>
              <a:rPr lang="en-US" dirty="0" smtClean="0">
                <a:solidFill>
                  <a:srgbClr val="FF0000"/>
                </a:solidFill>
              </a:rPr>
              <a:t>information cascade</a:t>
            </a:r>
            <a:r>
              <a:rPr lang="he-IL" dirty="0" smtClean="0">
                <a:solidFill>
                  <a:schemeClr val="tx1"/>
                </a:solidFill>
              </a:rPr>
              <a:t>?</a:t>
            </a:r>
            <a:endParaRPr lang="he-IL" dirty="0">
              <a:solidFill>
                <a:schemeClr val="tx1"/>
              </a:solidFill>
            </a:endParaRP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בהתחלה אין סיבה להסתכל לשמיים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כשיש הרבה אנשים כנראה יש סיבה</a:t>
            </a:r>
          </a:p>
        </p:txBody>
      </p:sp>
    </p:spTree>
    <p:extLst>
      <p:ext uri="{BB962C8B-B14F-4D97-AF65-F5344CB8AC3E}">
        <p14:creationId xmlns:p14="http://schemas.microsoft.com/office/powerpoint/2010/main" val="93585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אפקט התועלת האישית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סיבה נוספת להעתקה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תועלת אישית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לדוגמא – קניית פקס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מיותר אם יש רק לך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מאוד מועיל אם יש להרבה אנשים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מה ההבדל?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השפעה ישירה ולא עקיפה</a:t>
            </a:r>
          </a:p>
        </p:txBody>
      </p:sp>
    </p:spTree>
    <p:extLst>
      <p:ext uri="{BB962C8B-B14F-4D97-AF65-F5344CB8AC3E}">
        <p14:creationId xmlns:p14="http://schemas.microsoft.com/office/powerpoint/2010/main" val="30570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772400" cy="1470025"/>
          </a:xfrm>
        </p:spPr>
        <p:txBody>
          <a:bodyPr/>
          <a:lstStyle/>
          <a:p>
            <a:r>
              <a:rPr lang="he-IL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אפקטים ישירים ועקיפים - המשך</a:t>
            </a:r>
            <a:endParaRPr lang="he-IL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611560" y="1988840"/>
            <a:ext cx="7776864" cy="4392488"/>
          </a:xfrm>
        </p:spPr>
        <p:txBody>
          <a:bodyPr>
            <a:normAutofit/>
          </a:bodyPr>
          <a:lstStyle/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אפקט ישיר ועקיף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בפקס - גם תועלת וגם לומד מאחרים</a:t>
            </a:r>
          </a:p>
          <a:p>
            <a:pPr marL="457200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אפקטים סותרים</a:t>
            </a:r>
          </a:p>
          <a:p>
            <a:pPr marL="914400" lvl="1" indent="-457200" algn="r">
              <a:buFont typeface="Arial" panose="020B0604020202020204" pitchFamily="34" charset="0"/>
              <a:buChar char="•"/>
            </a:pPr>
            <a:r>
              <a:rPr lang="he-IL" dirty="0" smtClean="0">
                <a:solidFill>
                  <a:schemeClr val="tx1"/>
                </a:solidFill>
              </a:rPr>
              <a:t>במסעדה - מעתיק דעות, "משלם" בנוחות</a:t>
            </a:r>
          </a:p>
        </p:txBody>
      </p:sp>
    </p:spTree>
    <p:extLst>
      <p:ext uri="{BB962C8B-B14F-4D97-AF65-F5344CB8AC3E}">
        <p14:creationId xmlns:p14="http://schemas.microsoft.com/office/powerpoint/2010/main" val="2809752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737</TotalTime>
  <Words>1490</Words>
  <Application>Microsoft Office PowerPoint</Application>
  <PresentationFormat>‫הצגה על המסך (4:3)</PresentationFormat>
  <Paragraphs>301</Paragraphs>
  <Slides>43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43</vt:i4>
      </vt:variant>
    </vt:vector>
  </HeadingPairs>
  <TitlesOfParts>
    <vt:vector size="44" baseType="lpstr">
      <vt:lpstr>ערכת נושא Office</vt:lpstr>
      <vt:lpstr>Chapter 16</vt:lpstr>
      <vt:lpstr>Following the Crowd</vt:lpstr>
      <vt:lpstr>דוגמא 1 - בחירת מסעדה</vt:lpstr>
      <vt:lpstr>מתי קורה Information Cascade</vt:lpstr>
      <vt:lpstr>עוד על Information Cascade</vt:lpstr>
      <vt:lpstr>דוגמא 2 – הסתכלות לשמיים</vt:lpstr>
      <vt:lpstr>דוגמא 2 – פירוש התוצאות</vt:lpstr>
      <vt:lpstr>אפקט התועלת האישית</vt:lpstr>
      <vt:lpstr>אפקטים ישירים ועקיפים - המשך</vt:lpstr>
      <vt:lpstr>ניסוי נוסף – מודל</vt:lpstr>
      <vt:lpstr>הניסוי - כד עם כדורים</vt:lpstr>
      <vt:lpstr>הניסוי - מה נצפה?</vt:lpstr>
      <vt:lpstr>הניסוי - מה נצפה?</vt:lpstr>
      <vt:lpstr>הניסוי - מה ראינו?</vt:lpstr>
      <vt:lpstr>קצת הסתברות</vt:lpstr>
      <vt:lpstr>חזרה לניסוי הכד – ניתוח מתמטי</vt:lpstr>
      <vt:lpstr>ניתוח מתמטי - המשך</vt:lpstr>
      <vt:lpstr>ניתוח מתמטי - המשך</vt:lpstr>
      <vt:lpstr>ניתוח מתמטי - המשך</vt:lpstr>
      <vt:lpstr>ניתוח מתמטי - המשך</vt:lpstr>
      <vt:lpstr>ניתוח מתמטי - המשך</vt:lpstr>
      <vt:lpstr>ניתוח מתמטי - המשך</vt:lpstr>
      <vt:lpstr>פירמול המודל</vt:lpstr>
      <vt:lpstr>פירמול המודל – מצב העולם</vt:lpstr>
      <vt:lpstr>פירמול המודל – מצב העולם</vt:lpstr>
      <vt:lpstr>פירמול המודל – משכורות</vt:lpstr>
      <vt:lpstr>פירמול המודל – סיגנלים</vt:lpstr>
      <vt:lpstr>פירמול המודל – סיגנלים</vt:lpstr>
      <vt:lpstr>פירמול המודל – סיגנלים</vt:lpstr>
      <vt:lpstr>חזרה לניסוי הכד - פירמול</vt:lpstr>
      <vt:lpstr>חזרה לדוגמת המסעדות - פירמול</vt:lpstr>
      <vt:lpstr>החלטות יחידניות</vt:lpstr>
      <vt:lpstr>סיגנלים מרובים</vt:lpstr>
      <vt:lpstr>סיגנלים מרובים - המשך</vt:lpstr>
      <vt:lpstr>סיגנלים מרובים - המשך</vt:lpstr>
      <vt:lpstr>קבלת החלטות עוקבת במודל</vt:lpstr>
      <vt:lpstr>קבלת החלטות עוקבת במודל - המשך</vt:lpstr>
      <vt:lpstr>קבלת החלטות עוקבת במודל - המשך</vt:lpstr>
      <vt:lpstr>קבלת החלטות עוקבת במודל - סיכום</vt:lpstr>
      <vt:lpstr>קבלת החלטות עוקבת במודל - סיכום</vt:lpstr>
      <vt:lpstr>מודלים משופרים</vt:lpstr>
      <vt:lpstr>Cascadesמסקנות - </vt:lpstr>
      <vt:lpstr>מהעולם האמיתי" " cascades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16</dc:title>
  <dc:creator>Yuval</dc:creator>
  <cp:lastModifiedBy>Yuval</cp:lastModifiedBy>
  <cp:revision>128</cp:revision>
  <dcterms:created xsi:type="dcterms:W3CDTF">2014-11-29T12:09:25Z</dcterms:created>
  <dcterms:modified xsi:type="dcterms:W3CDTF">2014-12-06T17:18:02Z</dcterms:modified>
</cp:coreProperties>
</file>