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51"/>
  </p:notesMasterIdLst>
  <p:sldIdLst>
    <p:sldId id="256" r:id="rId2"/>
    <p:sldId id="294" r:id="rId3"/>
    <p:sldId id="257" r:id="rId4"/>
    <p:sldId id="258" r:id="rId5"/>
    <p:sldId id="259" r:id="rId6"/>
    <p:sldId id="261" r:id="rId7"/>
    <p:sldId id="260" r:id="rId8"/>
    <p:sldId id="286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3" r:id="rId24"/>
    <p:sldId id="276" r:id="rId25"/>
    <p:sldId id="277" r:id="rId26"/>
    <p:sldId id="296" r:id="rId27"/>
    <p:sldId id="278" r:id="rId28"/>
    <p:sldId id="279" r:id="rId29"/>
    <p:sldId id="295" r:id="rId30"/>
    <p:sldId id="297" r:id="rId31"/>
    <p:sldId id="298" r:id="rId32"/>
    <p:sldId id="299" r:id="rId33"/>
    <p:sldId id="300" r:id="rId34"/>
    <p:sldId id="301" r:id="rId35"/>
    <p:sldId id="280" r:id="rId36"/>
    <p:sldId id="306" r:id="rId37"/>
    <p:sldId id="281" r:id="rId38"/>
    <p:sldId id="282" r:id="rId39"/>
    <p:sldId id="283" r:id="rId40"/>
    <p:sldId id="284" r:id="rId41"/>
    <p:sldId id="302" r:id="rId42"/>
    <p:sldId id="303" r:id="rId43"/>
    <p:sldId id="304" r:id="rId44"/>
    <p:sldId id="308" r:id="rId45"/>
    <p:sldId id="310" r:id="rId46"/>
    <p:sldId id="309" r:id="rId47"/>
    <p:sldId id="311" r:id="rId48"/>
    <p:sldId id="305" r:id="rId49"/>
    <p:sldId id="307" r:id="rId5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45A"/>
    <a:srgbClr val="8769F7"/>
    <a:srgbClr val="3861B2"/>
    <a:srgbClr val="B09CFA"/>
    <a:srgbClr val="C8B6FC"/>
    <a:srgbClr val="D9D1FB"/>
    <a:srgbClr val="53778F"/>
    <a:srgbClr val="D2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סגנון כהה 2 - הדגשה 3/הדגשה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7B73B5-31E4-4FCF-863D-C75791F40AE0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71D563-91DE-413B-89F3-3A34F7920F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61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D563-91DE-413B-89F3-3A34F7920F4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59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אסטרטגיה שולטת חזק = אסטרטגיה שולטת במובן</a:t>
            </a:r>
            <a:r>
              <a:rPr lang="he-IL" baseline="0" dirty="0" smtClean="0"/>
              <a:t> החזק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D563-91DE-413B-89F3-3A34F7920F4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91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תגובה</a:t>
            </a:r>
            <a:r>
              <a:rPr lang="he-IL" baseline="0" dirty="0" smtClean="0"/>
              <a:t> הכי חזקה = תגובה הכי טובה במובן החזק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D563-91DE-413B-89F3-3A34F7920F4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4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מכאן נקצר</a:t>
            </a:r>
            <a:r>
              <a:rPr lang="he-IL" baseline="0" dirty="0" smtClean="0"/>
              <a:t> שיווי משקל נאש לשיווי משקל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D563-91DE-413B-89F3-3A34F7920F4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99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ט"ו/חשון/תשע"ה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By: Barak Gross</a:t>
            </a:r>
          </a:p>
          <a:p>
            <a:r>
              <a:rPr lang="en-US" dirty="0" smtClean="0"/>
              <a:t>Supervised : </a:t>
            </a:r>
            <a:r>
              <a:rPr lang="en-US" dirty="0" err="1" smtClean="0"/>
              <a:t>Ronitt</a:t>
            </a:r>
            <a:r>
              <a:rPr lang="en-US" dirty="0" smtClean="0"/>
              <a:t> </a:t>
            </a:r>
            <a:r>
              <a:rPr lang="en-US" dirty="0" err="1" smtClean="0"/>
              <a:t>Rubinfeld</a:t>
            </a:r>
            <a:endParaRPr lang="he-IL" dirty="0"/>
          </a:p>
        </p:txBody>
      </p:sp>
      <p:pic>
        <p:nvPicPr>
          <p:cNvPr id="1027" name="Picture 3" descr="C:\Users\dell\AppData\Local\Microsoft\Windows\Temporary Internet Files\Content.IE5\81GQT7JL\MP9003876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359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800111"/>
            <a:ext cx="8229600" cy="3960440"/>
          </a:xfrm>
        </p:spPr>
        <p:txBody>
          <a:bodyPr>
            <a:noAutofit/>
          </a:bodyPr>
          <a:lstStyle/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endParaRPr lang="he-IL" sz="4400" dirty="0" smtClean="0">
              <a:solidFill>
                <a:srgbClr val="0070C0"/>
              </a:solidFill>
            </a:endParaRPr>
          </a:p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r>
              <a:rPr lang="he-IL" sz="4400" dirty="0" smtClean="0">
                <a:solidFill>
                  <a:srgbClr val="0070C0"/>
                </a:solidFill>
              </a:rPr>
              <a:t>רק הטבלה חשובה</a:t>
            </a:r>
          </a:p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r>
              <a:rPr lang="he-IL" sz="4400" dirty="0" smtClean="0">
                <a:solidFill>
                  <a:srgbClr val="0070C0"/>
                </a:solidFill>
              </a:rPr>
              <a:t>המבנה ידוע לכולם</a:t>
            </a:r>
          </a:p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r>
              <a:rPr lang="he-IL" sz="4400" dirty="0" smtClean="0">
                <a:solidFill>
                  <a:srgbClr val="0070C0"/>
                </a:solidFill>
              </a:rPr>
              <a:t>רוצים למקסם את הרווח</a:t>
            </a:r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endParaRPr lang="he-IL" sz="2400" dirty="0"/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endParaRPr lang="he-IL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645424" cy="1512168"/>
          </a:xfrm>
        </p:spPr>
        <p:txBody>
          <a:bodyPr>
            <a:normAutofit/>
          </a:bodyPr>
          <a:lstStyle/>
          <a:p>
            <a:pPr algn="ctr"/>
            <a:r>
              <a:rPr lang="he-IL" sz="5400" b="1" u="sng" dirty="0" smtClean="0"/>
              <a:t>הנחות</a:t>
            </a:r>
            <a:endParaRPr lang="he-IL" sz="5400" b="1" u="sng" dirty="0"/>
          </a:p>
        </p:txBody>
      </p:sp>
    </p:spTree>
    <p:extLst>
      <p:ext uri="{BB962C8B-B14F-4D97-AF65-F5344CB8AC3E}">
        <p14:creationId xmlns:p14="http://schemas.microsoft.com/office/powerpoint/2010/main" val="786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4" y="1484784"/>
            <a:ext cx="6861448" cy="2088232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דילמת האסיר היא דוגמא מעולה</a:t>
            </a:r>
          </a:p>
          <a:p>
            <a:pPr lvl="1"/>
            <a:r>
              <a:rPr lang="he-IL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קושי לשתף פעולה</a:t>
            </a:r>
          </a:p>
          <a:p>
            <a:pPr lvl="1"/>
            <a:r>
              <a:rPr lang="he-IL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מסתבר שיש שימוש לדילמה</a:t>
            </a:r>
            <a:endParaRPr lang="he-IL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74320" lvl="1" indent="0">
              <a:buNone/>
            </a:pPr>
            <a:endParaRPr lang="he-IL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blog.hignell.com/Portals/230481/Images/tug%20of%20war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1125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7797" y="1196752"/>
            <a:ext cx="8366203" cy="1656184"/>
          </a:xfrm>
        </p:spPr>
        <p:txBody>
          <a:bodyPr>
            <a:normAutofit/>
          </a:bodyPr>
          <a:lstStyle/>
          <a:p>
            <a:pPr lvl="1"/>
            <a:r>
              <a:rPr lang="he-IL" sz="2800" dirty="0" smtClean="0">
                <a:solidFill>
                  <a:schemeClr val="bg2">
                    <a:lumMod val="25000"/>
                  </a:schemeClr>
                </a:solidFill>
              </a:rPr>
              <a:t>קשה למצוא שאריות סטרואידים</a:t>
            </a:r>
          </a:p>
          <a:p>
            <a:pPr lvl="1"/>
            <a:r>
              <a:rPr lang="he-IL" sz="2800" dirty="0" smtClean="0">
                <a:solidFill>
                  <a:schemeClr val="bg2">
                    <a:lumMod val="25000"/>
                  </a:schemeClr>
                </a:solidFill>
              </a:rPr>
              <a:t>עוזרים בתחרות אבל פוגעים בגוף בטווח הארוך</a:t>
            </a:r>
          </a:p>
          <a:p>
            <a:pPr lvl="1"/>
            <a:r>
              <a:rPr lang="he-IL" sz="2800" dirty="0" smtClean="0">
                <a:solidFill>
                  <a:schemeClr val="bg2">
                    <a:lumMod val="25000"/>
                  </a:schemeClr>
                </a:solidFill>
              </a:rPr>
              <a:t>אל תנסו בבית!</a:t>
            </a:r>
          </a:p>
          <a:p>
            <a:pPr marL="274320" lvl="1" indent="0">
              <a:buNone/>
            </a:pPr>
            <a:endParaRPr lang="he-IL" dirty="0"/>
          </a:p>
        </p:txBody>
      </p:sp>
      <p:pic>
        <p:nvPicPr>
          <p:cNvPr id="5122" name="Picture 2" descr="https://38.media.tumblr.com/3df0b32dbe272a8ad7b92e123a225837/tumblr_n9q0h6YmO71s9rpajo1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695"/>
            <a:ext cx="4572000" cy="47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35390" y="-315416"/>
            <a:ext cx="8908610" cy="2160240"/>
          </a:xfrm>
        </p:spPr>
        <p:txBody>
          <a:bodyPr>
            <a:normAutofit/>
          </a:bodyPr>
          <a:lstStyle/>
          <a:p>
            <a:pPr algn="ctr"/>
            <a:r>
              <a:rPr lang="he-IL" sz="5400" b="1" u="sng" dirty="0" smtClean="0"/>
              <a:t>סטרואידים </a:t>
            </a:r>
            <a:r>
              <a:rPr lang="he-IL" sz="5400" b="1" u="sng" dirty="0"/>
              <a:t>ב</a:t>
            </a:r>
            <a:r>
              <a:rPr lang="he-IL" sz="5400" b="1" u="sng" dirty="0" smtClean="0"/>
              <a:t>תחרות ספורט</a:t>
            </a:r>
            <a:endParaRPr lang="he-IL" sz="5400" b="1" u="sng" dirty="0"/>
          </a:p>
        </p:txBody>
      </p:sp>
    </p:spTree>
    <p:extLst>
      <p:ext uri="{BB962C8B-B14F-4D97-AF65-F5344CB8AC3E}">
        <p14:creationId xmlns:p14="http://schemas.microsoft.com/office/powerpoint/2010/main" val="20942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10985"/>
              </p:ext>
            </p:extLst>
          </p:nvPr>
        </p:nvGraphicFramePr>
        <p:xfrm>
          <a:off x="4491743" y="3153007"/>
          <a:ext cx="2612976" cy="997260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306488"/>
                <a:gridCol w="1306488"/>
              </a:tblGrid>
              <a:tr h="396044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1,4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3,3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2,2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4,1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" name="קבוצה 25"/>
          <p:cNvGrpSpPr/>
          <p:nvPr/>
        </p:nvGrpSpPr>
        <p:grpSpPr>
          <a:xfrm>
            <a:off x="1871403" y="2257225"/>
            <a:ext cx="5128986" cy="1913186"/>
            <a:chOff x="374328" y="805026"/>
            <a:chExt cx="5266158" cy="1913186"/>
          </a:xfrm>
        </p:grpSpPr>
        <p:sp>
          <p:nvSpPr>
            <p:cNvPr id="9" name="TextBox 8"/>
            <p:cNvSpPr txBox="1"/>
            <p:nvPr/>
          </p:nvSpPr>
          <p:spPr>
            <a:xfrm>
              <a:off x="3422328" y="805026"/>
              <a:ext cx="21720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 smtClean="0"/>
                <a:t>ספורטאי ב</a:t>
              </a:r>
              <a:r>
                <a:rPr lang="en-US" sz="2800" dirty="0" smtClean="0"/>
                <a:t>'</a:t>
              </a:r>
              <a:endParaRPr lang="he-IL" sz="2800" dirty="0" smtClean="0"/>
            </a:p>
          </p:txBody>
        </p:sp>
        <p:grpSp>
          <p:nvGrpSpPr>
            <p:cNvPr id="25" name="קבוצה 24"/>
            <p:cNvGrpSpPr/>
            <p:nvPr/>
          </p:nvGrpSpPr>
          <p:grpSpPr>
            <a:xfrm>
              <a:off x="374328" y="1205136"/>
              <a:ext cx="5266158" cy="1513076"/>
              <a:chOff x="374328" y="1205136"/>
              <a:chExt cx="5266158" cy="151307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60366" y="1205136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000" b="1" dirty="0" smtClean="0">
                    <a:solidFill>
                      <a:srgbClr val="D28A08"/>
                    </a:solidFill>
                  </a:rPr>
                  <a:t>עם</a:t>
                </a:r>
              </a:p>
            </p:txBody>
          </p:sp>
          <p:grpSp>
            <p:nvGrpSpPr>
              <p:cNvPr id="24" name="קבוצה 23"/>
              <p:cNvGrpSpPr/>
              <p:nvPr/>
            </p:nvGrpSpPr>
            <p:grpSpPr>
              <a:xfrm>
                <a:off x="374328" y="1205136"/>
                <a:ext cx="4134048" cy="1513076"/>
                <a:chOff x="374328" y="1205136"/>
                <a:chExt cx="4134048" cy="151307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428256" y="1205136"/>
                  <a:ext cx="108012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2000" b="1" dirty="0" smtClean="0">
                      <a:solidFill>
                        <a:srgbClr val="D28A08"/>
                      </a:solidFill>
                    </a:rPr>
                    <a:t>בלי</a:t>
                  </a:r>
                </a:p>
              </p:txBody>
            </p:sp>
            <p:grpSp>
              <p:nvGrpSpPr>
                <p:cNvPr id="23" name="קבוצה 22"/>
                <p:cNvGrpSpPr/>
                <p:nvPr/>
              </p:nvGrpSpPr>
              <p:grpSpPr>
                <a:xfrm>
                  <a:off x="374328" y="1700808"/>
                  <a:ext cx="2613496" cy="1017404"/>
                  <a:chOff x="374328" y="1700808"/>
                  <a:chExt cx="2613496" cy="1017404"/>
                </a:xfrm>
              </p:grpSpPr>
              <p:grpSp>
                <p:nvGrpSpPr>
                  <p:cNvPr id="22" name="קבוצה 21"/>
                  <p:cNvGrpSpPr/>
                  <p:nvPr/>
                </p:nvGrpSpPr>
                <p:grpSpPr>
                  <a:xfrm>
                    <a:off x="1907704" y="1700808"/>
                    <a:ext cx="1080120" cy="1017404"/>
                    <a:chOff x="1907704" y="1700808"/>
                    <a:chExt cx="1080120" cy="1017404"/>
                  </a:xfrm>
                </p:grpSpPr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907704" y="2348880"/>
                      <a:ext cx="10801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he-IL" b="1" dirty="0" smtClean="0">
                          <a:solidFill>
                            <a:srgbClr val="10045A"/>
                          </a:solidFill>
                        </a:rPr>
                        <a:t>עם</a:t>
                      </a:r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1907704" y="1700808"/>
                      <a:ext cx="108012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he-IL" sz="2000" b="1" dirty="0" smtClean="0">
                          <a:solidFill>
                            <a:srgbClr val="10045A"/>
                          </a:solidFill>
                        </a:rPr>
                        <a:t>בלי</a:t>
                      </a:r>
                    </a:p>
                  </p:txBody>
                </p: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74328" y="1903357"/>
                    <a:ext cx="217209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he-IL" sz="2800" dirty="0" smtClean="0"/>
                      <a:t>ספורטאי א</a:t>
                    </a:r>
                    <a:r>
                      <a:rPr lang="en-US" sz="2800" dirty="0" smtClean="0"/>
                      <a:t>'</a:t>
                    </a:r>
                    <a:r>
                      <a:rPr lang="he-IL" sz="2800" dirty="0" smtClean="0"/>
                      <a:t> </a:t>
                    </a:r>
                  </a:p>
                </p:txBody>
              </p:sp>
            </p:grpSp>
          </p:grpSp>
        </p:grpSp>
      </p:grpSp>
      <p:sp>
        <p:nvSpPr>
          <p:cNvPr id="11" name="TextBox 10"/>
          <p:cNvSpPr txBox="1"/>
          <p:nvPr/>
        </p:nvSpPr>
        <p:spPr>
          <a:xfrm>
            <a:off x="35707" y="4711210"/>
            <a:ext cx="88924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תוצאה הכי טובה ל-א</a:t>
            </a:r>
            <a:r>
              <a:rPr lang="en-US" sz="2400" dirty="0" smtClean="0"/>
              <a:t>'</a:t>
            </a:r>
            <a:r>
              <a:rPr lang="he-IL" sz="2400" dirty="0" smtClean="0"/>
              <a:t> = להשתמש </a:t>
            </a:r>
            <a:r>
              <a:rPr lang="he-IL" sz="2400" dirty="0" err="1" smtClean="0"/>
              <a:t>כש</a:t>
            </a:r>
            <a:r>
              <a:rPr lang="he-IL" sz="2400" dirty="0" smtClean="0"/>
              <a:t>-ב</a:t>
            </a:r>
            <a:r>
              <a:rPr lang="en-US" sz="2400" dirty="0" smtClean="0"/>
              <a:t>'</a:t>
            </a:r>
            <a:r>
              <a:rPr lang="he-IL" sz="2400" dirty="0" smtClean="0"/>
              <a:t> לא משתמש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אבל רווח של שניהם משתמשים נמוך מרווח שאף אחד לא משתמש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כשמתנהגים אותו דבר הרווח זהה – אבל באחד פוגעים בגוף...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שניהם הולכים להשתמש </a:t>
            </a:r>
            <a:r>
              <a:rPr lang="en-US" sz="2400" dirty="0" smtClean="0"/>
              <a:t>,</a:t>
            </a:r>
            <a:r>
              <a:rPr lang="he-IL" sz="2400" dirty="0" smtClean="0"/>
              <a:t>אבל אם שניהם לא לוקחים זה משתלם יותר</a:t>
            </a:r>
          </a:p>
        </p:txBody>
      </p:sp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645424" cy="2160240"/>
          </a:xfrm>
        </p:spPr>
        <p:txBody>
          <a:bodyPr>
            <a:normAutofit/>
          </a:bodyPr>
          <a:lstStyle/>
          <a:p>
            <a:pPr algn="ctr"/>
            <a:r>
              <a:rPr lang="he-IL" sz="5400" b="1" u="sng" dirty="0" smtClean="0"/>
              <a:t>ניתוח הדוגמא</a:t>
            </a:r>
            <a:endParaRPr lang="he-IL" sz="5400" b="1" u="sng" dirty="0"/>
          </a:p>
        </p:txBody>
      </p:sp>
    </p:spTree>
    <p:extLst>
      <p:ext uri="{BB962C8B-B14F-4D97-AF65-F5344CB8AC3E}">
        <p14:creationId xmlns:p14="http://schemas.microsoft.com/office/powerpoint/2010/main" val="36958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/>
          <a:lstStyle/>
          <a:p>
            <a:pPr marL="342900" indent="-342900"/>
            <a:r>
              <a:rPr lang="he-IL" dirty="0" smtClean="0"/>
              <a:t>המתחרים שולפים מחסני נשק מסוכנים יותר ויותר כול פעם</a:t>
            </a:r>
          </a:p>
          <a:p>
            <a:pPr marL="342900" indent="-342900"/>
            <a:r>
              <a:rPr lang="he-IL" dirty="0" smtClean="0"/>
              <a:t>אבל בסוף הם משתווים...</a:t>
            </a:r>
            <a:endParaRPr lang="he-IL" dirty="0"/>
          </a:p>
        </p:txBody>
      </p:sp>
      <p:pic>
        <p:nvPicPr>
          <p:cNvPr id="5" name="תמונה 4" descr="‪LcQdy6kDTNa8Wv-YsrZ1Kw.jpeg (795×560) - Google Chrome‬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12222" r="36753" b="3065"/>
          <a:stretch/>
        </p:blipFill>
        <p:spPr>
          <a:xfrm>
            <a:off x="539552" y="2726184"/>
            <a:ext cx="4020954" cy="4131816"/>
          </a:xfrm>
          <a:prstGeom prst="rect">
            <a:avLst/>
          </a:prstGeom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485184" cy="1656184"/>
          </a:xfrm>
        </p:spPr>
        <p:txBody>
          <a:bodyPr>
            <a:normAutofit/>
          </a:bodyPr>
          <a:lstStyle/>
          <a:p>
            <a:pPr algn="r"/>
            <a:r>
              <a:rPr lang="he-IL" sz="4400" b="1" u="sng" dirty="0" smtClean="0"/>
              <a:t>המרוץ לחימוש</a:t>
            </a:r>
            <a:endParaRPr lang="he-IL" sz="4400" b="1" u="sng" dirty="0"/>
          </a:p>
        </p:txBody>
      </p:sp>
    </p:spTree>
    <p:extLst>
      <p:ext uri="{BB962C8B-B14F-4D97-AF65-F5344CB8AC3E}">
        <p14:creationId xmlns:p14="http://schemas.microsoft.com/office/powerpoint/2010/main" val="35945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0666" y="764704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solidFill>
                  <a:schemeClr val="tx1"/>
                </a:solidFill>
              </a:rPr>
              <a:t>נסמן ב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he-IL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 err="1" smtClean="0">
                <a:solidFill>
                  <a:schemeClr val="tx1"/>
                </a:solidFill>
              </a:rPr>
              <a:t>וב</a:t>
            </a:r>
            <a:r>
              <a:rPr lang="en-US" sz="2400" dirty="0" smtClean="0">
                <a:solidFill>
                  <a:schemeClr val="tx1"/>
                </a:solidFill>
              </a:rPr>
              <a:t>T</a:t>
            </a:r>
            <a:r>
              <a:rPr lang="he-IL" sz="2400" dirty="0" smtClean="0">
                <a:solidFill>
                  <a:schemeClr val="tx1"/>
                </a:solidFill>
              </a:rPr>
              <a:t> את התכסיסים של השחקנים א</a:t>
            </a:r>
            <a:r>
              <a:rPr lang="en-US" sz="2400" dirty="0" smtClean="0">
                <a:solidFill>
                  <a:schemeClr val="tx1"/>
                </a:solidFill>
              </a:rPr>
              <a:t>'</a:t>
            </a:r>
            <a:r>
              <a:rPr lang="he-IL" sz="2400" dirty="0" smtClean="0">
                <a:solidFill>
                  <a:schemeClr val="tx1"/>
                </a:solidFill>
              </a:rPr>
              <a:t> ו-ב</a:t>
            </a:r>
            <a:r>
              <a:rPr lang="en-US" sz="2400" dirty="0" smtClean="0">
                <a:solidFill>
                  <a:schemeClr val="tx1"/>
                </a:solidFill>
              </a:rPr>
              <a:t>'</a:t>
            </a:r>
            <a:r>
              <a:rPr lang="he-IL" sz="2400" dirty="0" smtClean="0">
                <a:solidFill>
                  <a:schemeClr val="tx1"/>
                </a:solidFill>
              </a:rPr>
              <a:t> בהתאמה.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000" u="sng" dirty="0" smtClean="0"/>
              <a:t>כמה הגדרות:</a:t>
            </a:r>
          </a:p>
          <a:p>
            <a:pPr lvl="1"/>
            <a:r>
              <a:rPr lang="en-US" sz="2400" b="1" i="1" u="sng" dirty="0" smtClean="0">
                <a:solidFill>
                  <a:srgbClr val="00B050"/>
                </a:solidFill>
              </a:rPr>
              <a:t> S  </a:t>
            </a:r>
            <a:r>
              <a:rPr lang="he-IL" sz="2400" b="1" i="1" u="sng" dirty="0" smtClean="0">
                <a:solidFill>
                  <a:srgbClr val="00B050"/>
                </a:solidFill>
              </a:rPr>
              <a:t>הוא התגובה הכי טובה ביחס ל</a:t>
            </a:r>
            <a:r>
              <a:rPr lang="en-US" sz="2400" b="1" i="1" u="sng" dirty="0" smtClean="0">
                <a:solidFill>
                  <a:srgbClr val="00B050"/>
                </a:solidFill>
              </a:rPr>
              <a:t>T </a:t>
            </a:r>
            <a:r>
              <a:rPr lang="he-IL" sz="2400" b="1" i="1" u="sng" dirty="0" smtClean="0">
                <a:solidFill>
                  <a:srgbClr val="00B050"/>
                </a:solidFill>
              </a:rPr>
              <a:t> </a:t>
            </a:r>
            <a:endParaRPr lang="he-IL" sz="2400" b="1" i="1" u="sng" dirty="0">
              <a:solidFill>
                <a:srgbClr val="00B050"/>
              </a:solidFill>
            </a:endParaRPr>
          </a:p>
          <a:p>
            <a:pPr lvl="1"/>
            <a:r>
              <a:rPr lang="en-US" sz="2400" b="1" i="1" u="sng" dirty="0" smtClean="0">
                <a:solidFill>
                  <a:srgbClr val="00B050"/>
                </a:solidFill>
              </a:rPr>
              <a:t>S</a:t>
            </a:r>
            <a:r>
              <a:rPr lang="he-IL" sz="2400" b="1" i="1" u="sng" dirty="0" smtClean="0">
                <a:solidFill>
                  <a:srgbClr val="00B050"/>
                </a:solidFill>
              </a:rPr>
              <a:t> הוא תגובה הכי טובה במובן החזק ל</a:t>
            </a:r>
            <a:r>
              <a:rPr lang="en-US" sz="2400" b="1" i="1" u="sng" dirty="0" smtClean="0">
                <a:solidFill>
                  <a:srgbClr val="00B050"/>
                </a:solidFill>
              </a:rPr>
              <a:t>T</a:t>
            </a:r>
            <a:endParaRPr lang="he-IL" sz="2400" dirty="0" smtClean="0">
              <a:solidFill>
                <a:srgbClr val="00B050"/>
              </a:solidFill>
            </a:endParaRPr>
          </a:p>
          <a:p>
            <a:pPr lvl="1"/>
            <a:r>
              <a:rPr lang="en-US" sz="2400" b="1" i="1" u="sng" dirty="0" smtClean="0">
                <a:solidFill>
                  <a:srgbClr val="00B050"/>
                </a:solidFill>
              </a:rPr>
              <a:t>S</a:t>
            </a:r>
            <a:r>
              <a:rPr lang="he-IL" sz="2400" b="1" i="1" u="sng" dirty="0" smtClean="0">
                <a:solidFill>
                  <a:srgbClr val="00B050"/>
                </a:solidFill>
              </a:rPr>
              <a:t> שולט  </a:t>
            </a:r>
            <a:r>
              <a:rPr lang="he-IL" sz="2400" dirty="0">
                <a:solidFill>
                  <a:srgbClr val="00B050"/>
                </a:solidFill>
              </a:rPr>
              <a:t>– אם </a:t>
            </a:r>
            <a:r>
              <a:rPr lang="he-IL" sz="2400" dirty="0" smtClean="0">
                <a:solidFill>
                  <a:srgbClr val="00B050"/>
                </a:solidFill>
              </a:rPr>
              <a:t>הוא התכסיס </a:t>
            </a:r>
            <a:r>
              <a:rPr lang="he-IL" sz="2400" dirty="0">
                <a:solidFill>
                  <a:srgbClr val="00B050"/>
                </a:solidFill>
              </a:rPr>
              <a:t>הכי </a:t>
            </a:r>
            <a:r>
              <a:rPr lang="he-IL" sz="2400" dirty="0" smtClean="0">
                <a:solidFill>
                  <a:srgbClr val="00B050"/>
                </a:solidFill>
              </a:rPr>
              <a:t>טוב </a:t>
            </a:r>
            <a:r>
              <a:rPr lang="he-IL" sz="2400" dirty="0">
                <a:solidFill>
                  <a:srgbClr val="00B050"/>
                </a:solidFill>
              </a:rPr>
              <a:t>לא משנה איך מגיב השחקן </a:t>
            </a:r>
            <a:r>
              <a:rPr lang="he-IL" sz="2400" dirty="0" smtClean="0">
                <a:solidFill>
                  <a:srgbClr val="00B050"/>
                </a:solidFill>
              </a:rPr>
              <a:t>השני.</a:t>
            </a:r>
          </a:p>
          <a:p>
            <a:pPr lvl="1"/>
            <a:r>
              <a:rPr lang="he-IL" sz="2400" dirty="0" smtClean="0">
                <a:solidFill>
                  <a:srgbClr val="00B050"/>
                </a:solidFill>
              </a:rPr>
              <a:t>באופן דומה נגיד </a:t>
            </a:r>
            <a:r>
              <a:rPr lang="he-IL" sz="2400" b="1" u="sng" dirty="0" smtClean="0">
                <a:solidFill>
                  <a:srgbClr val="00B050"/>
                </a:solidFill>
              </a:rPr>
              <a:t>שולט במובן החזק</a:t>
            </a:r>
            <a:endParaRPr lang="he-IL" sz="2400" b="1" u="sng" dirty="0">
              <a:solidFill>
                <a:srgbClr val="00B050"/>
              </a:solidFill>
            </a:endParaRP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7153"/>
            <a:ext cx="2448272" cy="28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b="1" u="sng" dirty="0" smtClean="0"/>
              <a:t>רק לשחקן אחד יש אסטרטגיה שולטת חזק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he-IL" u="sng" dirty="0" smtClean="0">
                <a:solidFill>
                  <a:srgbClr val="0070C0"/>
                </a:solidFill>
              </a:rPr>
              <a:t>בוא ניתן דוגמא למשחק כזה:</a:t>
            </a:r>
          </a:p>
          <a:p>
            <a:r>
              <a:rPr lang="he-IL" dirty="0" smtClean="0"/>
              <a:t>2 חברות</a:t>
            </a:r>
            <a:r>
              <a:rPr lang="he-IL" dirty="0"/>
              <a:t> </a:t>
            </a:r>
            <a:r>
              <a:rPr lang="he-IL" dirty="0" smtClean="0"/>
              <a:t>מתחרות אחת בשנייה בייצור של מוצר חדש זהה.</a:t>
            </a:r>
          </a:p>
          <a:p>
            <a:r>
              <a:rPr lang="he-IL" dirty="0" smtClean="0"/>
              <a:t>נניח שהאוכלוסייה ניתנת לחלוקה לשתי קבוצות זרות: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קונים במחיר נמוך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קונים מוצרים יוקרתיים</a:t>
            </a:r>
          </a:p>
          <a:p>
            <a:pPr marL="274320" lvl="1" indent="0">
              <a:buNone/>
            </a:pPr>
            <a:endParaRPr lang="he-IL" sz="2400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57200" y="40386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מה לייצר? רוצים רווח מקסימלי! </a:t>
            </a:r>
          </a:p>
        </p:txBody>
      </p:sp>
      <p:pic>
        <p:nvPicPr>
          <p:cNvPr id="3074" name="Picture 2" descr="http://spritol.com/wp-content/uploads/2014/02/Step-by-step-guide-to-making-money-using-me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9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u="sng" dirty="0" smtClean="0"/>
              <a:t>חברה 1 </a:t>
            </a:r>
            <a:r>
              <a:rPr lang="en-US" b="1" u="sng" dirty="0" smtClean="0"/>
              <a:t>VS</a:t>
            </a:r>
            <a:r>
              <a:rPr lang="he-IL" b="1" u="sng" dirty="0" smtClean="0"/>
              <a:t> חברה 2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60% רוצים מחיר נמוך.</a:t>
            </a:r>
          </a:p>
          <a:p>
            <a:r>
              <a:rPr lang="he-IL" dirty="0" smtClean="0"/>
              <a:t>חברה 1 וחברה 2 מייצרים אותו סוג =&gt; 80% הולך לחברה 1</a:t>
            </a:r>
          </a:p>
          <a:p>
            <a:r>
              <a:rPr lang="he-IL" dirty="0" smtClean="0"/>
              <a:t>קל לחשב ולראות שנקבל את מטריצת הרווחים הבאה: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רק לחברה 1 יש תכסיס שולט חזק</a:t>
            </a:r>
          </a:p>
          <a:p>
            <a:r>
              <a:rPr lang="he-IL" dirty="0" smtClean="0"/>
              <a:t>לחברה 2 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46541"/>
              </p:ext>
            </p:extLst>
          </p:nvPr>
        </p:nvGraphicFramePr>
        <p:xfrm>
          <a:off x="3635896" y="3864752"/>
          <a:ext cx="2612976" cy="997260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306488"/>
                <a:gridCol w="1306488"/>
              </a:tblGrid>
              <a:tr h="396044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.60,.40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.48,.12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.32 , .08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.40,.60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0206" y="2928648"/>
            <a:ext cx="211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חברה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601" y="332875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D28A08"/>
                </a:solidFill>
              </a:rPr>
              <a:t>יוקרתי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5980" y="332875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D28A08"/>
                </a:solidFill>
              </a:rPr>
              <a:t>נמוך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5035" y="4472502"/>
            <a:ext cx="1051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10045A"/>
                </a:solidFill>
              </a:rPr>
              <a:t>יוקרתי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5035" y="3824430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10045A"/>
                </a:solidFill>
              </a:rPr>
              <a:t>נמוך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026979"/>
            <a:ext cx="211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חברה 1</a:t>
            </a:r>
          </a:p>
        </p:txBody>
      </p:sp>
    </p:spTree>
    <p:extLst>
      <p:ext uri="{BB962C8B-B14F-4D97-AF65-F5344CB8AC3E}">
        <p14:creationId xmlns:p14="http://schemas.microsoft.com/office/powerpoint/2010/main" val="14573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3528392"/>
          </a:xfrm>
        </p:spPr>
        <p:txBody>
          <a:bodyPr/>
          <a:lstStyle/>
          <a:p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כלכלן מייעץ לחברה 1 על התכסיס מחיר נמוך</a:t>
            </a:r>
          </a:p>
          <a:p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חברה 2 שלחה מרגל שיצוטט לשיחה של הכלכלן והחברה</a:t>
            </a:r>
          </a:p>
          <a:p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חברה 2 תרוויח הרבה עכשיו ... חברה 1 כועסת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 אבל הכלכלן אשם?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9218" name="Picture 2" descr="C:\Users\dell\AppData\Local\Microsoft\Windows\Temporary Internet Files\Content.IE5\65KL7I2E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99944"/>
            <a:ext cx="2665338" cy="22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he-IL" sz="4400" b="1" i="1" u="sng" dirty="0" smtClean="0">
                <a:solidFill>
                  <a:srgbClr val="53778F"/>
                </a:solidFill>
              </a:rPr>
              <a:t>שיווי משקל נאש</a:t>
            </a:r>
            <a:endParaRPr lang="he-IL" sz="4400" b="1" i="1" u="sng" dirty="0">
              <a:solidFill>
                <a:srgbClr val="53778F"/>
              </a:solidFill>
            </a:endParaRPr>
          </a:p>
        </p:txBody>
      </p:sp>
      <p:pic>
        <p:nvPicPr>
          <p:cNvPr id="6146" name="Picture 2" descr="http://wp.artemi.us/wp-content/uploads/2011/08/equilibrium-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032448" cy="53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6672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>
            <a:normAutofit/>
          </a:bodyPr>
          <a:lstStyle/>
          <a:p>
            <a:r>
              <a:rPr lang="he-IL" dirty="0" smtClean="0"/>
              <a:t>אין לאף אחד תכסיס שולט. מה לעשות?</a:t>
            </a:r>
          </a:p>
          <a:p>
            <a:r>
              <a:rPr lang="he-IL" dirty="0" smtClean="0"/>
              <a:t>צריכים כלי חדש!</a:t>
            </a:r>
          </a:p>
          <a:p>
            <a:endParaRPr lang="he-IL" dirty="0" smtClean="0"/>
          </a:p>
        </p:txBody>
      </p:sp>
      <p:pic>
        <p:nvPicPr>
          <p:cNvPr id="10242" name="Picture 2" descr="C:\Users\dell\AppData\Local\Microsoft\Windows\Temporary Internet Files\Content.IE5\65KL7I2E\MC9004418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715528" cy="37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מציין מיקום תוכן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6001"/>
              </p:ext>
            </p:extLst>
          </p:nvPr>
        </p:nvGraphicFramePr>
        <p:xfrm>
          <a:off x="2557576" y="4989718"/>
          <a:ext cx="3600399" cy="166995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55665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0,2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0,2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4,4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0,2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1,1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1,1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0,2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solidFill>
                      <a:srgbClr val="B09CFA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4165" y="4087180"/>
            <a:ext cx="211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חברה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1711" y="455847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28A08"/>
                </a:solidFill>
              </a:rPr>
              <a:t>B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181" y="455847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28A08"/>
                </a:solidFill>
              </a:rPr>
              <a:t>A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801" y="5617382"/>
            <a:ext cx="1051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10045A"/>
                </a:solidFill>
              </a:rPr>
              <a:t>B</a:t>
            </a:r>
            <a:endParaRPr lang="he-IL" b="1" dirty="0" smtClean="0">
              <a:solidFill>
                <a:srgbClr val="10045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630" y="5108387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10045A"/>
                </a:solidFill>
              </a:rPr>
              <a:t>A</a:t>
            </a:r>
            <a:endParaRPr lang="he-IL" sz="2000" b="1" dirty="0" smtClean="0">
              <a:solidFill>
                <a:srgbClr val="1004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335" y="5540438"/>
            <a:ext cx="160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חברה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4629" y="6180649"/>
            <a:ext cx="1051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10045A"/>
                </a:solidFill>
              </a:rPr>
              <a:t>C</a:t>
            </a:r>
            <a:endParaRPr lang="he-IL" b="1" dirty="0" smtClean="0">
              <a:solidFill>
                <a:srgbClr val="10045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839" y="455847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D28A08"/>
                </a:solidFill>
              </a:rPr>
              <a:t>C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50077" y="764704"/>
            <a:ext cx="9144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שני חברות רוצות לעשות עסקים עם הלקוחות הגדולים </a:t>
            </a:r>
            <a:r>
              <a:rPr lang="en-US" sz="2400" dirty="0" smtClean="0"/>
              <a:t>A ,B ,C</a:t>
            </a:r>
            <a:r>
              <a:rPr lang="he-IL" sz="2400" dirty="0" smtClean="0"/>
              <a:t>.</a:t>
            </a:r>
          </a:p>
          <a:p>
            <a:r>
              <a:rPr lang="he-IL" sz="2400" dirty="0" smtClean="0"/>
              <a:t>עם מי לעשות עסקים </a:t>
            </a:r>
            <a:r>
              <a:rPr lang="en-US" sz="2400" dirty="0" smtClean="0"/>
              <a:t>,</a:t>
            </a:r>
            <a:r>
              <a:rPr lang="he-IL" sz="2400" dirty="0" smtClean="0"/>
              <a:t> </a:t>
            </a:r>
            <a:r>
              <a:rPr lang="en-US" sz="2400" dirty="0" smtClean="0"/>
              <a:t>A</a:t>
            </a:r>
            <a:r>
              <a:rPr lang="he-IL" sz="2400" dirty="0" smtClean="0"/>
              <a:t> או </a:t>
            </a:r>
            <a:r>
              <a:rPr lang="en-US" sz="2400" dirty="0" smtClean="0"/>
              <a:t>B</a:t>
            </a:r>
            <a:r>
              <a:rPr lang="he-IL" sz="2400" dirty="0" smtClean="0"/>
              <a:t> או </a:t>
            </a:r>
            <a:r>
              <a:rPr lang="en-US" sz="2400" dirty="0" smtClean="0"/>
              <a:t>C</a:t>
            </a:r>
            <a:r>
              <a:rPr lang="he-IL" sz="2400" dirty="0" smtClean="0"/>
              <a:t> (בדיוק אחת מהן)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אם הולכות לאותו חברה – 50% מהעסק לכול אחד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חברה 1 , אם לא מתחרה ב2 </a:t>
            </a:r>
            <a:r>
              <a:rPr lang="en-US" sz="2400" dirty="0"/>
              <a:t>,</a:t>
            </a:r>
            <a:r>
              <a:rPr lang="he-IL" sz="2400" dirty="0" smtClean="0"/>
              <a:t> לא מרוויחה כלום.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חברה 2 ניגשת ל</a:t>
            </a:r>
            <a:r>
              <a:rPr lang="en-US" sz="2400" dirty="0" smtClean="0"/>
              <a:t>B</a:t>
            </a:r>
            <a:r>
              <a:rPr lang="he-IL" sz="2400" dirty="0" smtClean="0"/>
              <a:t> או </a:t>
            </a:r>
            <a:r>
              <a:rPr lang="en-US" sz="2400" dirty="0" smtClean="0"/>
              <a:t>C</a:t>
            </a:r>
            <a:r>
              <a:rPr lang="he-IL" sz="2400" dirty="0" smtClean="0"/>
              <a:t> – 100% מהעסק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</a:t>
            </a:r>
            <a:r>
              <a:rPr lang="he-IL" sz="2400" dirty="0" smtClean="0"/>
              <a:t> עושה עסקים רק אם שניים באים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</a:t>
            </a:r>
            <a:r>
              <a:rPr lang="he-IL" sz="2400" dirty="0" smtClean="0"/>
              <a:t> שווה יותר מ</a:t>
            </a:r>
            <a:r>
              <a:rPr lang="en-US" sz="2400" dirty="0" smtClean="0"/>
              <a:t>B</a:t>
            </a:r>
            <a:r>
              <a:rPr lang="he-IL" sz="2400" dirty="0" smtClean="0"/>
              <a:t> </a:t>
            </a:r>
            <a:r>
              <a:rPr lang="he-IL" sz="2400" dirty="0" err="1" smtClean="0"/>
              <a:t>ומ</a:t>
            </a:r>
            <a:r>
              <a:rPr lang="en-US" sz="2400" dirty="0" smtClean="0"/>
              <a:t>C-</a:t>
            </a:r>
            <a:endParaRPr lang="he-IL" sz="2400" dirty="0" smtClean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6664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0898" y="1052736"/>
            <a:ext cx="8229600" cy="1756792"/>
          </a:xfrm>
        </p:spPr>
        <p:txBody>
          <a:bodyPr/>
          <a:lstStyle/>
          <a:p>
            <a:r>
              <a:rPr lang="he-IL" dirty="0" smtClean="0"/>
              <a:t>עבור חברה 1: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he-IL" dirty="0" smtClean="0">
                <a:solidFill>
                  <a:srgbClr val="00B050"/>
                </a:solidFill>
              </a:rPr>
              <a:t> תגובה הכי </a:t>
            </a:r>
            <a:r>
              <a:rPr lang="he-IL" dirty="0" smtClean="0">
                <a:solidFill>
                  <a:srgbClr val="00B050"/>
                </a:solidFill>
              </a:rPr>
              <a:t>טובה</a:t>
            </a:r>
            <a:r>
              <a:rPr lang="he-IL" dirty="0" smtClean="0">
                <a:solidFill>
                  <a:srgbClr val="00B050"/>
                </a:solidFill>
              </a:rPr>
              <a:t> </a:t>
            </a:r>
            <a:r>
              <a:rPr lang="he-IL" dirty="0" smtClean="0">
                <a:solidFill>
                  <a:srgbClr val="00B050"/>
                </a:solidFill>
              </a:rPr>
              <a:t>לתכסיס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endParaRPr lang="he-IL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he-IL" dirty="0" smtClean="0">
                <a:solidFill>
                  <a:srgbClr val="00B050"/>
                </a:solidFill>
              </a:rPr>
              <a:t> תגובה הכי </a:t>
            </a:r>
            <a:r>
              <a:rPr lang="he-IL" dirty="0" smtClean="0">
                <a:solidFill>
                  <a:srgbClr val="00B050"/>
                </a:solidFill>
              </a:rPr>
              <a:t>חזקה </a:t>
            </a:r>
            <a:r>
              <a:rPr lang="he-IL" dirty="0" smtClean="0">
                <a:solidFill>
                  <a:srgbClr val="00B050"/>
                </a:solidFill>
              </a:rPr>
              <a:t>לתכסיס </a:t>
            </a:r>
            <a:r>
              <a:rPr lang="en-US" dirty="0">
                <a:solidFill>
                  <a:srgbClr val="00B050"/>
                </a:solidFill>
              </a:rPr>
              <a:t>B</a:t>
            </a:r>
            <a:endParaRPr lang="he-IL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he-IL" dirty="0" smtClean="0">
                <a:solidFill>
                  <a:srgbClr val="00B050"/>
                </a:solidFill>
              </a:rPr>
              <a:t> תגובה הכי </a:t>
            </a:r>
            <a:r>
              <a:rPr lang="he-IL" dirty="0" smtClean="0">
                <a:solidFill>
                  <a:srgbClr val="00B050"/>
                </a:solidFill>
              </a:rPr>
              <a:t>חזקה </a:t>
            </a:r>
            <a:r>
              <a:rPr lang="he-IL" dirty="0" smtClean="0">
                <a:solidFill>
                  <a:srgbClr val="00B050"/>
                </a:solidFill>
              </a:rPr>
              <a:t>לתכסיס </a:t>
            </a:r>
            <a:r>
              <a:rPr lang="en-US" dirty="0">
                <a:solidFill>
                  <a:srgbClr val="00B050"/>
                </a:solidFill>
              </a:rPr>
              <a:t>C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635876" y="2996952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עבור חברה 2: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he-IL" dirty="0" smtClean="0">
                <a:solidFill>
                  <a:srgbClr val="00B050"/>
                </a:solidFill>
              </a:rPr>
              <a:t> תגובה הכי חזקה לתכסיס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endParaRPr lang="he-IL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he-IL" dirty="0" smtClean="0">
                <a:solidFill>
                  <a:srgbClr val="00B050"/>
                </a:solidFill>
              </a:rPr>
              <a:t> תגובה הכי </a:t>
            </a:r>
            <a:r>
              <a:rPr lang="he-IL" dirty="0" smtClean="0">
                <a:solidFill>
                  <a:srgbClr val="00B050"/>
                </a:solidFill>
              </a:rPr>
              <a:t>טובה לתכסיס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he-IL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he-IL" dirty="0" smtClean="0">
                <a:solidFill>
                  <a:srgbClr val="00B050"/>
                </a:solidFill>
              </a:rPr>
              <a:t> תגובה הכי </a:t>
            </a:r>
            <a:r>
              <a:rPr lang="he-IL" dirty="0" smtClean="0">
                <a:solidFill>
                  <a:srgbClr val="00B050"/>
                </a:solidFill>
              </a:rPr>
              <a:t>טובה</a:t>
            </a:r>
            <a:r>
              <a:rPr lang="he-IL" dirty="0" smtClean="0">
                <a:solidFill>
                  <a:srgbClr val="00B050"/>
                </a:solidFill>
              </a:rPr>
              <a:t> </a:t>
            </a:r>
            <a:r>
              <a:rPr lang="he-IL" dirty="0" smtClean="0">
                <a:solidFill>
                  <a:srgbClr val="00B050"/>
                </a:solidFill>
              </a:rPr>
              <a:t>לתכסיס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03387" y="4753744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איך נבחר תכסיס?</a:t>
            </a:r>
            <a:endParaRPr lang="he-IL" dirty="0"/>
          </a:p>
          <a:p>
            <a:r>
              <a:rPr lang="he-IL" dirty="0" smtClean="0"/>
              <a:t>מבלבל</a:t>
            </a:r>
            <a:r>
              <a:rPr lang="en-US" dirty="0" smtClean="0"/>
              <a:t>,</a:t>
            </a:r>
            <a:r>
              <a:rPr lang="he-IL" dirty="0" smtClean="0"/>
              <a:t> איך נרוויח הרבה בסיכוי גבוה?</a:t>
            </a:r>
          </a:p>
        </p:txBody>
      </p:sp>
      <p:pic>
        <p:nvPicPr>
          <p:cNvPr id="8194" name="Picture 2" descr="C:\Users\dell\AppData\Local\Microsoft\Windows\Temporary Internet Files\Content.IE5\KH7V4H43\MC9004419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4605"/>
            <a:ext cx="2160240" cy="25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72816"/>
          </a:xfrm>
        </p:spPr>
        <p:txBody>
          <a:bodyPr/>
          <a:lstStyle/>
          <a:p>
            <a:r>
              <a:rPr lang="he-IL" dirty="0"/>
              <a:t>ב1950 הציע ג</a:t>
            </a:r>
            <a:r>
              <a:rPr lang="en-US" dirty="0"/>
              <a:t>'</a:t>
            </a:r>
            <a:r>
              <a:rPr lang="he-IL" dirty="0" err="1"/>
              <a:t>ון</a:t>
            </a:r>
            <a:r>
              <a:rPr lang="he-IL" dirty="0"/>
              <a:t> נאש עיקרון פשוט אך חזק לגבי הסקת מסקנות במשחקים </a:t>
            </a:r>
            <a:r>
              <a:rPr lang="he-IL" dirty="0" smtClean="0"/>
              <a:t>כלליים</a:t>
            </a:r>
          </a:p>
          <a:p>
            <a:r>
              <a:rPr lang="he-IL" dirty="0" smtClean="0"/>
              <a:t>עיקרון זה הוא העיקרון שהכי הרבה משתמשים בו בכלכלה.</a:t>
            </a:r>
            <a:endParaRPr lang="he-IL" dirty="0"/>
          </a:p>
          <a:p>
            <a:r>
              <a:rPr lang="he-IL" dirty="0" smtClean="0"/>
              <a:t>קיבל עליו פרס נובל לכלכה ב94</a:t>
            </a:r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1455440"/>
          </a:xfrm>
        </p:spPr>
        <p:txBody>
          <a:bodyPr>
            <a:normAutofit/>
          </a:bodyPr>
          <a:lstStyle/>
          <a:p>
            <a:pPr algn="ctr"/>
            <a:r>
              <a:rPr lang="he-IL" sz="4400" b="1" u="sng" dirty="0" smtClean="0"/>
              <a:t>ג</a:t>
            </a:r>
            <a:r>
              <a:rPr lang="en-US" sz="4400" b="1" u="sng" dirty="0" smtClean="0"/>
              <a:t>'</a:t>
            </a:r>
            <a:r>
              <a:rPr lang="he-IL" sz="4400" b="1" u="sng" dirty="0" err="1" smtClean="0"/>
              <a:t>ון</a:t>
            </a:r>
            <a:r>
              <a:rPr lang="he-IL" sz="4400" b="1" u="sng" dirty="0" smtClean="0"/>
              <a:t> נאש</a:t>
            </a:r>
            <a:endParaRPr lang="he-IL" sz="4400" b="1" u="sng" dirty="0"/>
          </a:p>
        </p:txBody>
      </p:sp>
      <p:pic>
        <p:nvPicPr>
          <p:cNvPr id="2050" name="Picture 2" descr="http://diendantoanhoc.net/home/images/nha-toan-hoc/john-na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888432" cy="33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710680"/>
            <a:ext cx="8229600" cy="2230699"/>
          </a:xfrm>
        </p:spPr>
        <p:txBody>
          <a:bodyPr/>
          <a:lstStyle/>
          <a:p>
            <a:r>
              <a:rPr lang="he-IL" dirty="0" smtClean="0"/>
              <a:t>שחקן 1 משתמש בתכסיס </a:t>
            </a:r>
            <a:r>
              <a:rPr lang="en-US" dirty="0" smtClean="0"/>
              <a:t>S</a:t>
            </a:r>
            <a:endParaRPr lang="he-IL" dirty="0" smtClean="0"/>
          </a:p>
          <a:p>
            <a:r>
              <a:rPr lang="he-IL" dirty="0" smtClean="0"/>
              <a:t>שחקן 2 בתכסיס </a:t>
            </a:r>
            <a:r>
              <a:rPr lang="en-US" dirty="0" smtClean="0"/>
              <a:t>T</a:t>
            </a:r>
            <a:endParaRPr lang="he-IL" dirty="0" smtClean="0"/>
          </a:p>
          <a:p>
            <a:r>
              <a:rPr lang="en-US" dirty="0" smtClean="0"/>
              <a:t>(S,T)</a:t>
            </a:r>
            <a:r>
              <a:rPr lang="he-IL" dirty="0" smtClean="0"/>
              <a:t> היא שיווי משקל נאש אם </a:t>
            </a:r>
            <a:r>
              <a:rPr lang="en-US" dirty="0" smtClean="0"/>
              <a:t>S</a:t>
            </a:r>
            <a:r>
              <a:rPr lang="he-IL" dirty="0" smtClean="0"/>
              <a:t> היא התגובה הכי טובה ל</a:t>
            </a:r>
            <a:r>
              <a:rPr lang="en-US" dirty="0" smtClean="0"/>
              <a:t>T</a:t>
            </a:r>
            <a:r>
              <a:rPr lang="he-IL" dirty="0" smtClean="0"/>
              <a:t> ו</a:t>
            </a:r>
            <a:r>
              <a:rPr lang="en-US" dirty="0" smtClean="0"/>
              <a:t>T</a:t>
            </a:r>
            <a:r>
              <a:rPr lang="he-IL" dirty="0" smtClean="0"/>
              <a:t> היא התגובה הכי טובה ל</a:t>
            </a:r>
            <a:r>
              <a:rPr lang="en-US" dirty="0" smtClean="0"/>
              <a:t>S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12290" name="Picture 2" descr="C:\Users\dell\AppData\Local\Microsoft\Windows\Temporary Internet Files\Content.IE5\081CC1JC\MP9004305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8"/>
            <a:ext cx="4969142" cy="33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23527" y="476672"/>
            <a:ext cx="8686800" cy="1455440"/>
          </a:xfrm>
        </p:spPr>
        <p:txBody>
          <a:bodyPr>
            <a:normAutofit/>
          </a:bodyPr>
          <a:lstStyle/>
          <a:p>
            <a:pPr algn="ctr"/>
            <a:r>
              <a:rPr lang="he-IL" sz="4400" b="1" u="sng" dirty="0" smtClean="0"/>
              <a:t>הגדרת שיווי משקל נאש</a:t>
            </a:r>
            <a:endParaRPr lang="he-IL" sz="4400" b="1" u="sng" dirty="0"/>
          </a:p>
        </p:txBody>
      </p:sp>
    </p:spTree>
    <p:extLst>
      <p:ext uri="{BB962C8B-B14F-4D97-AF65-F5344CB8AC3E}">
        <p14:creationId xmlns:p14="http://schemas.microsoft.com/office/powerpoint/2010/main" val="14216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91162" y="1268760"/>
            <a:ext cx="8229600" cy="1008112"/>
          </a:xfrm>
        </p:spPr>
        <p:txBody>
          <a:bodyPr>
            <a:normAutofit/>
          </a:bodyPr>
          <a:lstStyle/>
          <a:p>
            <a:r>
              <a:rPr lang="he-IL" dirty="0" smtClean="0"/>
              <a:t>בדוגמא האחרונה יש שיווי משקל נאש עבור התכסיס (</a:t>
            </a:r>
            <a:r>
              <a:rPr lang="en-US" dirty="0" smtClean="0"/>
              <a:t>A,A</a:t>
            </a:r>
            <a:r>
              <a:rPr lang="he-IL" dirty="0" smtClean="0"/>
              <a:t>)</a:t>
            </a:r>
            <a:endParaRPr lang="en-US" dirty="0" smtClean="0"/>
          </a:p>
          <a:p>
            <a:r>
              <a:rPr lang="he-IL" dirty="0" smtClean="0"/>
              <a:t>מבדיקה פשוטה קל לראות שהיא יחידה</a:t>
            </a: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791162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e-IL" dirty="0" smtClean="0">
                <a:solidFill>
                  <a:srgbClr val="00B050"/>
                </a:solidFill>
              </a:rPr>
              <a:t>לעבור על כול זוג תכסיסים ולבדוק אם הן התגובה הטובה ביותר אחת של השנייה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לחשוב לכול שחקן את התגובה הכי טובה של כול שחקן לכול תכסיס של השחקן השני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he-IL" dirty="0" smtClean="0">
                <a:solidFill>
                  <a:srgbClr val="00B050"/>
                </a:solidFill>
              </a:rPr>
              <a:t> ולראות אם יש תכסיסים כאלה שמתלכדים.</a:t>
            </a:r>
          </a:p>
          <a:p>
            <a:pPr lvl="1"/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2534"/>
            <a:ext cx="9144000" cy="1815480"/>
          </a:xfrm>
        </p:spPr>
        <p:txBody>
          <a:bodyPr>
            <a:normAutofit/>
          </a:bodyPr>
          <a:lstStyle/>
          <a:p>
            <a:r>
              <a:rPr lang="he-IL" b="1" u="sng" dirty="0" smtClean="0"/>
              <a:t>האם יכול להיות יותר משיווי משקל נאש אחד?</a:t>
            </a:r>
            <a:endParaRPr lang="he-IL" b="1" u="sng" dirty="0"/>
          </a:p>
        </p:txBody>
      </p:sp>
      <p:sp>
        <p:nvSpPr>
          <p:cNvPr id="4" name="מלבן 3"/>
          <p:cNvSpPr/>
          <p:nvPr/>
        </p:nvSpPr>
        <p:spPr>
          <a:xfrm>
            <a:off x="3101085" y="2348880"/>
            <a:ext cx="3703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ברור שכן!</a:t>
            </a:r>
            <a:endParaRPr lang="he-I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3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ומה עם יש כמה שיווי משקל נאש?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b="1" u="sng" dirty="0" smtClean="0">
                <a:solidFill>
                  <a:srgbClr val="002060"/>
                </a:solidFill>
              </a:rPr>
              <a:t>דוגמא:</a:t>
            </a:r>
            <a:endParaRPr lang="he-IL" sz="2800" dirty="0" smtClean="0">
              <a:solidFill>
                <a:srgbClr val="002060"/>
              </a:solidFill>
            </a:endParaRP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אתה וחבר צריכים לעבוד ביחד על מצגת להרצאה משותפת.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אין איך ליצור קשר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חייבים להתחיל כרגע לעבוד!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החצי שלי ב</a:t>
            </a:r>
            <a:r>
              <a:rPr lang="en-US" dirty="0" smtClean="0">
                <a:solidFill>
                  <a:srgbClr val="00B050"/>
                </a:solidFill>
              </a:rPr>
              <a:t>Keynote</a:t>
            </a:r>
            <a:r>
              <a:rPr lang="he-IL" dirty="0" smtClean="0">
                <a:solidFill>
                  <a:srgbClr val="00B050"/>
                </a:solidFill>
              </a:rPr>
              <a:t> או ב</a:t>
            </a:r>
            <a:r>
              <a:rPr lang="en-US" dirty="0" smtClean="0">
                <a:solidFill>
                  <a:srgbClr val="00B050"/>
                </a:solidFill>
              </a:rPr>
              <a:t>PowerPoint</a:t>
            </a:r>
            <a:r>
              <a:rPr lang="he-IL" dirty="0" smtClean="0">
                <a:solidFill>
                  <a:srgbClr val="00B050"/>
                </a:solidFill>
              </a:rPr>
              <a:t> ?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אין באמת הבדל 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he-IL" dirty="0" smtClean="0">
                <a:solidFill>
                  <a:srgbClr val="00B050"/>
                </a:solidFill>
              </a:rPr>
              <a:t> אבל עדיף למזג את המצגות (אפשרי רק אם זו אותה תוכנה)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התכסיס – איפה לעשות מצגת</a:t>
            </a:r>
            <a:r>
              <a:rPr lang="en-US" dirty="0" smtClean="0">
                <a:solidFill>
                  <a:srgbClr val="00B050"/>
                </a:solidFill>
              </a:rPr>
              <a:t> ,</a:t>
            </a:r>
            <a:r>
              <a:rPr lang="he-IL" dirty="0" smtClean="0">
                <a:solidFill>
                  <a:srgbClr val="00B050"/>
                </a:solidFill>
              </a:rPr>
              <a:t> להלן מטריצת הרווחים</a:t>
            </a:r>
          </a:p>
          <a:p>
            <a:pPr lvl="1"/>
            <a:endParaRPr lang="he-IL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91479"/>
              </p:ext>
            </p:extLst>
          </p:nvPr>
        </p:nvGraphicFramePr>
        <p:xfrm>
          <a:off x="3609493" y="5224455"/>
          <a:ext cx="2872842" cy="1326646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436421"/>
                <a:gridCol w="1436421"/>
              </a:tblGrid>
              <a:tr h="608209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3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3804" y="4362474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שותף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6644" y="4868312"/>
            <a:ext cx="13385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Keynote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468" y="4868312"/>
            <a:ext cx="1630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PowerPoint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274" y="6039604"/>
            <a:ext cx="1331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10045A"/>
                </a:solidFill>
              </a:rPr>
              <a:t>Keynote</a:t>
            </a:r>
            <a:endParaRPr lang="he-IL" b="1" dirty="0" smtClean="0">
              <a:solidFill>
                <a:srgbClr val="1004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381366"/>
            <a:ext cx="16875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10045A"/>
                </a:solidFill>
              </a:rPr>
              <a:t>PowerPoint</a:t>
            </a:r>
            <a:endParaRPr lang="he-IL" sz="2000" b="1" dirty="0" smtClean="0">
              <a:solidFill>
                <a:srgbClr val="1004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69" y="5581421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אני</a:t>
            </a:r>
          </a:p>
        </p:txBody>
      </p:sp>
    </p:spTree>
    <p:extLst>
      <p:ext uri="{BB962C8B-B14F-4D97-AF65-F5344CB8AC3E}">
        <p14:creationId xmlns:p14="http://schemas.microsoft.com/office/powerpoint/2010/main" val="14876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7835" y="1988840"/>
            <a:ext cx="8229600" cy="1728192"/>
          </a:xfrm>
        </p:spPr>
        <p:txBody>
          <a:bodyPr/>
          <a:lstStyle/>
          <a:p>
            <a:r>
              <a:rPr lang="he-IL" dirty="0" smtClean="0"/>
              <a:t>סוג זה נקראים משחקי </a:t>
            </a:r>
            <a:r>
              <a:rPr lang="he-IL" dirty="0" smtClean="0"/>
              <a:t>תיאום</a:t>
            </a:r>
          </a:p>
          <a:p>
            <a:r>
              <a:rPr lang="he-IL" u="sng" dirty="0" smtClean="0"/>
              <a:t>מטרה :</a:t>
            </a:r>
            <a:r>
              <a:rPr lang="he-IL" dirty="0" smtClean="0"/>
              <a:t>  </a:t>
            </a:r>
            <a:r>
              <a:rPr lang="he-IL" dirty="0" smtClean="0"/>
              <a:t>להיות </a:t>
            </a:r>
            <a:r>
              <a:rPr lang="he-IL" dirty="0" smtClean="0"/>
              <a:t>מתואמים</a:t>
            </a:r>
            <a:endParaRPr lang="he-IL" dirty="0" smtClean="0"/>
          </a:p>
          <a:p>
            <a:r>
              <a:rPr lang="he-IL" dirty="0" smtClean="0"/>
              <a:t>הקושי הבסיסי במשחק – יש שני שיווי משקל נאש 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(Keynote , Keynote)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 ו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(PowerPoint , PowerPoint)</a:t>
            </a:r>
            <a:endParaRPr lang="he-I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87835" y="38610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/>
            <a:r>
              <a:rPr lang="he-IL" sz="2400" dirty="0" smtClean="0"/>
              <a:t>להיות </a:t>
            </a:r>
            <a:r>
              <a:rPr lang="he-IL" sz="2400" dirty="0" smtClean="0"/>
              <a:t>מתואמים </a:t>
            </a:r>
            <a:r>
              <a:rPr lang="he-IL" sz="2400" dirty="0"/>
              <a:t>על אחד משיווי המשקל נאש? מה נעשה</a:t>
            </a:r>
            <a:r>
              <a:rPr lang="he-IL" sz="2400" dirty="0" smtClean="0"/>
              <a:t>?</a:t>
            </a:r>
          </a:p>
          <a:p>
            <a:pPr marL="182880" lvl="1"/>
            <a:endParaRPr lang="he-IL" sz="24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he-IL" b="1" u="sng" dirty="0" smtClean="0"/>
              <a:t>משחקי תיאום</a:t>
            </a:r>
            <a:endParaRPr lang="he-IL" b="1" u="sng" dirty="0"/>
          </a:p>
        </p:txBody>
      </p:sp>
      <p:pic>
        <p:nvPicPr>
          <p:cNvPr id="6146" name="Picture 2" descr="http://cdn3.pjs.co.il/files/2011/03/tar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" y="4365104"/>
            <a:ext cx="400724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pPr marL="182880" lvl="1"/>
            <a:r>
              <a:rPr lang="he-IL" sz="2400" dirty="0"/>
              <a:t>שני נהגים נוסעים אחד לכיוון השני בלילה בדרך ללא חלוקה באמצע שום מקום.</a:t>
            </a:r>
          </a:p>
          <a:p>
            <a:pPr marL="182880" lvl="1"/>
            <a:r>
              <a:rPr lang="he-IL" sz="2400" dirty="0" smtClean="0"/>
              <a:t>לבחור - ימינה </a:t>
            </a:r>
            <a:r>
              <a:rPr lang="he-IL" sz="2400" dirty="0"/>
              <a:t>או שמאלה?</a:t>
            </a:r>
          </a:p>
          <a:p>
            <a:pPr marL="182880" lvl="1"/>
            <a:r>
              <a:rPr lang="he-IL" sz="2400" dirty="0"/>
              <a:t>למזלנו יש </a:t>
            </a:r>
            <a:r>
              <a:rPr lang="he-IL" sz="2400" dirty="0" smtClean="0"/>
              <a:t>מוסכמות</a:t>
            </a:r>
            <a:r>
              <a:rPr lang="he-IL" sz="2400" dirty="0"/>
              <a:t>:</a:t>
            </a:r>
          </a:p>
          <a:p>
            <a:pPr marL="457200" lvl="2"/>
            <a:r>
              <a:rPr lang="he-IL" sz="2200" dirty="0">
                <a:solidFill>
                  <a:srgbClr val="0070C0"/>
                </a:solidFill>
              </a:rPr>
              <a:t>בארה"ב פונים ימינה</a:t>
            </a:r>
          </a:p>
          <a:p>
            <a:pPr marL="457200" lvl="2"/>
            <a:r>
              <a:rPr lang="he-IL" sz="2200" dirty="0">
                <a:solidFill>
                  <a:srgbClr val="0070C0"/>
                </a:solidFill>
              </a:rPr>
              <a:t>אבל באנגליה שמאלה</a:t>
            </a:r>
          </a:p>
          <a:p>
            <a:pPr marL="182880" lvl="1"/>
            <a:r>
              <a:rPr lang="he-IL" sz="2400" dirty="0"/>
              <a:t>מוסכמות יכולות לעזור לתאם</a:t>
            </a:r>
            <a:r>
              <a:rPr lang="he-IL" sz="2400" dirty="0" smtClean="0"/>
              <a:t>!</a:t>
            </a:r>
          </a:p>
          <a:p>
            <a:pPr marL="182880" lvl="1"/>
            <a:r>
              <a:rPr lang="he-IL" sz="2400" dirty="0" smtClean="0"/>
              <a:t>אז איזה שיווי משקל לבחור?</a:t>
            </a:r>
          </a:p>
          <a:p>
            <a:pPr marL="182880" lvl="1"/>
            <a:endParaRPr lang="he-IL" sz="2400" dirty="0"/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r"/>
            <a:r>
              <a:rPr lang="he-IL" b="1" u="sng" dirty="0" smtClean="0"/>
              <a:t>מסוכמות זה טוב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2382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u="sng" dirty="0" smtClean="0"/>
              <a:t>על מה נדבר היום?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solidFill>
                  <a:srgbClr val="00B050"/>
                </a:solidFill>
              </a:rPr>
              <a:t>מוטיבציה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מהו משחק?</a:t>
            </a:r>
          </a:p>
          <a:p>
            <a:r>
              <a:rPr lang="he-IL" sz="2800" dirty="0" smtClean="0"/>
              <a:t>תגובה הכי טובה ותכסיס שולט</a:t>
            </a:r>
          </a:p>
          <a:p>
            <a:r>
              <a:rPr lang="he-IL" sz="2800" dirty="0" smtClean="0"/>
              <a:t>שיווי משקל נאש</a:t>
            </a:r>
          </a:p>
          <a:p>
            <a:r>
              <a:rPr lang="he-IL" sz="2800" dirty="0" smtClean="0"/>
              <a:t>תכסיסים מעורבים</a:t>
            </a:r>
          </a:p>
          <a:p>
            <a:r>
              <a:rPr lang="he-IL" sz="2800" dirty="0" smtClean="0"/>
              <a:t>משחקים דינמיים (אם הזמן יאפשר)</a:t>
            </a:r>
          </a:p>
        </p:txBody>
      </p:sp>
      <p:pic>
        <p:nvPicPr>
          <p:cNvPr id="2050" name="Picture 2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39" y="168530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להגריל אחד?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882981"/>
          </a:xfrm>
        </p:spPr>
        <p:txBody>
          <a:bodyPr>
            <a:normAutofit/>
          </a:bodyPr>
          <a:lstStyle/>
          <a:p>
            <a:r>
              <a:rPr lang="he-IL" dirty="0" smtClean="0"/>
              <a:t>אם הרווחים בשיווי משקל נאש שווים  (עבור כול שחקן) </a:t>
            </a:r>
            <a:r>
              <a:rPr lang="en-US" dirty="0" smtClean="0"/>
              <a:t>,</a:t>
            </a:r>
            <a:r>
              <a:rPr lang="he-IL" dirty="0" smtClean="0"/>
              <a:t> אז לא משנה מי נבחר</a:t>
            </a:r>
          </a:p>
          <a:p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90590"/>
              </p:ext>
            </p:extLst>
          </p:nvPr>
        </p:nvGraphicFramePr>
        <p:xfrm>
          <a:off x="3640337" y="3345162"/>
          <a:ext cx="2872842" cy="1326646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436421"/>
                <a:gridCol w="1436421"/>
              </a:tblGrid>
              <a:tr h="608209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3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2,2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4648" y="2483181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שותף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7488" y="2989019"/>
            <a:ext cx="13385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Keynote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312" y="2989019"/>
            <a:ext cx="1630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PowerPoint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118" y="4160311"/>
            <a:ext cx="1331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10045A"/>
                </a:solidFill>
              </a:rPr>
              <a:t>Keynote</a:t>
            </a:r>
            <a:endParaRPr lang="he-IL" b="1" dirty="0" smtClean="0">
              <a:solidFill>
                <a:srgbClr val="10045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548" y="3502073"/>
            <a:ext cx="16875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10045A"/>
                </a:solidFill>
              </a:rPr>
              <a:t>PowerPoint</a:t>
            </a:r>
            <a:endParaRPr lang="he-IL" sz="2000" b="1" dirty="0" smtClean="0">
              <a:solidFill>
                <a:srgbClr val="1004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13" y="3702128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אני</a:t>
            </a: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447462" y="5085184"/>
            <a:ext cx="8229600" cy="8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במקום להגריל עדיף את השיווי משקל "הכי טוב"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52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5077" y="400303"/>
            <a:ext cx="8229600" cy="990600"/>
          </a:xfrm>
        </p:spPr>
        <p:txBody>
          <a:bodyPr/>
          <a:lstStyle/>
          <a:p>
            <a:pPr algn="r"/>
            <a:r>
              <a:rPr lang="he-IL" b="1" u="sng" dirty="0" smtClean="0"/>
              <a:t>ואם אין כזה?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29693" y="4869160"/>
            <a:ext cx="692263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הדוגמא הנ"ל לפעמים נקראת </a:t>
            </a:r>
            <a:r>
              <a:rPr lang="he-IL" sz="2800" b="1" u="sng" dirty="0" smtClean="0">
                <a:solidFill>
                  <a:srgbClr val="FF0000"/>
                </a:solidFill>
              </a:rPr>
              <a:t>דילמת הזוגות</a:t>
            </a:r>
            <a:endParaRPr lang="he-IL" sz="28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pinmastergames.com/en/games/battle-of-the-sexes/@@images/9ec7708d-d2fa-406a-bccd-89df1f0192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3538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440231"/>
              </p:ext>
            </p:extLst>
          </p:nvPr>
        </p:nvGraphicFramePr>
        <p:xfrm>
          <a:off x="5957664" y="2081468"/>
          <a:ext cx="2872842" cy="1326646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436421"/>
                <a:gridCol w="1436421"/>
              </a:tblGrid>
              <a:tr h="608209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37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1,2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1975" y="1219487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שותף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4815" y="1725325"/>
            <a:ext cx="13385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Keynote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639" y="1725325"/>
            <a:ext cx="1630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D28A08"/>
                </a:solidFill>
              </a:rPr>
              <a:t>PowerPoint</a:t>
            </a:r>
            <a:endParaRPr lang="he-IL" sz="2000" b="1" dirty="0" smtClean="0">
              <a:solidFill>
                <a:srgbClr val="D28A0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7445" y="2896617"/>
            <a:ext cx="1331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10045A"/>
                </a:solidFill>
              </a:rPr>
              <a:t>Keynote</a:t>
            </a:r>
            <a:endParaRPr lang="he-IL" b="1" dirty="0" smtClean="0">
              <a:solidFill>
                <a:srgbClr val="10045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5875" y="2238379"/>
            <a:ext cx="16875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10045A"/>
                </a:solidFill>
              </a:rPr>
              <a:t>PowerPoint</a:t>
            </a:r>
            <a:endParaRPr lang="he-IL" sz="2000" b="1" dirty="0" smtClean="0">
              <a:solidFill>
                <a:srgbClr val="10045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3735" y="2438434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אני</a:t>
            </a:r>
          </a:p>
        </p:txBody>
      </p:sp>
    </p:spTree>
    <p:extLst>
      <p:ext uri="{BB962C8B-B14F-4D97-AF65-F5344CB8AC3E}">
        <p14:creationId xmlns:p14="http://schemas.microsoft.com/office/powerpoint/2010/main" val="5063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76800"/>
          </a:xfrm>
        </p:spPr>
        <p:txBody>
          <a:bodyPr/>
          <a:lstStyle/>
          <a:p>
            <a:r>
              <a:rPr lang="he-IL" dirty="0" smtClean="0"/>
              <a:t>מסובך...</a:t>
            </a:r>
          </a:p>
          <a:p>
            <a:r>
              <a:rPr lang="he-IL" dirty="0" smtClean="0"/>
              <a:t>קשה לחזות מה יקרה</a:t>
            </a:r>
          </a:p>
          <a:p>
            <a:r>
              <a:rPr lang="he-IL" dirty="0" smtClean="0"/>
              <a:t>המטריצה לא מספיקה</a:t>
            </a:r>
            <a:r>
              <a:rPr lang="he-IL" dirty="0"/>
              <a:t>:</a:t>
            </a:r>
            <a:r>
              <a:rPr lang="he-IL" dirty="0" smtClean="0"/>
              <a:t> מה המסוכמות בין שני הצדדים?</a:t>
            </a:r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1026" name="Picture 2" descr="http://cdn.meme.am/instances/500x/51289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12" y="2492896"/>
            <a:ext cx="3126482" cy="42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/>
              <a:t>הנץ והיונה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r>
              <a:rPr lang="he-IL" dirty="0" smtClean="0"/>
              <a:t>שני חיות מתחרות</a:t>
            </a:r>
          </a:p>
          <a:p>
            <a:r>
              <a:rPr lang="he-IL" dirty="0" smtClean="0"/>
              <a:t>כול אחת בוחרת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להיות אגרסיבית (נץ)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פסיבית (יונה)</a:t>
            </a:r>
            <a:endParaRPr lang="he-IL" dirty="0">
              <a:solidFill>
                <a:srgbClr val="00B050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942112"/>
              </p:ext>
            </p:extLst>
          </p:nvPr>
        </p:nvGraphicFramePr>
        <p:xfrm>
          <a:off x="3607731" y="5504570"/>
          <a:ext cx="2872842" cy="1228881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436421"/>
                <a:gridCol w="1436421"/>
              </a:tblGrid>
              <a:tr h="608209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1,5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3,3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2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0,0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5,1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2042" y="4642589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חיה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4882" y="5148427"/>
            <a:ext cx="13385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D28A08"/>
                </a:solidFill>
              </a:rPr>
              <a:t>נץ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706" y="5148427"/>
            <a:ext cx="1630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D28A08"/>
                </a:solidFill>
              </a:rPr>
              <a:t>יונה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8685" y="6319719"/>
            <a:ext cx="1331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10045A"/>
                </a:solidFill>
              </a:rPr>
              <a:t>נץ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942" y="5661481"/>
            <a:ext cx="16875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10045A"/>
                </a:solidFill>
              </a:rPr>
              <a:t>יונה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822" y="5861536"/>
            <a:ext cx="2325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חיה 1</a:t>
            </a: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597647" y="320091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שניהם </a:t>
            </a:r>
            <a:r>
              <a:rPr lang="he-IL" dirty="0" smtClean="0"/>
              <a:t>פסיביים </a:t>
            </a:r>
            <a:r>
              <a:rPr lang="he-IL" dirty="0"/>
              <a:t>-</a:t>
            </a:r>
            <a:r>
              <a:rPr lang="he-IL" dirty="0" smtClean="0"/>
              <a:t> </a:t>
            </a:r>
            <a:r>
              <a:rPr lang="he-IL" dirty="0" smtClean="0"/>
              <a:t>מתחלקים שווה </a:t>
            </a:r>
            <a:r>
              <a:rPr lang="he-IL" dirty="0" smtClean="0"/>
              <a:t>באוכל</a:t>
            </a:r>
            <a:endParaRPr lang="he-IL" dirty="0" smtClean="0"/>
          </a:p>
          <a:p>
            <a:r>
              <a:rPr lang="he-IL" dirty="0" smtClean="0"/>
              <a:t>אחד פסיבי ואחד אגרסיבי </a:t>
            </a:r>
            <a:r>
              <a:rPr lang="he-IL" dirty="0" smtClean="0"/>
              <a:t>- </a:t>
            </a:r>
            <a:r>
              <a:rPr lang="he-IL" dirty="0" smtClean="0"/>
              <a:t>אגרסיבי </a:t>
            </a:r>
            <a:r>
              <a:rPr lang="he-IL" dirty="0" smtClean="0"/>
              <a:t>מקבל את רוב האוכל</a:t>
            </a:r>
          </a:p>
          <a:p>
            <a:r>
              <a:rPr lang="he-IL" dirty="0" smtClean="0"/>
              <a:t>שניהם אגרסיביים </a:t>
            </a:r>
            <a:r>
              <a:rPr lang="he-IL" dirty="0"/>
              <a:t>-</a:t>
            </a:r>
            <a:r>
              <a:rPr lang="he-IL" dirty="0" smtClean="0"/>
              <a:t> </a:t>
            </a:r>
            <a:r>
              <a:rPr lang="he-IL" dirty="0" smtClean="0"/>
              <a:t>אין אוכל לאף אחד</a:t>
            </a:r>
          </a:p>
        </p:txBody>
      </p:sp>
    </p:spTree>
    <p:extLst>
      <p:ext uri="{BB962C8B-B14F-4D97-AF65-F5344CB8AC3E}">
        <p14:creationId xmlns:p14="http://schemas.microsoft.com/office/powerpoint/2010/main" val="37318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04132" y="660576"/>
            <a:ext cx="8229600" cy="4876800"/>
          </a:xfrm>
        </p:spPr>
        <p:txBody>
          <a:bodyPr/>
          <a:lstStyle/>
          <a:p>
            <a:r>
              <a:rPr lang="he-IL" dirty="0" smtClean="0"/>
              <a:t>יש שני שיווי משקל  - לבחור שונה</a:t>
            </a:r>
          </a:p>
          <a:p>
            <a:r>
              <a:rPr lang="he-IL" dirty="0" smtClean="0"/>
              <a:t>שוב </a:t>
            </a:r>
            <a:r>
              <a:rPr lang="en-US" dirty="0" smtClean="0"/>
              <a:t>,</a:t>
            </a:r>
            <a:r>
              <a:rPr lang="he-IL" dirty="0" smtClean="0"/>
              <a:t> מה נבחר? קשה להחליט</a:t>
            </a:r>
          </a:p>
          <a:p>
            <a:r>
              <a:rPr lang="he-IL" dirty="0" smtClean="0"/>
              <a:t>מזכיר האם מדינה </a:t>
            </a:r>
            <a:r>
              <a:rPr lang="he-IL" dirty="0" smtClean="0"/>
              <a:t>מחליטה </a:t>
            </a:r>
            <a:r>
              <a:rPr lang="he-IL" dirty="0" smtClean="0"/>
              <a:t>להיות אגרסיבית או פאסיבית במדיניות חוץ</a:t>
            </a:r>
          </a:p>
          <a:p>
            <a:r>
              <a:rPr lang="he-IL" dirty="0" smtClean="0"/>
              <a:t>שניהם אגרסיביים =&gt; מלחמה</a:t>
            </a:r>
          </a:p>
          <a:p>
            <a:r>
              <a:rPr lang="he-IL" dirty="0" smtClean="0"/>
              <a:t>נצטרך לדעת יותר על המדינות כדי לבחור שיווי משקל</a:t>
            </a:r>
          </a:p>
          <a:p>
            <a:pPr marL="0" indent="0">
              <a:buNone/>
            </a:pPr>
            <a:endParaRPr lang="en-US" dirty="0" smtClean="0"/>
          </a:p>
          <a:p>
            <a:endParaRPr lang="he-IL" dirty="0"/>
          </a:p>
        </p:txBody>
      </p:sp>
      <p:pic>
        <p:nvPicPr>
          <p:cNvPr id="4098" name="Picture 2" descr="http://foreignpolicyblogs.com/wp-content/uploads/chicken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806135" cy="29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u="sng" dirty="0" smtClean="0"/>
              <a:t>האם תמיד יש שיווי משקל נאש?</a:t>
            </a:r>
            <a:endParaRPr lang="he-IL" b="1" u="sng" dirty="0"/>
          </a:p>
        </p:txBody>
      </p:sp>
      <p:sp>
        <p:nvSpPr>
          <p:cNvPr id="4" name="מלבן 3"/>
          <p:cNvSpPr/>
          <p:nvPr/>
        </p:nvSpPr>
        <p:spPr>
          <a:xfrm>
            <a:off x="3707904" y="1916832"/>
            <a:ext cx="33175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לא!</a:t>
            </a:r>
            <a:endParaRPr lang="he-IL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2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נשמע מבאס...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876800"/>
          </a:xfrm>
        </p:spPr>
        <p:txBody>
          <a:bodyPr/>
          <a:lstStyle/>
          <a:p>
            <a:r>
              <a:rPr lang="he-IL" dirty="0" smtClean="0"/>
              <a:t>אז זהו שלא ממש !</a:t>
            </a:r>
          </a:p>
          <a:p>
            <a:r>
              <a:rPr lang="he-IL" dirty="0" smtClean="0"/>
              <a:t>קודם נראה דוגמא שמראה חוסר קיום</a:t>
            </a:r>
          </a:p>
          <a:p>
            <a:r>
              <a:rPr lang="he-IL" dirty="0" smtClean="0"/>
              <a:t>אח"כ נתמודד </a:t>
            </a:r>
            <a:r>
              <a:rPr lang="he-IL" dirty="0" err="1" smtClean="0"/>
              <a:t>איתה</a:t>
            </a:r>
            <a:endParaRPr lang="he-IL" dirty="0"/>
          </a:p>
        </p:txBody>
      </p:sp>
      <p:pic>
        <p:nvPicPr>
          <p:cNvPr id="2050" name="Picture 2" descr="http://www.roflcat.com/images/cats/xDeal_With_It.jpg.pagespeed.ic.RX4hPJpU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11615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/>
              <a:t>פרד זוג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שני שחקנים משחקים </a:t>
            </a:r>
            <a:r>
              <a:rPr lang="en-US" dirty="0" smtClean="0"/>
              <a:t>,</a:t>
            </a:r>
            <a:r>
              <a:rPr lang="he-IL" dirty="0" smtClean="0"/>
              <a:t> </a:t>
            </a:r>
            <a:r>
              <a:rPr lang="he-IL" dirty="0" smtClean="0"/>
              <a:t>בוחרים </a:t>
            </a:r>
            <a:r>
              <a:rPr lang="he-IL" dirty="0" smtClean="0"/>
              <a:t>להראות </a:t>
            </a:r>
            <a:r>
              <a:rPr lang="he-IL" dirty="0" smtClean="0"/>
              <a:t>אצבע </a:t>
            </a:r>
            <a:r>
              <a:rPr lang="he-IL" dirty="0" smtClean="0"/>
              <a:t>או שתיים.</a:t>
            </a:r>
          </a:p>
          <a:p>
            <a:r>
              <a:rPr lang="he-IL" dirty="0" smtClean="0"/>
              <a:t>אם הסכום זוגי שחקן </a:t>
            </a:r>
            <a:r>
              <a:rPr lang="he-IL" dirty="0"/>
              <a:t>1</a:t>
            </a:r>
            <a:r>
              <a:rPr lang="he-IL" dirty="0" smtClean="0"/>
              <a:t> </a:t>
            </a:r>
            <a:r>
              <a:rPr lang="he-IL" dirty="0" smtClean="0"/>
              <a:t>מנצח </a:t>
            </a:r>
            <a:r>
              <a:rPr lang="he-IL" dirty="0" smtClean="0"/>
              <a:t>אם אי-זוגי </a:t>
            </a:r>
            <a:r>
              <a:rPr lang="he-IL" dirty="0" smtClean="0"/>
              <a:t>אז שחקן 2.</a:t>
            </a:r>
          </a:p>
          <a:p>
            <a:r>
              <a:rPr lang="he-IL" dirty="0" smtClean="0"/>
              <a:t>יש כאן ניגוד אינטרסים</a:t>
            </a:r>
          </a:p>
        </p:txBody>
      </p:sp>
      <p:graphicFrame>
        <p:nvGraphicFramePr>
          <p:cNvPr id="5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549633"/>
              </p:ext>
            </p:extLst>
          </p:nvPr>
        </p:nvGraphicFramePr>
        <p:xfrm>
          <a:off x="3597965" y="4156061"/>
          <a:ext cx="2612976" cy="997260"/>
        </p:xfrm>
        <a:graphic>
          <a:graphicData uri="http://schemas.openxmlformats.org/drawingml/2006/table">
            <a:tbl>
              <a:tblPr rtl="1">
                <a:tableStyleId>{74C1A8A3-306A-4EB7-A6B1-4F7E0EB9C5D6}</a:tableStyleId>
              </a:tblPr>
              <a:tblGrid>
                <a:gridCol w="1306488"/>
                <a:gridCol w="1306488"/>
              </a:tblGrid>
              <a:tr h="396044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-1,1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1,-1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1,-1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-1,1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2275" y="3219957"/>
            <a:ext cx="211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שחקן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3261" y="3743177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D28A08"/>
                </a:solidFill>
              </a:rPr>
              <a:t>זוג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4855" y="3722378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D28A08"/>
                </a:solidFill>
              </a:rPr>
              <a:t>פרד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7104" y="4763811"/>
            <a:ext cx="1051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10045A"/>
                </a:solidFill>
              </a:rPr>
              <a:t>זוג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7104" y="4115739"/>
            <a:ext cx="1051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10045A"/>
                </a:solidFill>
              </a:rPr>
              <a:t>פרד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669" y="4318288"/>
            <a:ext cx="211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שחקן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0596" y="5220409"/>
            <a:ext cx="4392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אין שיווי משקל!</a:t>
            </a:r>
          </a:p>
          <a:p>
            <a:r>
              <a:rPr lang="he-IL" sz="2000" b="1" dirty="0" smtClean="0"/>
              <a:t>אז מה נעשה?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8235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u="sng" dirty="0" smtClean="0"/>
              <a:t>תכסיסים מעורבים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/>
          <a:lstStyle/>
          <a:p>
            <a:r>
              <a:rPr lang="he-IL" dirty="0" smtClean="0"/>
              <a:t>אקראיות!</a:t>
            </a:r>
          </a:p>
          <a:p>
            <a:r>
              <a:rPr lang="he-IL" dirty="0" smtClean="0"/>
              <a:t>במקום לבחור זוג או פרד בוחרים </a:t>
            </a:r>
            <a:r>
              <a:rPr lang="he-IL" dirty="0" smtClean="0"/>
              <a:t>הסתברות </a:t>
            </a:r>
            <a:r>
              <a:rPr lang="he-IL" dirty="0" smtClean="0"/>
              <a:t>לפרד</a:t>
            </a:r>
            <a:endParaRPr lang="he-IL" dirty="0" smtClean="0"/>
          </a:p>
          <a:p>
            <a:r>
              <a:rPr lang="he-IL" dirty="0" smtClean="0"/>
              <a:t>תכסיסים אלו </a:t>
            </a:r>
            <a:r>
              <a:rPr lang="he-IL" dirty="0" smtClean="0"/>
              <a:t>נקראים </a:t>
            </a:r>
            <a:r>
              <a:rPr lang="he-IL" dirty="0" smtClean="0"/>
              <a:t>תכסיסים מעורבים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מערבבים </a:t>
            </a:r>
            <a:r>
              <a:rPr lang="he-IL" dirty="0" smtClean="0">
                <a:solidFill>
                  <a:srgbClr val="00B050"/>
                </a:solidFill>
              </a:rPr>
              <a:t>בין זוג לפרד</a:t>
            </a:r>
          </a:p>
          <a:p>
            <a:pPr lvl="1"/>
            <a:endParaRPr lang="he-IL" dirty="0" smtClean="0">
              <a:solidFill>
                <a:srgbClr val="00B050"/>
              </a:solidFill>
            </a:endParaRPr>
          </a:p>
        </p:txBody>
      </p:sp>
      <p:sp>
        <p:nvSpPr>
          <p:cNvPr id="4" name="AutoShape 2" descr="data:image/jpeg;base64,/9j/4AAQSkZJRgABAQAAAQABAAD/2wCEAAkGBxQSEhUSExQVFRQUFxUUFBcVFBUUFBQUFRQXFhUUFBQYHCggGBolHBQUITEhJSkrLi4uFx8zODMsNygtLysBCgoKDg0OFxAQGiwcHBwsLCwsLCwsLCwsLCwsLCwsLCwsLiwsKywsLCssLCwsLCwtLSwsLCwrLCwrLCwsLCwsLP/AABEIANQA7gMBIgACEQEDEQH/xAAcAAACAgMBAQAAAAAAAAAAAAAEBQMGAAIHAQj/xABJEAABAwIEAwMHCQQIBQUAAAABAAIDBBEFEiExBhNBIlFhBxQycYGRoSNCUrHB0dLh8BUWM7M1cnSCorK08SQ0U2KDQ2NzhKP/xAAYAQADAQEAAAAAAAAAAAAAAAAAAQIDBP/EACIRAQEBAQACAgMAAwEAAAAAAAABEQIDEiExE0FRImFxBP/aAAwDAQACEQMRAD8A4xzXd6znO714sUuh7zD3r3nHvWqxAb8896znHvWiyyBiUzu715z3d61jjujYqQdUrSxDC573NYwFznENa1oJc5zjZrQBuSSBZMK3AqyANdNTTxBzgxpkiewOeQSGtJGrtDp4KaktC5kv/Sc2QW3vG4PH+VfRXlJoudHRi17V9IT17JeQfgUT5Tbj53quHqyFhkmpaiNgsC98MjGC5yi7iLC5IHtWT8OVQj5zqWdsdg4yOhkDMp2dmItbUar6N8qcJdhVUALkNY4Ad7ZGOH1Jd5YH8nBpmt0/gMFu5ssZP+FhR6lO3DxwpPC3mT088bBa7nwyMaLmwu4i2pICcT4XLTMzyU88TBYF0kMjG3OgBc5oC7F5VqeSTC5WxRvkeXQWZGxz3kCZhdZrQSbC59iG8tAvhj//AJYf5gSvB89uVUcFRKwPhpp5WG4D44ZHsJaSDZzWkGxBHsQs7JhK2nfBM2Z4zMiMUgkcO1q1hbcjsO2HzT3Ltnk7ywYTSE7Pax3drUS3b8ZQql5XKs0eJYfXtYHljJm2JsCWiwBcPCdx9iX44f5LbjnOI8O172kNoqsf/Xl1/wAKQ1tFPTuEc7JInkB2WRjmOykkB1na2u0i/gV9QYDj7qjD21pYGuMckmQElt2FwAva/wA34r508onEj8QnZUOjbG7lsiytcXCzXSOvcga3k+CrJE7a1oMLq5GCSKlnljN7PZDI9hyktdZwBBsQR7EXhFFUVDeZDTzSMvbNHFI9txuMzW2vqF2byPG+Cwnxqf8AUSoPyCNthf8A5nn3sjR6j3rmFXhMsdjLDLFm0bzInxgkbgFwF1E/DH5c3RH8c+UN9c8QuiZH5vLIAWvLi7XJqCBba6VU1c7a+ijqKl2fLTzN3cs8xd3JmyoC3MixsK2lBw9/ctf2e/uT1kihmlPRKFpczCpTs1bt4fqDsy/sTahlcCNVdMDw5zmZrrb4PXMJcDqL6xn3ICtwydoHyZ3tsuoV8jo3e9Bkh+h9aCvTiixe2WWWzR4Fi9aFsG3S02uVb5EQymujaahPcp0BqWC+6ZR056D36KWGIDcWC0qqm2jVFpPZGNAI9IkWt01X0zQjzmlpJO8U83+EO+1fM1JHYZiu3cGcf0ENBTRz1LY5I42sc0tfpk7I1DbbAKvGz7WqonFUKynGpieyIj+tDFMP5ip3l+nIw+Ng3fN8Gwyn67IDgnjumGIYm+SUNimlidA7K8h/LDoiRYXsWtiIulXll4shqhBHSPEpaJi+wcMpIYGXDgN7u9y0t+EyfLq3FWPigpHVLmGQMMbcoIaTne1g1Pdmuq/5adMLkPdJEfYH3KV+UbiyjqMPkghmD5CYiG5JATlla52paBoAT7F75QuKqKrpORHO15dNDmGSQfJ8wZybt2DboEiyYlg0v7MgpacDPEKIAOdl7NPJC5wv32jKrHl+p70lPKBfJPkPg18Tz9cbUbxr5QIhSu8xqP8AiC5uXLGSQ0G7v4jC3YW9qA8pvFVHVYdJFFO10uaF7G5ZBctlaXC5bb0c6KJunfA39Ax/2ef65F8814s1lxrbT1rt3CPFNLHhDKd8oEwhlYWZJCczi+wuG26hcbxzWTK35gH1D71PS+f27x5Hv6Fh9dT/AKiVQ+Q4Ww0i1rTPH+CNK/JhxZSU+FxU8swbK0z3bleSM88jm6hpGoc0+1SeTjiakoqUw1EwjfzC/KWvPZLGAG7Wkbg+5VqP6pPlV4qbiLomtjMfmzpmklwdmLi0XAA0/hn3qnYZWD0Tupq6QGWU7tc97ge8OcSD8Uu5FybbhZ1pJizMjUjXpThWIXGRyZyaeIUWGMjeFg3QAkI1RcUwcPEbqLE2GdABmCu9HibY2AE2C51ST2cj3119Lo0jvGKgPJI8filEctioDNdQuup9g5gAtmtXuVbtA6rrtavWR3KNgozlLkVh0IsHdSncNMCLG3uWdoIOSR6kwpgQAeiafs0HVAYlJqI2j3frxU6As8t9lrSUpvmPVEgAad6LlAZHfw+xEInxKstoEpylzgL3zbLKl93EpnhFJazzv0VARG3kR5R6ZWQNt17Tt1rUavzE+jf4oeOXUu9yINHVM4Gg2WjKrKC6/qSvn5jfoELPUknwCotOvPdM3VFU5DwCdt0kpruKOq58rcjdzv8Ar2KaNHx1npEdNB9iyOLM259J5P2/klsDy0Dw+KY0tQQLnfpdGgVTtyn+9f6l7VzZ5D3BCyVFgB71BDNmJt1U6YPECSTZR4SCXkHYBHz0/VeYZCGknvVEXSyGOQg7X+1WHDqhrm2vdIsbbc39aHpLhuZp1CYWGRxa63epqM6m/VAmQyR5uo3+C3opjuop4aM3RYQLR1U0U991FLBLQUQ1yGY5EMF1GFjmTAi6eK5QYfZF0k2q6as6ga0NBvqExpCbXKSyO1Gmie0Y7OuwUUQQ+Q5dOqUz5WG7dXHe/T1KWtxHo3QJXe5vewSKjodx1XmOTWY0d9/qUFJVAvFtv91Lj7btb+ugTgIhHqE8p7BhHclUAG6Kln7PgqASoqCbjvUUk1mWQ0rlE56rmJr10vRexREqBp1R9K49An0OfkZDHlCwMJNyp2wuKIbTE7rHqtZyFaQOmq1kqLan2BTTQloKWA3JJV8psEB5I13KnbUBlgNSlk1WegWlO4k3TvJLFz7jVRl/clzpzfXZSMcSkHlWbm3rU1FFkYb9dvitYoRnBJuva6e+gQSajO4+ChfLkebLKE3cFHigLX36HRKw5T6jqLgHvRMgvqN0goKqwt7U8gmzDMOqikngkRDahLjofWpqcFZ0KFZTRuI2Wi9BsuteG9ASSM2yYV02UW6JTg8hMoB2/wBkTibrvIWXQQkl2y2q5A1mVu59L9e1ehuVviVq4XI70k17QxWF+qLq5c8YHUXUAda7UubUWcRdOQWvQ6wsvHTaWUVW7W6iz6KrC1HKV49twF45McNpS5V7YU51JhWFF+9+nRXPC+GyRsenQKLDmFgGUXTU4rUNFmst7CsuunRzzjZ2AkdPqWr8HsNfsSWuxqdpuboGXiiUfN+v7ksPR2K0dgVTKtvaICsT+IxILOFr77/ctIomO1Fiq3BflV2xE9EZDBbVWAUg7lBPT6JXyI/GRym5U8QO1kRTUF3alHVbABZVpZhS59ise/Mo5yvY9lUZ0dhgDRdTT2d7UvZUWFl62UkhPCgimiyyeCZTRllntOi0bECB3pxTsaQWnu1WPUUipnh7bjUovDmbpLC7lSZfmk/aU7iltsd1OBz1eLay2aui1oPwaPtX7vyRDmi9zupcNpS1jnkWGqEdOMwssr8lU8o8EMZLKWumslxluVUiE1XNZA26ois70LmuqhVjnXWgC8et41SRVNBforLhFFYXsg8Foi4j2K80GH2aNOiw6rp8fJe2fK3QJTXY2WmwVrlwcO70HNwrEdbaqY0qjVWMPPT4KCKvL/mhWTHeHri7NLKHC8JbECX6la/DLKTxBr9xZFU9Pl9FbuoHZ9BYEphRUBBWdacxsIDZCzMIVkdh9gq7jF2EgeKzxVJqpkl7goKVsm5KyqqHg2JXlI17wTfQLfmfDn6+0TmrTmWRjHXFraoSqZZVzUdRo6VGUrwdEvYpc52BstKmH9PVDMGBPoOh+a42J8VT6LQ+KvPDTc8eU27Otv16ljYYbE8KJtl36LyhjJbr83snTW+vT2K6YfRZ3DToDZB4/hopJRIRZso0HiLfmlha5hh+EvltlHtVmo8EigsXnM/TTxCbuysaI4h7R93sQVbVshGZ7hm6XIvf+rv3KrV6ixIXhkvtbb2KmRt17rqwurnujcS11nX1LHD4kKuSO+CUg1LWvuLoKIrc3It61G3srWJEyi4QrBrZSZ+q0Ydbp4VazNUlLHchSVEXULeghNxoptOc/K68Owae76lc6JumiqmDizR7PqT+GUhc9dfM+DkRqGSJQNq/FS89JRRW0WqUuw9ytdiV4YgE9GRW4sL1F0wp6GyYaXUiA9FNfZVfiLDhcn1q7wNuNEpxqDvHenYHNZ8Pa/QhbMoi1mVu6sNRSdQtG0+qLfhPrLVYgw7XXdAYzFlcP10V2dS+Cp/FTcrwPE39wT8d2svLMJroiIIduykjXQ55R8DlaOE68MlF/Rd+aqUb+9H4fMRa24WfUU7VTuayRpbs/f8AXtQ/Hr+bFEBrld9hVWw/EjI1ovt9dh9ydm8jGgdNT69lGpoTDsAllNi0xM+loXfX9itGGcK08djkEjtLueBf1pzTw32umdPSd63yFpZPhMcjcjmAt9Q0/V1xLj7CWQ1TgwWaAO7xX0U6NrRdcN8p9K7nOefn5bfr2KOvhXNc6adSoagqeR2qglKOaK0doFqHL2U6KO6sGsJBsExoaexCW4fTXIKsWHw6rHpryeYebD3I18qFhZYLcrORvKIinKLZVFL41KUlGcVSoKyuDb6pc+ayHZEZD4FBVYMEZnGY94Tx0TCNwuf4nVTQtys216KtSYnVXvm+CqDXZGTNb1CWYpMHXA1VFhxuUtBJ1UU3EpYbDV3VLTWQjWxCjfFbVDsxMvAJFiUU6W4U0IXrnfEs2ad46D7grpi1VkjcfArnVS/M4k73JK28Mc3mrRina1Rtbotmmy2rCC426KWGWzgR0UsMGaEyDp+aHpTc3Cjpa24fCSWyR+0K10UxA10STh+nOVp/WwTKpfZcnXXymuvQxgdFIJAEIJi71L0my7qTK2c5co69Vz/iajFTUvi9LKwEeG6vT7Kh41iPmtRPIRq9gDb+j17lFVy49idOGSPb9En6yPsS+RMKppyukcLF5J95J+1Lork2RzB00kK3pWXKikKZYJBmd6rfWq6KTaeYZSdlNqCK2q2ooNAiWtsLLnt11SZBTVIGoWMolpRptmBePUgChkCk4g5Vym9NG1rdksYMu6JGMRRDM4g+ohVydGVVJnB7N/Yq5X4UfokLau43P/pgAeIJ+1BP4sedxcf1SqsLAsFCb7lFwYQ3Nc6lbN4gjPzbe/70dRYjHJpsUsN7NT5SFLdbzBB4lUCNhcf0Vnm0uusir8U4oQeWNtbqstN1vVSl7i495911FfuXbzzkcXfWi4oT1Gi1De0b7IzDqm5DHG21vzTDE6HVh6EHbxyqb0OYWU1Y5rSwEZSmvDeGOmkaPmBH4XgIdGbg3O2qf4bQmEAAHTvWXfkmKh3HSCMADYBA1bgSiWyFwshJgG+kbetck+1R1x1mi3uUBkuoc916Su/WbHOVb4yw0S08lhd+hv1FiFYmlBYtUCON7idxlslVcvnqukLwGkWygC3qH5IWlGTMSNeiYVPpuJ+k76zZKJpTmNlXIod2uit/DlHZoNtwkVLBmLT4hXrC4QGt8Ao8laePkTAyy2kaFOGqGVqwdNiJrVPGVA1SgoTgprgo5HtUYUEuhQUqGszP0aq7iGFVJ8R4K1xVA7lBJWEbFVFZqgvoJgdWkewrZr5Wi31hXsYy0btBUM1fC/dgV6ueOKHJVu/QR+Ezuzg3PToe9WU09O75qlihZs0AItTg2CW4ud1WOMMQFuWD3E/r2J5W1ohiLv11+5c7qpzI4vd1R4+PnXP5O79IbL0BSNU9LTlx2XTb8OWoI3HQ9QR9avNBEHRMLhrYb+pTQcMRMyu3vr0TKqhGQWGjfu/Jc3feteU2FzAEN6Jq6yqUE1nb2TSOutfW65+uTNWutsqxxZiQzBrTtvb1KCqxxwJt0uPekRm7Rc7XMb+pPjxqlj6MK1AK8BP6IU4bYX+wrpZIZpAxtyqTjtaZHW1t3JvxNirY2nM4NHr12PTdc7m4gDpMrBo4hgcb27Rt9qMPcV/GDeUsjaXEm1m9o3JtsE+wryVVM0Lpnnl3GZjLG5vc63/Wq63wdwDTUjRI5pkldZxc83sTr2QNOqtz4x7O7oteeay67fOVJw3Yt19HcJ9FT5RbuV7l4ahImlle+HlmRz2tjc4CISSCN43zksYDZt9dLdEBhfDbZo6Z/MIE8kzPQt2YxMWOAJuCRE24PeVj1x1XVx5eZ9quQhpla6LA4TBNPPM+NkUxhu2MvJ1Y1pytBNyX9BotsE4RZPTQSPmdHLPnAbkzND2ZyQdb2sw9VP460vm5UglTMcrBDw5AKM1VRM+Mh8kWVjDI3mNJaB2Wk2JadUtwbCOfS1kzXHm0rA9rLDK+7XkBx3+YdkvSi+TnLQmfRau1Cu83AjRVx0/NfkfBLM5+Vtw6OSJoaOmolJ/updhXDDZMN895js5ilnbHlFi1hcWjv1aG38Sq/HUfl5VEwFCVFM47K/03DsZhhdJUMjkqYnTwhzPk8rQw5HyFw7VpGfGwNiswrhkSsopQ52SqMjX9kEx2ikkYd9vkiDfq4I/H0r8vLl9RSP7j7ihfN39x+K6rhWD0s74oX1BE8vNAY2MusY3vABdYhl2xud2iL203SLH6GKOodBTv5mX5Ml7HMtOHuY5moGYAhmo013R62HPJKp9NC6+qbRCw0V04y4Njo42SMkc/NJy3Ahoy3Y54On9X4qCg4O84pYZmyObnnEMoDQS2NzjHmYT84OLN7jfRL063Cvmma5PxPiOd/LHoi1/17UkazTVde4c8k0FVPWtknma2mqPN2OHLzP0BJfdtr9puyAwDyZQyMqJaqpfFFDVuomZGNJzCZsLXyOOjRme2+mmpuujmZHL11tc0jYe5PMCw58hB2b+a6Dgfk4hy1JdOZPN6iKBrmBvLkZIYu3udbS9Da4TDEeGG0sz4mEuazLYmwOrGu1t/WKz8vWTVc5bhT5u61+iyVtm2TGuqmtitpcfkk1TUXYO9cktrX4I53ZSUuqK430KJxSWzSq7JNYLfnnU2CpKnqg5aq6gfJdYwXXROEV3ir8oFLH6DZJD0u2w+xVrG/KFPMMsbWxN11+cQfWSqnGy5/NFNpx3a+KJynQkjnPOZ5c53j+rLG3FiASWlrhp1a4H7EXMQB9yiife469D0Kr1K19C8IcQxVkDSxwL2taHt2IOXu9YKfWXz/wAEY0aSqY+4DHkMf10JAJ36XK75TTh7Wvbq14BafAi6EWAK6HNz2n50UQPqL5QVphjuQ2CFoGV01QzXcBpneLePZATOWkY43cxriLWJaCRY3FiR36qCfDonauiYTqb5G5rm9ze176nVAl/VVnBWSGkqxDGyV5qn2ZIAWkfJZiQSBcC533Cn4PmtR0LBq2TmtJPpgBsrgWkHsnQJTxDwwY7yQA5NyAdtO63gkOIYDPBE2Z0dozkDMrmlwMmjQ1rTe5vbTvWe5+m3rL+1ioqWX9lSRQRtmcJZ2ES2JyB72mS7iLvG977pJ5JMsklVEdWzQsPsa5wOn/lSzE8Aq4GNc+JzGOLWm0jCGPeQGtkDHmxJIF9tRrqELWcLVMPnDrBvmsYllLZACIy1zuzbfSM6eAUbdnx9NJzzlm/bqU2LtfTVdUNTSivhNhr8k7Uf/kFFgNC1sNFTOksf2e9nKLDd4tTh8ma9hlJAItrzPBcuj4QrDJHALZqiN07Rzey5gyhxf49tvrugYcPqXQTVYPydLdkhz9ttrEho6jUK/a/xH4p/XSuEsNdJQwQ1BZUUklO58hdlb5nNHy/kWuvfRzprHdhi3GgDPgiva2noYT2ubDM9jyNzE9g9hLZXH2FcyxjgysponyyRtMejpSx7XWGwe9t7kA21sbb7AlS0/B9a+COpjZmYYxLGGyjPke0G7Wkixsdgj2v8L0n9bcGTn9tQt/8AfqR7oKj7lG1vMxkx99e4nToypLz8GlC0PDVRI2mljDbVT3sgdzACXNjle4nq0ZYZNfV3qT92Kho5pA1qDS3Egzc/mmI672zX1U/P8aWzfv8AWL75Q3DzCvkbIJXQVMTy0MIMJ5dO10ZJPa7Dy/MLaPt0UfksxYfs6jzj/mamojGmxHnErf5NvXZc/n8nOIyVXJeQGPYZXNbObPYHBva6F2rd+gTbBOEpWOfHCxz2wuLXZnsDWyhxGVuYgZyb7d4uRcXv9sf1mr5gdKGNqXGTl87FHPByl2YtkjjEYttmMVr9L3UGGUMkVVW8ktka6rjE9K5rcpjqGwukqbuO4bI/YWdyyLE6hFRNabhzAHNc4FpaAQ8Eh1x33vqi6qja5voNuL62F9bX19g9yPYvU5wIMpfPW04by2VMDGN3a0PETXtbbo1z3gDplt0SziqS1XMB3s/lMVVqWhugAAFhYDTTbTwTfAw2Rpvv1+pcvm79ufXGvHOXVZrsOkIOhSGoDmOyuBXXq2gaQLKgcXwBpJA7/qWPi61p0peIN0N+qrrhrZOcRqQdErj1JXfzGaAssF5e2yOmoZRHzTFIIja0hY4MN9rPtbVQmLQK/ZKzQBGNdohI1M52irU2BZnareMWUOW5RMWgQlJcfd4Fdf8AJXxCZojTv1fC0Fvi25+9q4+DdH4Lij6WZszDYiwcB84Ag2d7kB9I3Xjgg8KxBs8bJIzdrxf1aX1RqSLAso6DY9FU8do43vw99zzY3Uh1cwN5ZkF7A9ouuPm+1XR7AUgxLDM8TYXvkcxhYQDywbxkFhzNYCCC0G4tqEZolwoxL0cV/tlJ/p6BbcUHs41/YWfyalQcQ08lTC6mfYhzg50ofy3vLSMpljYwNcQGtF7jYGwsFT+K8TxAROp5pS6J3Zc4MYHyMGobI9ouR6rX63ubz1/j9tuObV+pf6QoP7BN/mp1SMO/oXGLf9ST/KxI/wB+KtssUwdHnhidAzsXHLcWE3F9T8m3VaV3GVTPHURyFmWqy82zAD2WNYMp6aMCz941ni6zHU+OGtdDiIjuJhQQumLhdjqcOqyGMAcCJOzUanTtM31U3DFvN8PDf+Y/ZzuUXfwg21JnDwDe5dybW6By5jinH1ZURPhe9gZI3I/LG0FzDoWEm+hBI07ytcP42qouTkcz/h4XU8d2A/Ju5V83efkWa+tH5OS/D1mLvwp/ymB/2if/AElcjCwOg32xaQ+1tY8294XN4McnEMELX5W0r+ZAWgB7X2eAS7r/ABHaEWINjcL3ifiOtnbHJzrmkkbUBgYxrHPYC4PeGgF3da9tTonO5U9eLqXXcDUt5/TMJDT+wwCoI+AKqdGz5SZzqtkUba9znQvDAHlswcHZz2hs3w7PiqvwpxmyskzGV8dRzvOMpEeR0nmvm2gLNsl9L7gFWORz2hzMxyySmZ4sz0yQSb2uBcbK2WF1XVtkqZpGeiXktNrZgLDMPA2v7U1hGlz1SjGICwtlbtcBwHdrr8AmVBLmChSo8XROhkBHovv+vigsNxQscAP1+rq68U4bzqd1h2mgkewX+xcqmkLb66i4PgR/ssfJxq+OnVqDEc7bKr8ZODGlxFybgdeir+EY25jhc6XRmOYkJhprbX4LDnx2VpenPq30r2R3CmHtnqWtcQGN+UfduYOa0i7LeN7e9EYnQOeC5rDqPXb3bIKkhqIXkx5mkaEt1HR1j0PRddvV4snxWXe3m+v27RNUtkjLHRvkDrNyMa2SOxv/ABG20A00IAAaTexC5JxXgfLfzYQOW8+gD6Djc2aPo6aJwzFJfN3SOFnt7NrWvcDW3cbpBUmacDmOJA1A0Av32HVZePmyzJmff+3Hx4//AE+0tk5n7+d3/i8Dh2P6Unvb+FeO4ej+lJ72/hWLF1uqoxw3F9KT3t/CpP3ci+lJ72/hWLE4mvWcPRj50nvb+FSfu9Hvmff1t/CsWJk6L5NIuXDJGHOLQ4WzWuNB3BXULFikI3haTRg7rFic+yhFiFIO89e5LpMPY8ZXXI9n3LFiPJ9NOFCxrhKFj7tdIP7zSN/FqWfu5Hvnk97Pwr1YsMjo9q2HDsf05Pe38KJh4ej+k/3t/CsWKbIr2oxmAx97/e38K3hwGMyWJfYt1F266gdyxYnzIjrqqrhfDEcUjJGSS5mkEast7ewuu0dOJIWudcm2+17BYsW7mTT0LXROab2t4X+pA4VQNbsXe0j7lixScOXUoLSNbEEHbu9S5Xi3DcXNk7Umryd295/7VixFOBP3dj+lJ72/hW0WCMGz5Pez8KxYpkPRkeEttbO//B+FaR8PsvfPJ72eP/b4lYsVHEj8CjLS0ufY76t/CoW8NxfSf72/hWLEuY0tr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data:image/jpeg;base64,/9j/4AAQSkZJRgABAQAAAQABAAD/2wCEAAkGBxQSEhUSExQVFRQUFxUUFBcVFBUUFBQUFRQXFhUUFBQYHCggGBolHBQUITEhJSkrLi4uFx8zODMsNygtLysBCgoKDg0OFxAQGiwcHBwsLCwsLCwsLCwsLCwsLCwsLCwsLiwsKywsLCssLCwsLCwtLSwsLCwrLCwrLCwsLCwsLP/AABEIANQA7gMBIgACEQEDEQH/xAAcAAACAgMBAQAAAAAAAAAAAAAEBQMGAAIHAQj/xABJEAABAwIEAwMHCQQIBQUAAAABAAIDBBEFEiExBhNBIlFhBxQycYGRoSNCUrHB0dLh8BUWM7M1cnSCorK08SQ0U2KDQ2NzhKP/xAAYAQADAQEAAAAAAAAAAAAAAAAAAQIDBP/EACIRAQEBAQACAgMAAwEAAAAAAAABEQIDEiExE0FRImFxBP/aAAwDAQACEQMRAD8A4xzXd6znO714sUuh7zD3r3nHvWqxAb8896znHvWiyyBiUzu715z3d61jjujYqQdUrSxDC573NYwFznENa1oJc5zjZrQBuSSBZMK3AqyANdNTTxBzgxpkiewOeQSGtJGrtDp4KaktC5kv/Sc2QW3vG4PH+VfRXlJoudHRi17V9IT17JeQfgUT5Tbj53quHqyFhkmpaiNgsC98MjGC5yi7iLC5IHtWT8OVQj5zqWdsdg4yOhkDMp2dmItbUar6N8qcJdhVUALkNY4Ad7ZGOH1Jd5YH8nBpmt0/gMFu5ssZP+FhR6lO3DxwpPC3mT088bBa7nwyMaLmwu4i2pICcT4XLTMzyU88TBYF0kMjG3OgBc5oC7F5VqeSTC5WxRvkeXQWZGxz3kCZhdZrQSbC59iG8tAvhj//AJYf5gSvB89uVUcFRKwPhpp5WG4D44ZHsJaSDZzWkGxBHsQs7JhK2nfBM2Z4zMiMUgkcO1q1hbcjsO2HzT3Ltnk7ywYTSE7Pax3drUS3b8ZQql5XKs0eJYfXtYHljJm2JsCWiwBcPCdx9iX44f5LbjnOI8O172kNoqsf/Xl1/wAKQ1tFPTuEc7JInkB2WRjmOykkB1na2u0i/gV9QYDj7qjD21pYGuMckmQElt2FwAva/wA34r508onEj8QnZUOjbG7lsiytcXCzXSOvcga3k+CrJE7a1oMLq5GCSKlnljN7PZDI9hyktdZwBBsQR7EXhFFUVDeZDTzSMvbNHFI9txuMzW2vqF2byPG+Cwnxqf8AUSoPyCNthf8A5nn3sjR6j3rmFXhMsdjLDLFm0bzInxgkbgFwF1E/DH5c3RH8c+UN9c8QuiZH5vLIAWvLi7XJqCBba6VU1c7a+ijqKl2fLTzN3cs8xd3JmyoC3MixsK2lBw9/ctf2e/uT1kihmlPRKFpczCpTs1bt4fqDsy/sTahlcCNVdMDw5zmZrrb4PXMJcDqL6xn3ICtwydoHyZ3tsuoV8jo3e9Bkh+h9aCvTiixe2WWWzR4Fi9aFsG3S02uVb5EQymujaahPcp0BqWC+6ZR056D36KWGIDcWC0qqm2jVFpPZGNAI9IkWt01X0zQjzmlpJO8U83+EO+1fM1JHYZiu3cGcf0ENBTRz1LY5I42sc0tfpk7I1DbbAKvGz7WqonFUKynGpieyIj+tDFMP5ip3l+nIw+Ng3fN8Gwyn67IDgnjumGIYm+SUNimlidA7K8h/LDoiRYXsWtiIulXll4shqhBHSPEpaJi+wcMpIYGXDgN7u9y0t+EyfLq3FWPigpHVLmGQMMbcoIaTne1g1Pdmuq/5adMLkPdJEfYH3KV+UbiyjqMPkghmD5CYiG5JATlla52paBoAT7F75QuKqKrpORHO15dNDmGSQfJ8wZybt2DboEiyYlg0v7MgpacDPEKIAOdl7NPJC5wv32jKrHl+p70lPKBfJPkPg18Tz9cbUbxr5QIhSu8xqP8AiC5uXLGSQ0G7v4jC3YW9qA8pvFVHVYdJFFO10uaF7G5ZBctlaXC5bb0c6KJunfA39Ax/2ef65F8814s1lxrbT1rt3CPFNLHhDKd8oEwhlYWZJCczi+wuG26hcbxzWTK35gH1D71PS+f27x5Hv6Fh9dT/AKiVQ+Q4Ww0i1rTPH+CNK/JhxZSU+FxU8swbK0z3bleSM88jm6hpGoc0+1SeTjiakoqUw1EwjfzC/KWvPZLGAG7Wkbg+5VqP6pPlV4qbiLomtjMfmzpmklwdmLi0XAA0/hn3qnYZWD0Tupq6QGWU7tc97ge8OcSD8Uu5FybbhZ1pJizMjUjXpThWIXGRyZyaeIUWGMjeFg3QAkI1RcUwcPEbqLE2GdABmCu9HibY2AE2C51ST2cj3119Lo0jvGKgPJI8filEctioDNdQuup9g5gAtmtXuVbtA6rrtavWR3KNgozlLkVh0IsHdSncNMCLG3uWdoIOSR6kwpgQAeiafs0HVAYlJqI2j3frxU6As8t9lrSUpvmPVEgAad6LlAZHfw+xEInxKstoEpylzgL3zbLKl93EpnhFJazzv0VARG3kR5R6ZWQNt17Tt1rUavzE+jf4oeOXUu9yINHVM4Gg2WjKrKC6/qSvn5jfoELPUknwCotOvPdM3VFU5DwCdt0kpruKOq58rcjdzv8Ar2KaNHx1npEdNB9iyOLM259J5P2/klsDy0Dw+KY0tQQLnfpdGgVTtyn+9f6l7VzZ5D3BCyVFgB71BDNmJt1U6YPECSTZR4SCXkHYBHz0/VeYZCGknvVEXSyGOQg7X+1WHDqhrm2vdIsbbc39aHpLhuZp1CYWGRxa63epqM6m/VAmQyR5uo3+C3opjuop4aM3RYQLR1U0U991FLBLQUQ1yGY5EMF1GFjmTAi6eK5QYfZF0k2q6as6ga0NBvqExpCbXKSyO1Gmie0Y7OuwUUQQ+Q5dOqUz5WG7dXHe/T1KWtxHo3QJXe5vewSKjodx1XmOTWY0d9/qUFJVAvFtv91Lj7btb+ugTgIhHqE8p7BhHclUAG6Kln7PgqASoqCbjvUUk1mWQ0rlE56rmJr10vRexREqBp1R9K49An0OfkZDHlCwMJNyp2wuKIbTE7rHqtZyFaQOmq1kqLan2BTTQloKWA3JJV8psEB5I13KnbUBlgNSlk1WegWlO4k3TvJLFz7jVRl/clzpzfXZSMcSkHlWbm3rU1FFkYb9dvitYoRnBJuva6e+gQSajO4+ChfLkebLKE3cFHigLX36HRKw5T6jqLgHvRMgvqN0goKqwt7U8gmzDMOqikngkRDahLjofWpqcFZ0KFZTRuI2Wi9BsuteG9ASSM2yYV02UW6JTg8hMoB2/wBkTibrvIWXQQkl2y2q5A1mVu59L9e1ehuVviVq4XI70k17QxWF+qLq5c8YHUXUAda7UubUWcRdOQWvQ6wsvHTaWUVW7W6iz6KrC1HKV49twF45McNpS5V7YU51JhWFF+9+nRXPC+GyRsenQKLDmFgGUXTU4rUNFmst7CsuunRzzjZ2AkdPqWr8HsNfsSWuxqdpuboGXiiUfN+v7ksPR2K0dgVTKtvaICsT+IxILOFr77/ctIomO1Fiq3BflV2xE9EZDBbVWAUg7lBPT6JXyI/GRym5U8QO1kRTUF3alHVbABZVpZhS59ise/Mo5yvY9lUZ0dhgDRdTT2d7UvZUWFl62UkhPCgimiyyeCZTRllntOi0bECB3pxTsaQWnu1WPUUipnh7bjUovDmbpLC7lSZfmk/aU7iltsd1OBz1eLay2aui1oPwaPtX7vyRDmi9zupcNpS1jnkWGqEdOMwssr8lU8o8EMZLKWumslxluVUiE1XNZA26ois70LmuqhVjnXWgC8et41SRVNBforLhFFYXsg8Foi4j2K80GH2aNOiw6rp8fJe2fK3QJTXY2WmwVrlwcO70HNwrEdbaqY0qjVWMPPT4KCKvL/mhWTHeHri7NLKHC8JbECX6la/DLKTxBr9xZFU9Pl9FbuoHZ9BYEphRUBBWdacxsIDZCzMIVkdh9gq7jF2EgeKzxVJqpkl7goKVsm5KyqqHg2JXlI17wTfQLfmfDn6+0TmrTmWRjHXFraoSqZZVzUdRo6VGUrwdEvYpc52BstKmH9PVDMGBPoOh+a42J8VT6LQ+KvPDTc8eU27Otv16ljYYbE8KJtl36LyhjJbr83snTW+vT2K6YfRZ3DToDZB4/hopJRIRZso0HiLfmlha5hh+EvltlHtVmo8EigsXnM/TTxCbuysaI4h7R93sQVbVshGZ7hm6XIvf+rv3KrV6ixIXhkvtbb2KmRt17rqwurnujcS11nX1LHD4kKuSO+CUg1LWvuLoKIrc3It61G3srWJEyi4QrBrZSZ+q0Ydbp4VazNUlLHchSVEXULeghNxoptOc/K68Owae76lc6JumiqmDizR7PqT+GUhc9dfM+DkRqGSJQNq/FS89JRRW0WqUuw9ytdiV4YgE9GRW4sL1F0wp6GyYaXUiA9FNfZVfiLDhcn1q7wNuNEpxqDvHenYHNZ8Pa/QhbMoi1mVu6sNRSdQtG0+qLfhPrLVYgw7XXdAYzFlcP10V2dS+Cp/FTcrwPE39wT8d2svLMJroiIIduykjXQ55R8DlaOE68MlF/Rd+aqUb+9H4fMRa24WfUU7VTuayRpbs/f8AXtQ/Hr+bFEBrld9hVWw/EjI1ovt9dh9ydm8jGgdNT69lGpoTDsAllNi0xM+loXfX9itGGcK08djkEjtLueBf1pzTw32umdPSd63yFpZPhMcjcjmAt9Q0/V1xLj7CWQ1TgwWaAO7xX0U6NrRdcN8p9K7nOefn5bfr2KOvhXNc6adSoagqeR2qglKOaK0doFqHL2U6KO6sGsJBsExoaexCW4fTXIKsWHw6rHpryeYebD3I18qFhZYLcrORvKIinKLZVFL41KUlGcVSoKyuDb6pc+ayHZEZD4FBVYMEZnGY94Tx0TCNwuf4nVTQtys216KtSYnVXvm+CqDXZGTNb1CWYpMHXA1VFhxuUtBJ1UU3EpYbDV3VLTWQjWxCjfFbVDsxMvAJFiUU6W4U0IXrnfEs2ad46D7grpi1VkjcfArnVS/M4k73JK28Mc3mrRina1Rtbotmmy2rCC426KWGWzgR0UsMGaEyDp+aHpTc3Cjpa24fCSWyR+0K10UxA10STh+nOVp/WwTKpfZcnXXymuvQxgdFIJAEIJi71L0my7qTK2c5co69Vz/iajFTUvi9LKwEeG6vT7Kh41iPmtRPIRq9gDb+j17lFVy49idOGSPb9En6yPsS+RMKppyukcLF5J95J+1Lork2RzB00kK3pWXKikKZYJBmd6rfWq6KTaeYZSdlNqCK2q2ooNAiWtsLLnt11SZBTVIGoWMolpRptmBePUgChkCk4g5Vym9NG1rdksYMu6JGMRRDM4g+ohVydGVVJnB7N/Yq5X4UfokLau43P/pgAeIJ+1BP4sedxcf1SqsLAsFCb7lFwYQ3Nc6lbN4gjPzbe/70dRYjHJpsUsN7NT5SFLdbzBB4lUCNhcf0Vnm0uusir8U4oQeWNtbqstN1vVSl7i495911FfuXbzzkcXfWi4oT1Gi1De0b7IzDqm5DHG21vzTDE6HVh6EHbxyqb0OYWU1Y5rSwEZSmvDeGOmkaPmBH4XgIdGbg3O2qf4bQmEAAHTvWXfkmKh3HSCMADYBA1bgSiWyFwshJgG+kbetck+1R1x1mi3uUBkuoc916Su/WbHOVb4yw0S08lhd+hv1FiFYmlBYtUCON7idxlslVcvnqukLwGkWygC3qH5IWlGTMSNeiYVPpuJ+k76zZKJpTmNlXIod2uit/DlHZoNtwkVLBmLT4hXrC4QGt8Ao8laePkTAyy2kaFOGqGVqwdNiJrVPGVA1SgoTgprgo5HtUYUEuhQUqGszP0aq7iGFVJ8R4K1xVA7lBJWEbFVFZqgvoJgdWkewrZr5Wi31hXsYy0btBUM1fC/dgV6ueOKHJVu/QR+Ezuzg3PToe9WU09O75qlihZs0AItTg2CW4ud1WOMMQFuWD3E/r2J5W1ohiLv11+5c7qpzI4vd1R4+PnXP5O79IbL0BSNU9LTlx2XTb8OWoI3HQ9QR9avNBEHRMLhrYb+pTQcMRMyu3vr0TKqhGQWGjfu/Jc3feteU2FzAEN6Jq6yqUE1nb2TSOutfW65+uTNWutsqxxZiQzBrTtvb1KCqxxwJt0uPekRm7Rc7XMb+pPjxqlj6MK1AK8BP6IU4bYX+wrpZIZpAxtyqTjtaZHW1t3JvxNirY2nM4NHr12PTdc7m4gDpMrBo4hgcb27Rt9qMPcV/GDeUsjaXEm1m9o3JtsE+wryVVM0Lpnnl3GZjLG5vc63/Wq63wdwDTUjRI5pkldZxc83sTr2QNOqtz4x7O7oteeay67fOVJw3Yt19HcJ9FT5RbuV7l4ahImlle+HlmRz2tjc4CISSCN43zksYDZt9dLdEBhfDbZo6Z/MIE8kzPQt2YxMWOAJuCRE24PeVj1x1XVx5eZ9quQhpla6LA4TBNPPM+NkUxhu2MvJ1Y1pytBNyX9BotsE4RZPTQSPmdHLPnAbkzND2ZyQdb2sw9VP460vm5UglTMcrBDw5AKM1VRM+Mh8kWVjDI3mNJaB2Wk2JadUtwbCOfS1kzXHm0rA9rLDK+7XkBx3+YdkvSi+TnLQmfRau1Cu83AjRVx0/NfkfBLM5+Vtw6OSJoaOmolJ/updhXDDZMN895js5ilnbHlFi1hcWjv1aG38Sq/HUfl5VEwFCVFM47K/03DsZhhdJUMjkqYnTwhzPk8rQw5HyFw7VpGfGwNiswrhkSsopQ52SqMjX9kEx2ikkYd9vkiDfq4I/H0r8vLl9RSP7j7ihfN39x+K6rhWD0s74oX1BE8vNAY2MusY3vABdYhl2xud2iL203SLH6GKOodBTv5mX5Ml7HMtOHuY5moGYAhmo013R62HPJKp9NC6+qbRCw0V04y4Njo42SMkc/NJy3Ahoy3Y54On9X4qCg4O84pYZmyObnnEMoDQS2NzjHmYT84OLN7jfRL063Cvmma5PxPiOd/LHoi1/17UkazTVde4c8k0FVPWtknma2mqPN2OHLzP0BJfdtr9puyAwDyZQyMqJaqpfFFDVuomZGNJzCZsLXyOOjRme2+mmpuujmZHL11tc0jYe5PMCw58hB2b+a6Dgfk4hy1JdOZPN6iKBrmBvLkZIYu3udbS9Da4TDEeGG0sz4mEuazLYmwOrGu1t/WKz8vWTVc5bhT5u61+iyVtm2TGuqmtitpcfkk1TUXYO9cktrX4I53ZSUuqK430KJxSWzSq7JNYLfnnU2CpKnqg5aq6gfJdYwXXROEV3ir8oFLH6DZJD0u2w+xVrG/KFPMMsbWxN11+cQfWSqnGy5/NFNpx3a+KJynQkjnPOZ5c53j+rLG3FiASWlrhp1a4H7EXMQB9yiife469D0Kr1K19C8IcQxVkDSxwL2taHt2IOXu9YKfWXz/wAEY0aSqY+4DHkMf10JAJ36XK75TTh7Wvbq14BafAi6EWAK6HNz2n50UQPqL5QVphjuQ2CFoGV01QzXcBpneLePZATOWkY43cxriLWJaCRY3FiR36qCfDonauiYTqb5G5rm9ze176nVAl/VVnBWSGkqxDGyV5qn2ZIAWkfJZiQSBcC533Cn4PmtR0LBq2TmtJPpgBsrgWkHsnQJTxDwwY7yQA5NyAdtO63gkOIYDPBE2Z0dozkDMrmlwMmjQ1rTe5vbTvWe5+m3rL+1ioqWX9lSRQRtmcJZ2ES2JyB72mS7iLvG977pJ5JMsklVEdWzQsPsa5wOn/lSzE8Aq4GNc+JzGOLWm0jCGPeQGtkDHmxJIF9tRrqELWcLVMPnDrBvmsYllLZACIy1zuzbfSM6eAUbdnx9NJzzlm/bqU2LtfTVdUNTSivhNhr8k7Uf/kFFgNC1sNFTOksf2e9nKLDd4tTh8ma9hlJAItrzPBcuj4QrDJHALZqiN07Rzey5gyhxf49tvrugYcPqXQTVYPydLdkhz9ttrEho6jUK/a/xH4p/XSuEsNdJQwQ1BZUUklO58hdlb5nNHy/kWuvfRzprHdhi3GgDPgiva2noYT2ubDM9jyNzE9g9hLZXH2FcyxjgysponyyRtMejpSx7XWGwe9t7kA21sbb7AlS0/B9a+COpjZmYYxLGGyjPke0G7Wkixsdgj2v8L0n9bcGTn9tQt/8AfqR7oKj7lG1vMxkx99e4nToypLz8GlC0PDVRI2mljDbVT3sgdzACXNjle4nq0ZYZNfV3qT92Kho5pA1qDS3Egzc/mmI672zX1U/P8aWzfv8AWL75Q3DzCvkbIJXQVMTy0MIMJ5dO10ZJPa7Dy/MLaPt0UfksxYfs6jzj/mamojGmxHnErf5NvXZc/n8nOIyVXJeQGPYZXNbObPYHBva6F2rd+gTbBOEpWOfHCxz2wuLXZnsDWyhxGVuYgZyb7d4uRcXv9sf1mr5gdKGNqXGTl87FHPByl2YtkjjEYttmMVr9L3UGGUMkVVW8ktka6rjE9K5rcpjqGwukqbuO4bI/YWdyyLE6hFRNabhzAHNc4FpaAQ8Eh1x33vqi6qja5voNuL62F9bX19g9yPYvU5wIMpfPW04by2VMDGN3a0PETXtbbo1z3gDplt0SziqS1XMB3s/lMVVqWhugAAFhYDTTbTwTfAw2Rpvv1+pcvm79ufXGvHOXVZrsOkIOhSGoDmOyuBXXq2gaQLKgcXwBpJA7/qWPi61p0peIN0N+qrrhrZOcRqQdErj1JXfzGaAssF5e2yOmoZRHzTFIIja0hY4MN9rPtbVQmLQK/ZKzQBGNdohI1M52irU2BZnareMWUOW5RMWgQlJcfd4Fdf8AJXxCZojTv1fC0Fvi25+9q4+DdH4Lij6WZszDYiwcB84Ag2d7kB9I3Xjgg8KxBs8bJIzdrxf1aX1RqSLAso6DY9FU8do43vw99zzY3Uh1cwN5ZkF7A9ouuPm+1XR7AUgxLDM8TYXvkcxhYQDywbxkFhzNYCCC0G4tqEZolwoxL0cV/tlJ/p6BbcUHs41/YWfyalQcQ08lTC6mfYhzg50ofy3vLSMpljYwNcQGtF7jYGwsFT+K8TxAROp5pS6J3Zc4MYHyMGobI9ouR6rX63ubz1/j9tuObV+pf6QoP7BN/mp1SMO/oXGLf9ST/KxI/wB+KtssUwdHnhidAzsXHLcWE3F9T8m3VaV3GVTPHURyFmWqy82zAD2WNYMp6aMCz941ni6zHU+OGtdDiIjuJhQQumLhdjqcOqyGMAcCJOzUanTtM31U3DFvN8PDf+Y/ZzuUXfwg21JnDwDe5dybW6By5jinH1ZURPhe9gZI3I/LG0FzDoWEm+hBI07ytcP42qouTkcz/h4XU8d2A/Ju5V83efkWa+tH5OS/D1mLvwp/ymB/2if/AElcjCwOg32xaQ+1tY8294XN4McnEMELX5W0r+ZAWgB7X2eAS7r/ABHaEWINjcL3ifiOtnbHJzrmkkbUBgYxrHPYC4PeGgF3da9tTonO5U9eLqXXcDUt5/TMJDT+wwCoI+AKqdGz5SZzqtkUba9znQvDAHlswcHZz2hs3w7PiqvwpxmyskzGV8dRzvOMpEeR0nmvm2gLNsl9L7gFWORz2hzMxyySmZ4sz0yQSb2uBcbK2WF1XVtkqZpGeiXktNrZgLDMPA2v7U1hGlz1SjGICwtlbtcBwHdrr8AmVBLmChSo8XROhkBHovv+vigsNxQscAP1+rq68U4bzqd1h2mgkewX+xcqmkLb66i4PgR/ssfJxq+OnVqDEc7bKr8ZODGlxFybgdeir+EY25jhc6XRmOYkJhprbX4LDnx2VpenPq30r2R3CmHtnqWtcQGN+UfduYOa0i7LeN7e9EYnQOeC5rDqPXb3bIKkhqIXkx5mkaEt1HR1j0PRddvV4snxWXe3m+v27RNUtkjLHRvkDrNyMa2SOxv/ABG20A00IAAaTexC5JxXgfLfzYQOW8+gD6Djc2aPo6aJwzFJfN3SOFnt7NrWvcDW3cbpBUmacDmOJA1A0Av32HVZePmyzJmff+3Hx4//AE+0tk5n7+d3/i8Dh2P6Unvb+FeO4ej+lJ72/hWLF1uqoxw3F9KT3t/CpP3ci+lJ72/hWLE4mvWcPRj50nvb+FSfu9Hvmff1t/CsWJk6L5NIuXDJGHOLQ4WzWuNB3BXULFikI3haTRg7rFic+yhFiFIO89e5LpMPY8ZXXI9n3LFiPJ9NOFCxrhKFj7tdIP7zSN/FqWfu5Hvnk97Pwr1YsMjo9q2HDsf05Pe38KJh4ej+k/3t/CsWKbIr2oxmAx97/e38K3hwGMyWJfYt1F266gdyxYnzIjrqqrhfDEcUjJGSS5mkEast7ewuu0dOJIWudcm2+17BYsW7mTT0LXROab2t4X+pA4VQNbsXe0j7lixScOXUoLSNbEEHbu9S5Xi3DcXNk7Umryd295/7VixFOBP3dj+lJ72/hW0WCMGz5Pez8KxYpkPRkeEttbO//B+FaR8PsvfPJ72eP/b4lYsVHEj8CjLS0ufY76t/CoW8NxfSf72/hWLEuY0tr/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95536" y="3356992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עכשיו רוצים למקסם תוחלת רווח במקום</a:t>
            </a:r>
          </a:p>
          <a:p>
            <a:r>
              <a:rPr lang="he-IL" dirty="0" smtClean="0"/>
              <a:t>תכסיס שבו בוחרים רק זוג או פרד  - </a:t>
            </a:r>
            <a:r>
              <a:rPr lang="he-IL" b="1" i="1" u="sng" dirty="0" smtClean="0">
                <a:solidFill>
                  <a:srgbClr val="FF0000"/>
                </a:solidFill>
              </a:rPr>
              <a:t>תכסיס טהור</a:t>
            </a:r>
          </a:p>
        </p:txBody>
      </p:sp>
      <p:pic>
        <p:nvPicPr>
          <p:cNvPr id="5122" name="Picture 2" descr="C:\Users\dell\Desktop\Games Seminar\MIXunpredi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" y="4365104"/>
            <a:ext cx="61989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01110"/>
            <a:ext cx="8229600" cy="1036712"/>
          </a:xfrm>
        </p:spPr>
        <p:txBody>
          <a:bodyPr/>
          <a:lstStyle/>
          <a:p>
            <a:r>
              <a:rPr lang="he-IL" dirty="0"/>
              <a:t>נסמן ב</a:t>
            </a:r>
            <a:r>
              <a:rPr lang="en-US" dirty="0" smtClean="0"/>
              <a:t>p-</a:t>
            </a:r>
            <a:r>
              <a:rPr lang="he-IL" dirty="0" smtClean="0"/>
              <a:t> </a:t>
            </a:r>
            <a:r>
              <a:rPr lang="he-IL" dirty="0"/>
              <a:t>את ההסתברות לזוג אצל שחקן 1</a:t>
            </a:r>
          </a:p>
          <a:p>
            <a:r>
              <a:rPr lang="he-IL" dirty="0"/>
              <a:t>נסמן </a:t>
            </a:r>
            <a:r>
              <a:rPr lang="he-IL" dirty="0" smtClean="0"/>
              <a:t>ב-</a:t>
            </a:r>
            <a:r>
              <a:rPr lang="en-US" dirty="0" smtClean="0"/>
              <a:t>q</a:t>
            </a:r>
            <a:r>
              <a:rPr lang="he-IL" dirty="0" smtClean="0"/>
              <a:t> </a:t>
            </a:r>
            <a:r>
              <a:rPr lang="he-IL" dirty="0"/>
              <a:t>באופן זהה אצל שחקן </a:t>
            </a:r>
            <a:r>
              <a:rPr lang="he-IL" dirty="0" smtClean="0"/>
              <a:t>2</a:t>
            </a:r>
          </a:p>
          <a:p>
            <a:pPr lvl="1"/>
            <a:endParaRPr lang="he-IL" dirty="0" smtClean="0">
              <a:solidFill>
                <a:srgbClr val="00B050"/>
              </a:solidFill>
            </a:endParaRPr>
          </a:p>
          <a:p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059832" y="2198297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u="sng" dirty="0"/>
          </a:p>
          <a:p>
            <a:r>
              <a:rPr lang="he-IL" sz="2400" u="sng" dirty="0" smtClean="0"/>
              <a:t>תכסיס טהור פרד:</a:t>
            </a:r>
          </a:p>
          <a:p>
            <a:endParaRPr lang="he-IL" sz="2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35529"/>
              </p:ext>
            </p:extLst>
          </p:nvPr>
        </p:nvGraphicFramePr>
        <p:xfrm>
          <a:off x="5364088" y="3372412"/>
          <a:ext cx="2855640" cy="19442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7820"/>
                <a:gridCol w="1427820"/>
              </a:tblGrid>
              <a:tr h="64807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רווח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הסתברות</a:t>
                      </a:r>
                      <a:endParaRPr lang="he-IL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</a:t>
                      </a:r>
                      <a:endParaRPr lang="he-IL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1-q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חץ שמאלה 4"/>
          <p:cNvSpPr/>
          <p:nvPr/>
        </p:nvSpPr>
        <p:spPr>
          <a:xfrm>
            <a:off x="4139952" y="4077072"/>
            <a:ext cx="72008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2"/>
              <p:cNvSpPr txBox="1">
                <a:spLocks/>
              </p:cNvSpPr>
              <p:nvPr/>
            </p:nvSpPr>
            <p:spPr>
              <a:xfrm>
                <a:off x="810951" y="3882245"/>
                <a:ext cx="3024336" cy="1036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e-IL" b="0" i="1" smtClean="0">
                              <a:latin typeface="Cambria Math"/>
                            </a:rPr>
                            <m:t>רווח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3882245"/>
                <a:ext cx="3024336" cy="1036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666530" y="5702850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u="sng" dirty="0" smtClean="0"/>
              <a:t>באופן דומה נקבל בתכסיס הטהור פרד:</a:t>
            </a:r>
          </a:p>
          <a:p>
            <a:pPr lvl="1"/>
            <a:endParaRPr lang="he-IL" dirty="0" smtClean="0">
              <a:solidFill>
                <a:srgbClr val="00B050"/>
              </a:solidFill>
            </a:endParaRPr>
          </a:p>
          <a:p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 7"/>
              <p:cNvSpPr/>
              <p:nvPr/>
            </p:nvSpPr>
            <p:spPr>
              <a:xfrm>
                <a:off x="746454" y="5721004"/>
                <a:ext cx="3153330" cy="534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e-IL" sz="2400" i="1">
                              <a:latin typeface="Cambria Math"/>
                            </a:rPr>
                            <m:t>רווח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𝑞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4" y="5721004"/>
                <a:ext cx="3153330" cy="5346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9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485184" cy="1656184"/>
          </a:xfrm>
        </p:spPr>
        <p:txBody>
          <a:bodyPr/>
          <a:lstStyle/>
          <a:p>
            <a:pPr algn="r"/>
            <a:r>
              <a:rPr lang="he-IL" b="1" u="sng" dirty="0" smtClean="0"/>
              <a:t>מהו משחק?</a:t>
            </a:r>
            <a:endParaRPr lang="he-IL" b="1" u="sng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464496" cy="5328592"/>
          </a:xfrm>
        </p:spPr>
      </p:pic>
      <p:sp>
        <p:nvSpPr>
          <p:cNvPr id="7" name="TextBox 6"/>
          <p:cNvSpPr txBox="1"/>
          <p:nvPr/>
        </p:nvSpPr>
        <p:spPr>
          <a:xfrm>
            <a:off x="4572000" y="1756428"/>
            <a:ext cx="410445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המשטרה עוצרת שני חשודים ברצח </a:t>
            </a:r>
          </a:p>
          <a:p>
            <a:r>
              <a:rPr lang="he-IL" sz="2400" dirty="0" smtClean="0"/>
              <a:t>מציעים עסקת טיעון : תלשין – נקל עלייך</a:t>
            </a:r>
            <a:r>
              <a:rPr lang="en-US" dirty="0"/>
              <a:t/>
            </a:r>
            <a:br>
              <a:rPr lang="en-US" dirty="0"/>
            </a:b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956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/>
          <a:lstStyle/>
          <a:p>
            <a:r>
              <a:rPr lang="he-IL" dirty="0" smtClean="0"/>
              <a:t>מעכשיו </a:t>
            </a:r>
            <a:r>
              <a:rPr lang="he-IL" dirty="0" smtClean="0"/>
              <a:t>התכסיס =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he-IL" dirty="0" smtClean="0"/>
              <a:t>ההסתברויות</a:t>
            </a:r>
            <a:endParaRPr lang="he-IL" dirty="0" smtClean="0"/>
          </a:p>
          <a:p>
            <a:r>
              <a:rPr lang="he-IL" dirty="0" smtClean="0"/>
              <a:t> בדוגמא תכסיס טהור הוא אף פעם לא שיווי משקל נאש </a:t>
            </a:r>
          </a:p>
          <a:p>
            <a:pPr lvl="1"/>
            <a:r>
              <a:rPr lang="he-IL" dirty="0" smtClean="0">
                <a:solidFill>
                  <a:srgbClr val="10045A"/>
                </a:solidFill>
              </a:rPr>
              <a:t>נניח שכן</a:t>
            </a:r>
            <a:r>
              <a:rPr lang="en-US" dirty="0" smtClean="0">
                <a:solidFill>
                  <a:srgbClr val="10045A"/>
                </a:solidFill>
              </a:rPr>
              <a:t>,</a:t>
            </a:r>
            <a:r>
              <a:rPr lang="he-IL" dirty="0" smtClean="0">
                <a:solidFill>
                  <a:srgbClr val="10045A"/>
                </a:solidFill>
              </a:rPr>
              <a:t> </a:t>
            </a:r>
            <a:r>
              <a:rPr lang="he-IL" dirty="0" err="1" smtClean="0">
                <a:solidFill>
                  <a:srgbClr val="10045A"/>
                </a:solidFill>
              </a:rPr>
              <a:t>וש</a:t>
            </a:r>
            <a:r>
              <a:rPr lang="he-IL" dirty="0" smtClean="0">
                <a:solidFill>
                  <a:srgbClr val="10045A"/>
                </a:solidFill>
              </a:rPr>
              <a:t> </a:t>
            </a:r>
            <a:r>
              <a:rPr lang="en-US" dirty="0" smtClean="0">
                <a:solidFill>
                  <a:srgbClr val="10045A"/>
                </a:solidFill>
              </a:rPr>
              <a:t>p=1</a:t>
            </a:r>
            <a:endParaRPr lang="he-IL" dirty="0" smtClean="0">
              <a:solidFill>
                <a:srgbClr val="10045A"/>
              </a:solidFill>
            </a:endParaRPr>
          </a:p>
          <a:p>
            <a:pPr lvl="1"/>
            <a:r>
              <a:rPr lang="he-IL" dirty="0" smtClean="0">
                <a:solidFill>
                  <a:srgbClr val="10045A"/>
                </a:solidFill>
              </a:rPr>
              <a:t>התגובה הכי טובה של 2 לתכסיס היא </a:t>
            </a:r>
            <a:r>
              <a:rPr lang="en-US" dirty="0" smtClean="0">
                <a:solidFill>
                  <a:srgbClr val="10045A"/>
                </a:solidFill>
              </a:rPr>
              <a:t>q=1</a:t>
            </a:r>
          </a:p>
          <a:p>
            <a:pPr lvl="1"/>
            <a:r>
              <a:rPr lang="en-US" dirty="0" smtClean="0">
                <a:solidFill>
                  <a:srgbClr val="10045A"/>
                </a:solidFill>
              </a:rPr>
              <a:t>p=1  </a:t>
            </a:r>
            <a:r>
              <a:rPr lang="he-IL" dirty="0" smtClean="0">
                <a:solidFill>
                  <a:srgbClr val="10045A"/>
                </a:solidFill>
              </a:rPr>
              <a:t> היא לא התגובה הכי טובה ל</a:t>
            </a:r>
            <a:r>
              <a:rPr lang="en-US" dirty="0" smtClean="0">
                <a:solidFill>
                  <a:srgbClr val="10045A"/>
                </a:solidFill>
              </a:rPr>
              <a:t>q=1</a:t>
            </a:r>
          </a:p>
          <a:p>
            <a:pPr marL="274320" lvl="1" indent="0">
              <a:buNone/>
            </a:pPr>
            <a:endParaRPr lang="he-I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r"/>
            <a:r>
              <a:rPr lang="he-IL" b="1" u="sng" dirty="0" smtClean="0"/>
              <a:t>שיווי משקל נאש במשחקים מעורבים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39768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r"/>
                <a:r>
                  <a:rPr lang="he-IL" u="sng" dirty="0" smtClean="0"/>
                  <a:t>שיווי משקל נאש קורה רק </a:t>
                </a:r>
                <a:r>
                  <a:rPr lang="he-IL" u="sng" dirty="0" err="1" smtClean="0"/>
                  <a:t>כש</a:t>
                </a:r>
                <a:r>
                  <a:rPr lang="en-US" u="sng" dirty="0" smtClean="0"/>
                  <a:t>p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= </a:t>
                </a:r>
                <a:r>
                  <a:rPr lang="en-US" u="sng" dirty="0">
                    <a:solidFill>
                      <a:schemeClr val="tx2"/>
                    </a:solidFill>
                  </a:rPr>
                  <a:t>q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u="sng" dirty="0">
                    <a:solidFill>
                      <a:schemeClr val="tx2"/>
                    </a:solidFill>
                  </a:rPr>
                  <a:t>=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u="sng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u="sng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u="sng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u="sng" dirty="0" smtClean="0">
                    <a:solidFill>
                      <a:schemeClr val="tx2"/>
                    </a:solidFill>
                  </a:rPr>
                  <a:t> </a:t>
                </a:r>
                <a:endParaRPr lang="he-IL" u="sng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593" b="-117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4048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he-IL" sz="2400" dirty="0" smtClean="0">
                    <a:solidFill>
                      <a:srgbClr val="00B050"/>
                    </a:solidFill>
                  </a:rPr>
                  <a:t>אם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q≠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400" dirty="0" smtClean="0">
                    <a:solidFill>
                      <a:srgbClr val="00B050"/>
                    </a:solidFill>
                  </a:rPr>
                  <a:t> אז התגובה הכי טובה היא תכסיס טהור</a:t>
                </a:r>
              </a:p>
              <a:p>
                <a:pPr lvl="1"/>
                <a:r>
                  <a:rPr lang="he-IL" sz="2400" dirty="0" smtClean="0">
                    <a:solidFill>
                      <a:srgbClr val="00B050"/>
                    </a:solidFill>
                  </a:rPr>
                  <a:t>אבל הוכחנו שתכסיס טהור לא שיווי משקל נאש פה</a:t>
                </a:r>
              </a:p>
              <a:p>
                <a:pPr lvl="1"/>
                <a:r>
                  <a:rPr lang="he-IL" sz="2400" dirty="0" smtClean="0">
                    <a:solidFill>
                      <a:srgbClr val="00B050"/>
                    </a:solidFill>
                  </a:rPr>
                  <a:t>לכן שיווי משקל נאש מקיים :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q=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e-IL" sz="2400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he-IL" sz="2400" dirty="0" smtClean="0">
                    <a:solidFill>
                      <a:srgbClr val="00B050"/>
                    </a:solidFill>
                  </a:rPr>
                  <a:t>באופן זהה מתקיים ל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p</a:t>
                </a:r>
                <a:endParaRPr lang="he-IL" sz="2400" dirty="0" smtClean="0">
                  <a:solidFill>
                    <a:srgbClr val="00B050"/>
                  </a:solidFill>
                </a:endParaRPr>
              </a:p>
              <a:p>
                <a:pPr lvl="1"/>
                <a:endParaRPr lang="he-IL" dirty="0" smtClean="0">
                  <a:solidFill>
                    <a:srgbClr val="00B050"/>
                  </a:solidFill>
                </a:endParaRPr>
              </a:p>
              <a:p>
                <a:endParaRPr lang="he-IL" dirty="0" smtClean="0"/>
              </a:p>
              <a:p>
                <a:pPr algn="ctr"/>
                <a:endParaRPr lang="he-IL" dirty="0" smtClean="0"/>
              </a:p>
              <a:p>
                <a:pPr algn="ctr"/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4048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887486" y="4149080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e-IL" sz="2800" b="1" u="sng" dirty="0" smtClean="0">
                <a:solidFill>
                  <a:srgbClr val="FF0000"/>
                </a:solidFill>
              </a:rPr>
              <a:t>זה שיווי משקל נאש היחיד פה!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3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אינטואיטיבית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אם </a:t>
                </a:r>
                <a:r>
                  <a:rPr lang="he-IL" dirty="0" smtClean="0"/>
                  <a:t>הסתברות ששחקן 2 ישחק זוג &gt; שישחק פרד אז ברור </a:t>
                </a:r>
                <a:r>
                  <a:rPr lang="he-IL" dirty="0" smtClean="0"/>
                  <a:t>שלשחקן </a:t>
                </a:r>
                <a:r>
                  <a:rPr lang="he-IL" dirty="0"/>
                  <a:t>1</a:t>
                </a:r>
                <a:r>
                  <a:rPr lang="he-IL" dirty="0" smtClean="0"/>
                  <a:t> </a:t>
                </a:r>
                <a:r>
                  <a:rPr lang="he-IL" dirty="0" smtClean="0"/>
                  <a:t>הכי משתלם תמיד לבחור </a:t>
                </a:r>
                <a:r>
                  <a:rPr lang="he-IL" dirty="0" smtClean="0"/>
                  <a:t>זוג</a:t>
                </a:r>
                <a:endParaRPr lang="he-IL" dirty="0" smtClean="0"/>
              </a:p>
              <a:p>
                <a:r>
                  <a:rPr lang="he-IL" dirty="0" smtClean="0"/>
                  <a:t>אז לשחקן 2 לשחק פרד לפחות חצי מהזמן</a:t>
                </a:r>
              </a:p>
              <a:p>
                <a:r>
                  <a:rPr lang="he-IL" dirty="0" smtClean="0"/>
                  <a:t>באופן סימטרי נעשה לשחקן 1</a:t>
                </a:r>
              </a:p>
              <a:p>
                <a:r>
                  <a:rPr lang="he-IL" dirty="0" smtClean="0"/>
                  <a:t>כלומר אם </a:t>
                </a:r>
                <a:r>
                  <a:rPr lang="en-US" dirty="0" smtClean="0"/>
                  <a:t>p=q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/>
                  <a:t> אז נקבל שיווי משקל נאש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q=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=&gt; שחקן 2 "אדיש" לשחקן 1</a:t>
                </a:r>
              </a:p>
              <a:p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875" r="-7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sanafarzand.files.wordpress.com/2012/04/dcrn233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3428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/>
          <a:lstStyle/>
          <a:p>
            <a:r>
              <a:rPr lang="he-IL" dirty="0" smtClean="0"/>
              <a:t>נחזור לאינטואיציה מההתחלה</a:t>
            </a:r>
          </a:p>
          <a:p>
            <a:pPr lvl="1"/>
            <a:r>
              <a:rPr lang="he-IL" dirty="0" smtClean="0"/>
              <a:t>אקראיות עוזרת להיות לא צפויים</a:t>
            </a:r>
          </a:p>
          <a:p>
            <a:pPr lvl="1"/>
            <a:r>
              <a:rPr lang="he-IL" dirty="0" smtClean="0"/>
              <a:t>היריב לא יכול לנצל את המידע שיש לו עלינו</a:t>
            </a:r>
          </a:p>
          <a:p>
            <a:r>
              <a:rPr lang="he-IL" u="sng" dirty="0" smtClean="0"/>
              <a:t>התוצאה המרכזית של נאש :</a:t>
            </a:r>
          </a:p>
          <a:p>
            <a:r>
              <a:rPr lang="he-IL" sz="2800" b="1" dirty="0" smtClean="0"/>
              <a:t> 	</a:t>
            </a:r>
            <a:r>
              <a:rPr lang="he-IL" sz="2800" b="1" dirty="0" smtClean="0">
                <a:solidFill>
                  <a:srgbClr val="FF0000"/>
                </a:solidFill>
              </a:rPr>
              <a:t>תמיד יש שיווי משקל נאש!</a:t>
            </a:r>
          </a:p>
          <a:p>
            <a:r>
              <a:rPr lang="he-IL" dirty="0" smtClean="0"/>
              <a:t>תוצאה מדהימה </a:t>
            </a:r>
            <a:r>
              <a:rPr lang="en-US" dirty="0" smtClean="0"/>
              <a:t>,</a:t>
            </a:r>
            <a:r>
              <a:rPr lang="he-IL" dirty="0" smtClean="0"/>
              <a:t> מאוד שימושית ומהפכנית ( ההוכחה דורשת משפט מטופולוגיה)</a:t>
            </a:r>
          </a:p>
        </p:txBody>
      </p:sp>
    </p:spTree>
    <p:extLst>
      <p:ext uri="{BB962C8B-B14F-4D97-AF65-F5344CB8AC3E}">
        <p14:creationId xmlns:p14="http://schemas.microsoft.com/office/powerpoint/2010/main" val="11173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he-IL" b="1" u="sng" dirty="0" smtClean="0"/>
              <a:t>משחקים דינמיים</a:t>
            </a:r>
            <a:endParaRPr lang="he-IL" b="1" u="sng" dirty="0"/>
          </a:p>
        </p:txBody>
      </p:sp>
      <p:pic>
        <p:nvPicPr>
          <p:cNvPr id="1026" name="Picture 2" descr="http://tadhgkelly.typepad.com/.a/6a0120a8f8e2b8970b0147e1b721ee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76464" cy="52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 זה?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אז כבר לא חולקים את אותו תור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מייצגים את התכסיסים בתור עץ החלטות במקום מטריצה</a:t>
            </a:r>
          </a:p>
          <a:p>
            <a:r>
              <a:rPr lang="he-IL" dirty="0" smtClean="0"/>
              <a:t>שחקן א</a:t>
            </a:r>
            <a:r>
              <a:rPr lang="en-US" dirty="0" smtClean="0"/>
              <a:t>'</a:t>
            </a:r>
            <a:r>
              <a:rPr lang="he-IL" dirty="0" smtClean="0"/>
              <a:t> משחק שחקן ב</a:t>
            </a:r>
            <a:r>
              <a:rPr lang="en-US" dirty="0" smtClean="0"/>
              <a:t>'</a:t>
            </a:r>
            <a:r>
              <a:rPr lang="he-IL" dirty="0" smtClean="0"/>
              <a:t> מגיב ושניהם מקבלים רווח בהתאם</a:t>
            </a:r>
          </a:p>
          <a:p>
            <a:r>
              <a:rPr lang="he-IL" dirty="0" smtClean="0"/>
              <a:t>אפשר לייצג משחק דינמי בעל שלב אחד במטריצה גדולה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התכסיסים = קבוצות – לכול תגובה של שחקן 2 התכסיס של שחקן 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בעצם זה כול </a:t>
            </a:r>
            <a:r>
              <a:rPr lang="he-IL" dirty="0" err="1" smtClean="0">
                <a:solidFill>
                  <a:srgbClr val="00B050"/>
                </a:solidFill>
              </a:rPr>
              <a:t>הקונפיגורציות</a:t>
            </a:r>
            <a:r>
              <a:rPr lang="he-IL" dirty="0" smtClean="0">
                <a:solidFill>
                  <a:srgbClr val="00B050"/>
                </a:solidFill>
              </a:rPr>
              <a:t> האפשריות מנקודת מבט של שחקן 2</a:t>
            </a:r>
          </a:p>
        </p:txBody>
      </p:sp>
    </p:spTree>
    <p:extLst>
      <p:ext uri="{BB962C8B-B14F-4D97-AF65-F5344CB8AC3E}">
        <p14:creationId xmlns:p14="http://schemas.microsoft.com/office/powerpoint/2010/main" val="36983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90600"/>
          </a:xfrm>
        </p:spPr>
        <p:txBody>
          <a:bodyPr/>
          <a:lstStyle/>
          <a:p>
            <a:pPr algn="r"/>
            <a:r>
              <a:rPr lang="he-IL" dirty="0" smtClean="0"/>
              <a:t>איך מטפלים?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איך מקבלים החלטות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להסתכל בעץ החלטות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בודקים איזה החלטה יכולה להביא למקסימום רווח את שחקן 1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בודקים מה התגובה הכי טובה לאותה החלטה(תכסיס)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בוא ננסה להשתמש בקשר בין הטבלה והעץ </a:t>
            </a:r>
            <a:endParaRPr lang="he-IL" dirty="0">
              <a:solidFill>
                <a:srgbClr val="00B050"/>
              </a:solidFill>
            </a:endParaRPr>
          </a:p>
          <a:p>
            <a:r>
              <a:rPr lang="he-IL" dirty="0" smtClean="0"/>
              <a:t>מסובך יותר...</a:t>
            </a:r>
          </a:p>
          <a:p>
            <a:r>
              <a:rPr lang="he-IL" dirty="0" smtClean="0"/>
              <a:t>אם </a:t>
            </a:r>
            <a:r>
              <a:rPr lang="he-IL" dirty="0" smtClean="0"/>
              <a:t>מתרגמים לטבלה אז המשחק "זהה" למה שעשינו לפני כן.</a:t>
            </a:r>
          </a:p>
          <a:p>
            <a:r>
              <a:rPr lang="he-IL" u="sng" dirty="0" smtClean="0"/>
              <a:t>שיווי </a:t>
            </a:r>
            <a:r>
              <a:rPr lang="he-IL" u="sng" dirty="0" smtClean="0"/>
              <a:t>משקל נאש </a:t>
            </a:r>
            <a:r>
              <a:rPr lang="he-IL" u="sng" dirty="0" smtClean="0"/>
              <a:t>במשחק</a:t>
            </a:r>
            <a:r>
              <a:rPr lang="he-IL" dirty="0" smtClean="0"/>
              <a:t>: </a:t>
            </a:r>
            <a:r>
              <a:rPr lang="he-IL" dirty="0" smtClean="0"/>
              <a:t>מוגדר באופן זהה וקל למצוא אותו בטבלה.</a:t>
            </a:r>
          </a:p>
        </p:txBody>
      </p:sp>
    </p:spTree>
    <p:extLst>
      <p:ext uri="{BB962C8B-B14F-4D97-AF65-F5344CB8AC3E}">
        <p14:creationId xmlns:p14="http://schemas.microsoft.com/office/powerpoint/2010/main" val="8081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הערות אחרונות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נושא מאוד מעניין אבל אין זמן להעמיק בו</a:t>
            </a:r>
          </a:p>
          <a:p>
            <a:r>
              <a:rPr lang="he-IL" dirty="0" smtClean="0"/>
              <a:t>אפשר לסבך אותו יותר ולשאול שאלות יותר מעניינות</a:t>
            </a:r>
          </a:p>
          <a:p>
            <a:r>
              <a:rPr lang="he-IL" dirty="0" smtClean="0"/>
              <a:t>ראינו שהמשחק בדינמי שראינו לא כול כך שונה ממשחק רגיל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5707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לאיפה מתקדמים?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אפשר לדבר על דברים יותר מעניינים ממה שעשינו עד כה :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משחקים רבי משתמשים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משחקים שלא חולקים תור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משחקים בעלי יותר מתור אחד לכול שחקן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משחקים שלומדים מטעויות</a:t>
            </a:r>
          </a:p>
          <a:p>
            <a:pPr lvl="1"/>
            <a:r>
              <a:rPr lang="he-IL" dirty="0" smtClean="0">
                <a:solidFill>
                  <a:srgbClr val="00B050"/>
                </a:solidFill>
              </a:rPr>
              <a:t>ועוד ....</a:t>
            </a:r>
          </a:p>
          <a:p>
            <a:r>
              <a:rPr lang="he-IL" dirty="0" smtClean="0"/>
              <a:t>הרעיונות שדיברנו עליהם בפרקים קודמים עדיין תופסים!</a:t>
            </a:r>
            <a:endParaRPr lang="he-IL" dirty="0"/>
          </a:p>
          <a:p>
            <a:r>
              <a:rPr lang="he-IL" dirty="0" smtClean="0"/>
              <a:t>אבל הפעם זה יותר מסובך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23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dshaonimran.files.wordpress.com/2013/12/live-long-and-prosper-tee-shirt-cbs11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305946" cy="55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876800"/>
          </a:xfrm>
        </p:spPr>
        <p:txBody>
          <a:bodyPr>
            <a:normAutofit/>
          </a:bodyPr>
          <a:lstStyle/>
          <a:p>
            <a:r>
              <a:rPr lang="he-IL" sz="2600" dirty="0" smtClean="0"/>
              <a:t>אם שני החשודים שותקים </a:t>
            </a:r>
            <a:r>
              <a:rPr lang="en-US" sz="2600" dirty="0" smtClean="0"/>
              <a:t>,</a:t>
            </a:r>
            <a:r>
              <a:rPr lang="he-IL" sz="2600" dirty="0" smtClean="0"/>
              <a:t> מכניסים אותם לכלא לשנה </a:t>
            </a:r>
          </a:p>
          <a:p>
            <a:r>
              <a:rPr lang="he-IL" sz="2600" dirty="0" smtClean="0"/>
              <a:t>אם שניהם מלשינים אחד על השני אז שניהם נכנסים לכלא ל5 שנים.</a:t>
            </a:r>
          </a:p>
          <a:p>
            <a:r>
              <a:rPr lang="he-IL" sz="2600" dirty="0" smtClean="0"/>
              <a:t>בדיוק אחד מלשין </a:t>
            </a:r>
            <a:r>
              <a:rPr lang="en-US" sz="2600" dirty="0" smtClean="0"/>
              <a:t>,</a:t>
            </a:r>
            <a:r>
              <a:rPr lang="he-IL" sz="2600" dirty="0" smtClean="0"/>
              <a:t> אז המלשין משתחרר והשותק נכנס לכלא ל20 שנה. </a:t>
            </a:r>
            <a:endParaRPr lang="he-IL" sz="2600" dirty="0"/>
          </a:p>
        </p:txBody>
      </p:sp>
      <p:pic>
        <p:nvPicPr>
          <p:cNvPr id="3074" name="Picture 2" descr="C:\Users\dell\Desktop\Games Seminar\prisoners_dilemma_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2" y="2746240"/>
            <a:ext cx="3993359" cy="41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/>
          </a:bodyPr>
          <a:lstStyle/>
          <a:p>
            <a:pPr lvl="1"/>
            <a:r>
              <a:rPr lang="he-IL" sz="2400" b="1" dirty="0" smtClean="0">
                <a:solidFill>
                  <a:srgbClr val="00B050"/>
                </a:solidFill>
              </a:rPr>
              <a:t>יש סט של משתתפים – </a:t>
            </a:r>
            <a:r>
              <a:rPr lang="he-IL" sz="2400" b="1" u="sng" dirty="0" smtClean="0">
                <a:solidFill>
                  <a:srgbClr val="002060"/>
                </a:solidFill>
              </a:rPr>
              <a:t>שחקנים</a:t>
            </a:r>
            <a:r>
              <a:rPr lang="he-IL" sz="2400" b="1" dirty="0" smtClean="0">
                <a:solidFill>
                  <a:srgbClr val="002060"/>
                </a:solidFill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</a:rPr>
              <a:t>(</a:t>
            </a:r>
            <a:r>
              <a:rPr lang="he-IL" sz="2400" b="1" dirty="0" smtClean="0">
                <a:solidFill>
                  <a:srgbClr val="8769F7"/>
                </a:solidFill>
              </a:rPr>
              <a:t>לדוגמא החשודים ברצח</a:t>
            </a:r>
            <a:r>
              <a:rPr lang="he-IL" sz="2400" b="1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he-IL" sz="2400" b="1" dirty="0" smtClean="0">
                <a:solidFill>
                  <a:srgbClr val="00B050"/>
                </a:solidFill>
              </a:rPr>
              <a:t>לכול שחקן יש סט של אופציות כיצד להתנהג </a:t>
            </a:r>
            <a:r>
              <a:rPr lang="en-US" sz="2400" b="1" dirty="0" smtClean="0">
                <a:solidFill>
                  <a:srgbClr val="00B050"/>
                </a:solidFill>
              </a:rPr>
              <a:t>,</a:t>
            </a:r>
            <a:r>
              <a:rPr lang="he-IL" sz="2400" b="1" dirty="0" smtClean="0">
                <a:solidFill>
                  <a:srgbClr val="00B050"/>
                </a:solidFill>
              </a:rPr>
              <a:t> </a:t>
            </a:r>
            <a:r>
              <a:rPr lang="he-IL" sz="2400" b="1" u="sng" dirty="0" smtClean="0">
                <a:solidFill>
                  <a:srgbClr val="002060"/>
                </a:solidFill>
              </a:rPr>
              <a:t>התכסיסים של השחקן </a:t>
            </a:r>
            <a:r>
              <a:rPr lang="he-IL" sz="2400" b="1" dirty="0" smtClean="0">
                <a:solidFill>
                  <a:srgbClr val="00B050"/>
                </a:solidFill>
              </a:rPr>
              <a:t>(</a:t>
            </a:r>
            <a:r>
              <a:rPr lang="he-IL" sz="2400" b="1" dirty="0" smtClean="0">
                <a:solidFill>
                  <a:srgbClr val="8769F7"/>
                </a:solidFill>
              </a:rPr>
              <a:t>להלשין או לא להלשין</a:t>
            </a:r>
            <a:r>
              <a:rPr lang="he-IL" sz="2400" b="1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he-IL" sz="2400" b="1" dirty="0" smtClean="0">
                <a:solidFill>
                  <a:srgbClr val="00B050"/>
                </a:solidFill>
              </a:rPr>
              <a:t>לכול בחירה של תכסיסים </a:t>
            </a:r>
            <a:r>
              <a:rPr lang="en-US" sz="2400" b="1" dirty="0" smtClean="0">
                <a:solidFill>
                  <a:srgbClr val="00B050"/>
                </a:solidFill>
              </a:rPr>
              <a:t>,</a:t>
            </a:r>
            <a:r>
              <a:rPr lang="he-IL" sz="2400" b="1" dirty="0" smtClean="0">
                <a:solidFill>
                  <a:srgbClr val="00B050"/>
                </a:solidFill>
              </a:rPr>
              <a:t> מקבל </a:t>
            </a:r>
            <a:r>
              <a:rPr lang="he-IL" sz="2400" b="1" u="sng" dirty="0" smtClean="0">
                <a:solidFill>
                  <a:srgbClr val="002060"/>
                </a:solidFill>
              </a:rPr>
              <a:t>תשלום </a:t>
            </a:r>
            <a:r>
              <a:rPr lang="he-IL" sz="2400" b="1" dirty="0" smtClean="0">
                <a:solidFill>
                  <a:srgbClr val="00B050"/>
                </a:solidFill>
              </a:rPr>
              <a:t>שיכול להיות תלוי באסטרטגיות שכולם בחרו – ערך מספרי (</a:t>
            </a:r>
            <a:r>
              <a:rPr lang="he-IL" sz="2400" b="1" dirty="0" smtClean="0">
                <a:solidFill>
                  <a:srgbClr val="8769F7"/>
                </a:solidFill>
              </a:rPr>
              <a:t>מס</a:t>
            </a:r>
            <a:r>
              <a:rPr lang="en-US" sz="2400" b="1" dirty="0" smtClean="0">
                <a:solidFill>
                  <a:srgbClr val="8769F7"/>
                </a:solidFill>
              </a:rPr>
              <a:t>'</a:t>
            </a:r>
            <a:r>
              <a:rPr lang="he-IL" sz="2400" b="1" dirty="0" smtClean="0">
                <a:solidFill>
                  <a:srgbClr val="8769F7"/>
                </a:solidFill>
              </a:rPr>
              <a:t> השנים שנכנס לכלא</a:t>
            </a:r>
            <a:r>
              <a:rPr lang="he-IL" sz="2400" b="1" dirty="0" smtClean="0">
                <a:solidFill>
                  <a:srgbClr val="00B050"/>
                </a:solidFill>
              </a:rPr>
              <a:t>)</a:t>
            </a:r>
            <a:endParaRPr lang="he-IL" sz="2400" dirty="0"/>
          </a:p>
          <a:p>
            <a:pPr lvl="2"/>
            <a:endParaRPr lang="he-IL" sz="2000" b="1" dirty="0">
              <a:solidFill>
                <a:srgbClr val="00B050"/>
              </a:solidFill>
            </a:endParaRPr>
          </a:p>
          <a:p>
            <a:pPr lvl="2"/>
            <a:endParaRPr lang="he-IL" sz="2000" b="1" dirty="0" smtClean="0">
              <a:solidFill>
                <a:srgbClr val="00B050"/>
              </a:solidFill>
            </a:endParaRPr>
          </a:p>
          <a:p>
            <a:pPr marL="548640" lvl="2" indent="0">
              <a:buNone/>
            </a:pPr>
            <a:r>
              <a:rPr lang="he-IL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רק משחק בעל שלב אחד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כולם חולקים את אותו תור</a:t>
            </a:r>
          </a:p>
          <a:p>
            <a:pPr marL="548640" lvl="2" indent="0">
              <a:buNone/>
            </a:pPr>
            <a:r>
              <a:rPr lang="he-IL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רק שני שחקנים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e-IL" sz="32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2" indent="0">
              <a:buNone/>
            </a:pPr>
            <a:endParaRPr lang="he-I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485184" cy="1656184"/>
          </a:xfrm>
        </p:spPr>
        <p:txBody>
          <a:bodyPr/>
          <a:lstStyle/>
          <a:p>
            <a:pPr algn="r"/>
            <a:r>
              <a:rPr lang="he-IL" b="1" u="sng" dirty="0" smtClean="0"/>
              <a:t>הגדרות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34734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35668"/>
              </p:ext>
            </p:extLst>
          </p:nvPr>
        </p:nvGraphicFramePr>
        <p:xfrm>
          <a:off x="3184634" y="2708005"/>
          <a:ext cx="3863752" cy="208823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931876"/>
                <a:gridCol w="1931876"/>
              </a:tblGrid>
              <a:tr h="1044116">
                <a:tc>
                  <a:txBody>
                    <a:bodyPr/>
                    <a:lstStyle/>
                    <a:p>
                      <a:pPr rtl="1"/>
                      <a:r>
                        <a:rPr lang="en-US" sz="3200" dirty="0" smtClean="0"/>
                        <a:t>0 , -20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200" dirty="0" smtClean="0"/>
                        <a:t>-5</a:t>
                      </a:r>
                      <a:r>
                        <a:rPr lang="en-US" sz="3200" baseline="0" dirty="0" smtClean="0"/>
                        <a:t> , -5 </a:t>
                      </a:r>
                      <a:endParaRPr lang="he-IL" sz="32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rtl="1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 , -1</a:t>
                      </a:r>
                      <a:endParaRPr lang="he-IL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-20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 , 0 </a:t>
                      </a:r>
                      <a:endParaRPr lang="he-IL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4514" y="3036687"/>
            <a:ext cx="1016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/>
                </a:solidFill>
              </a:rPr>
              <a:t>מלשין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4514" y="3932141"/>
            <a:ext cx="1016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/>
                </a:solidFill>
              </a:rPr>
              <a:t>לא מלשין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6682" y="2131941"/>
            <a:ext cx="1016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00B050"/>
                </a:solidFill>
              </a:rPr>
              <a:t>מלשין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6882" y="2131940"/>
            <a:ext cx="1376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00B050"/>
                </a:solidFill>
              </a:rPr>
              <a:t>לא מלשין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3748" y="1485610"/>
            <a:ext cx="2372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/>
              <a:t>חשוד ב</a:t>
            </a:r>
            <a:r>
              <a:rPr lang="en-US" sz="3600" dirty="0" smtClean="0"/>
              <a:t>'</a:t>
            </a:r>
            <a:endParaRPr lang="he-IL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9021" y="3498352"/>
            <a:ext cx="2372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/>
              <a:t>חשוד א</a:t>
            </a:r>
            <a:r>
              <a:rPr lang="en-US" sz="3600" dirty="0" smtClean="0"/>
              <a:t>'</a:t>
            </a:r>
            <a:endParaRPr lang="he-IL" sz="3600" dirty="0" smtClean="0"/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2006306" y="116632"/>
            <a:ext cx="6285384" cy="1729933"/>
          </a:xfrm>
        </p:spPr>
        <p:txBody>
          <a:bodyPr>
            <a:normAutofit/>
          </a:bodyPr>
          <a:lstStyle/>
          <a:p>
            <a:pPr algn="ctr"/>
            <a:r>
              <a:rPr lang="he-IL" sz="4800" b="1" u="sng" dirty="0" smtClean="0"/>
              <a:t>מטריצת הרווחים</a:t>
            </a:r>
            <a:endParaRPr lang="he-IL" sz="4800" b="1" u="sng" dirty="0"/>
          </a:p>
        </p:txBody>
      </p:sp>
    </p:spTree>
    <p:extLst>
      <p:ext uri="{BB962C8B-B14F-4D97-AF65-F5344CB8AC3E}">
        <p14:creationId xmlns:p14="http://schemas.microsoft.com/office/powerpoint/2010/main" val="2793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520280"/>
          </a:xfrm>
        </p:spPr>
        <p:txBody>
          <a:bodyPr>
            <a:noAutofit/>
          </a:bodyPr>
          <a:lstStyle/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r>
              <a:rPr lang="he-IL" sz="2400" dirty="0" smtClean="0">
                <a:solidFill>
                  <a:srgbClr val="7030A0"/>
                </a:solidFill>
              </a:rPr>
              <a:t>אם חשוד ב</a:t>
            </a:r>
            <a:r>
              <a:rPr lang="en-US" sz="2400" dirty="0" smtClean="0">
                <a:solidFill>
                  <a:srgbClr val="7030A0"/>
                </a:solidFill>
              </a:rPr>
              <a:t>'</a:t>
            </a:r>
            <a:r>
              <a:rPr lang="he-IL" sz="2400" dirty="0" smtClean="0">
                <a:solidFill>
                  <a:srgbClr val="7030A0"/>
                </a:solidFill>
              </a:rPr>
              <a:t> הלשין עליי – נחזיר לו באותו מטבע (ונשב 5 שנים בכלא)</a:t>
            </a:r>
          </a:p>
          <a:p>
            <a:pPr marL="731520" lvl="1" indent="-457200">
              <a:buClr>
                <a:schemeClr val="accent4">
                  <a:lumMod val="50000"/>
                </a:schemeClr>
              </a:buClr>
              <a:buSzPct val="90000"/>
              <a:buFont typeface="+mj-lt"/>
              <a:buAutoNum type="arabicPeriod"/>
            </a:pPr>
            <a:r>
              <a:rPr lang="he-IL" sz="2400" dirty="0" smtClean="0">
                <a:solidFill>
                  <a:srgbClr val="7030A0"/>
                </a:solidFill>
              </a:rPr>
              <a:t>אם חשוד ב שתק</a:t>
            </a:r>
            <a:r>
              <a:rPr lang="he-IL" sz="2400" dirty="0">
                <a:solidFill>
                  <a:srgbClr val="7030A0"/>
                </a:solidFill>
              </a:rPr>
              <a:t> </a:t>
            </a:r>
            <a:r>
              <a:rPr lang="he-IL" sz="2400" dirty="0" smtClean="0">
                <a:solidFill>
                  <a:srgbClr val="7030A0"/>
                </a:solidFill>
              </a:rPr>
              <a:t>– ננצל את הנחמדות שלו (ונהיה חופשיים</a:t>
            </a:r>
            <a:r>
              <a:rPr lang="he-IL" sz="2400" dirty="0" smtClean="0"/>
              <a:t>)</a:t>
            </a:r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endParaRPr lang="he-IL" sz="2400" dirty="0"/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r>
              <a:rPr lang="he-IL" sz="2400" b="1" u="sng" dirty="0" smtClean="0">
                <a:solidFill>
                  <a:schemeClr val="bg2">
                    <a:lumMod val="25000"/>
                  </a:schemeClr>
                </a:solidFill>
              </a:rPr>
              <a:t>מסקנה:</a:t>
            </a:r>
            <a:r>
              <a:rPr lang="he-IL" sz="2400" b="1" dirty="0" smtClean="0">
                <a:solidFill>
                  <a:schemeClr val="bg2">
                    <a:lumMod val="25000"/>
                  </a:schemeClr>
                </a:solidFill>
              </a:rPr>
              <a:t> הכי טוב להלשין</a:t>
            </a:r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endParaRPr lang="he-IL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159853" y="620688"/>
            <a:ext cx="682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נקודת</a:t>
            </a:r>
            <a:r>
              <a:rPr lang="he-I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מבט של חשוד א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'</a:t>
            </a:r>
            <a:endParaRPr lang="he-I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cdn.geektime.co.il/wp-content/uploads/2012/09/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36795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374425"/>
            <a:ext cx="8229600" cy="4876800"/>
          </a:xfrm>
        </p:spPr>
        <p:txBody>
          <a:bodyPr/>
          <a:lstStyle/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endParaRPr lang="he-IL" sz="27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lvl="1" indent="0">
              <a:buClr>
                <a:schemeClr val="accent4">
                  <a:lumMod val="50000"/>
                </a:schemeClr>
              </a:buClr>
              <a:buSzPct val="90000"/>
              <a:buNone/>
            </a:pPr>
            <a:r>
              <a:rPr lang="he-IL" sz="2700" b="1" dirty="0" smtClean="0">
                <a:solidFill>
                  <a:schemeClr val="bg2">
                    <a:lumMod val="25000"/>
                  </a:schemeClr>
                </a:solidFill>
              </a:rPr>
              <a:t>אם </a:t>
            </a:r>
            <a:r>
              <a:rPr lang="he-IL" sz="2700" b="1" dirty="0">
                <a:solidFill>
                  <a:schemeClr val="bg2">
                    <a:lumMod val="25000"/>
                  </a:schemeClr>
                </a:solidFill>
              </a:rPr>
              <a:t>שניהם היו שותקים העונש היה </a:t>
            </a:r>
            <a:r>
              <a:rPr lang="he-IL" sz="2700" b="1" dirty="0" smtClean="0">
                <a:solidFill>
                  <a:schemeClr val="bg2">
                    <a:lumMod val="25000"/>
                  </a:schemeClr>
                </a:solidFill>
              </a:rPr>
              <a:t>מינימלי</a:t>
            </a: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he-IL" sz="2700" b="1" dirty="0" smtClean="0">
                <a:solidFill>
                  <a:schemeClr val="bg2">
                    <a:lumMod val="25000"/>
                  </a:schemeClr>
                </a:solidFill>
              </a:rPr>
              <a:t> אבל הכי משתלם לכול אחד מהם להלשין </a:t>
            </a:r>
            <a:r>
              <a:rPr lang="he-IL" sz="27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</a:t>
            </a:r>
            <a:endParaRPr lang="he-IL" sz="27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/>
          </a:p>
        </p:txBody>
      </p:sp>
      <p:pic>
        <p:nvPicPr>
          <p:cNvPr id="3074" name="Picture 2" descr="http://www.guzer.com/pictures/cat_shocked_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86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45424" cy="1512168"/>
          </a:xfrm>
        </p:spPr>
        <p:txBody>
          <a:bodyPr>
            <a:normAutofit/>
          </a:bodyPr>
          <a:lstStyle/>
          <a:p>
            <a:pPr algn="ctr"/>
            <a:r>
              <a:rPr lang="he-IL" sz="5400" b="1" u="sng" dirty="0"/>
              <a:t> </a:t>
            </a:r>
            <a:r>
              <a:rPr lang="he-IL" sz="5400" b="1" u="sng" dirty="0" smtClean="0"/>
              <a:t>מסקנה מפתיעה</a:t>
            </a:r>
            <a:endParaRPr lang="he-IL" sz="5400" b="1" u="sng" dirty="0"/>
          </a:p>
        </p:txBody>
      </p:sp>
    </p:spTree>
    <p:extLst>
      <p:ext uri="{BB962C8B-B14F-4D97-AF65-F5344CB8AC3E}">
        <p14:creationId xmlns:p14="http://schemas.microsoft.com/office/powerpoint/2010/main" val="4505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בהירות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6650</TotalTime>
  <Words>1768</Words>
  <Application>Microsoft Office PowerPoint</Application>
  <PresentationFormat>‫הצגה על המסך (4:3)</PresentationFormat>
  <Paragraphs>353</Paragraphs>
  <Slides>49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49</vt:i4>
      </vt:variant>
    </vt:vector>
  </HeadingPairs>
  <TitlesOfParts>
    <vt:vector size="50" baseType="lpstr">
      <vt:lpstr>בהירות</vt:lpstr>
      <vt:lpstr>Games</vt:lpstr>
      <vt:lpstr>מצגת של PowerPoint</vt:lpstr>
      <vt:lpstr>על מה נדבר היום?</vt:lpstr>
      <vt:lpstr>מהו משחק?</vt:lpstr>
      <vt:lpstr>מצגת של PowerPoint</vt:lpstr>
      <vt:lpstr>הגדרות</vt:lpstr>
      <vt:lpstr>מטריצת הרווחים</vt:lpstr>
      <vt:lpstr>מצגת של PowerPoint</vt:lpstr>
      <vt:lpstr> מסקנה מפתיעה</vt:lpstr>
      <vt:lpstr>הנחות</vt:lpstr>
      <vt:lpstr>מצגת של PowerPoint</vt:lpstr>
      <vt:lpstr>סטרואידים בתחרות ספורט</vt:lpstr>
      <vt:lpstr>ניתוח הדוגמא</vt:lpstr>
      <vt:lpstr>המרוץ לחימוש</vt:lpstr>
      <vt:lpstr>נסמן ב S ובT את התכסיסים של השחקנים א' ו-ב' בהתאמה.</vt:lpstr>
      <vt:lpstr>רק לשחקן אחד יש אסטרטגיה שולטת חזק</vt:lpstr>
      <vt:lpstr>חברה 1 VS חברה 2</vt:lpstr>
      <vt:lpstr>מצגת של PowerPoint</vt:lpstr>
      <vt:lpstr>שיווי משקל נאש</vt:lpstr>
      <vt:lpstr>מצגת של PowerPoint</vt:lpstr>
      <vt:lpstr>מצגת של PowerPoint</vt:lpstr>
      <vt:lpstr>מצגת של PowerPoint</vt:lpstr>
      <vt:lpstr>ג'ון נאש</vt:lpstr>
      <vt:lpstr>הגדרת שיווי משקל נאש</vt:lpstr>
      <vt:lpstr>מצגת של PowerPoint</vt:lpstr>
      <vt:lpstr>האם יכול להיות יותר משיווי משקל נאש אחד?</vt:lpstr>
      <vt:lpstr>ומה עם יש כמה שיווי משקל נאש?</vt:lpstr>
      <vt:lpstr>משחקי תיאום</vt:lpstr>
      <vt:lpstr>מסוכמות זה טוב</vt:lpstr>
      <vt:lpstr>להגריל אחד?</vt:lpstr>
      <vt:lpstr>ואם אין כזה?</vt:lpstr>
      <vt:lpstr>מצגת של PowerPoint</vt:lpstr>
      <vt:lpstr>הנץ והיונה</vt:lpstr>
      <vt:lpstr>מצגת של PowerPoint</vt:lpstr>
      <vt:lpstr>האם תמיד יש שיווי משקל נאש?</vt:lpstr>
      <vt:lpstr>נשמע מבאס...</vt:lpstr>
      <vt:lpstr>פרד זוג</vt:lpstr>
      <vt:lpstr>תכסיסים מעורבים</vt:lpstr>
      <vt:lpstr>מצגת של PowerPoint</vt:lpstr>
      <vt:lpstr>שיווי משקל נאש במשחקים מעורבים</vt:lpstr>
      <vt:lpstr>שיווי משקל נאש קורה רק כשp = q = 1⁄2 </vt:lpstr>
      <vt:lpstr>אינטואיטיבית</vt:lpstr>
      <vt:lpstr>מצגת של PowerPoint</vt:lpstr>
      <vt:lpstr>משחקים דינמיים</vt:lpstr>
      <vt:lpstr>מה זה?</vt:lpstr>
      <vt:lpstr>איך מטפלים?</vt:lpstr>
      <vt:lpstr>הערות אחרונות</vt:lpstr>
      <vt:lpstr>לאיפה מתקדמים?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</dc:title>
  <dc:creator>dell</dc:creator>
  <cp:lastModifiedBy>dell</cp:lastModifiedBy>
  <cp:revision>87</cp:revision>
  <dcterms:created xsi:type="dcterms:W3CDTF">2014-10-28T20:26:20Z</dcterms:created>
  <dcterms:modified xsi:type="dcterms:W3CDTF">2014-11-08T21:30:00Z</dcterms:modified>
</cp:coreProperties>
</file>