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4" r:id="rId14"/>
    <p:sldId id="275" r:id="rId15"/>
    <p:sldId id="273" r:id="rId16"/>
    <p:sldId id="278" r:id="rId17"/>
    <p:sldId id="277" r:id="rId18"/>
    <p:sldId id="279" r:id="rId19"/>
    <p:sldId id="281" r:id="rId20"/>
    <p:sldId id="294" r:id="rId21"/>
    <p:sldId id="262" r:id="rId22"/>
    <p:sldId id="263" r:id="rId23"/>
    <p:sldId id="282" r:id="rId24"/>
    <p:sldId id="283" r:id="rId25"/>
    <p:sldId id="284" r:id="rId26"/>
    <p:sldId id="286" r:id="rId27"/>
    <p:sldId id="285" r:id="rId28"/>
    <p:sldId id="288" r:id="rId29"/>
    <p:sldId id="287" r:id="rId30"/>
    <p:sldId id="289" r:id="rId31"/>
    <p:sldId id="290" r:id="rId32"/>
    <p:sldId id="292" r:id="rId33"/>
    <p:sldId id="295" r:id="rId34"/>
    <p:sldId id="297" r:id="rId35"/>
    <p:sldId id="293" r:id="rId36"/>
    <p:sldId id="298" r:id="rId37"/>
    <p:sldId id="257" r:id="rId3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27" autoAdjust="0"/>
    <p:restoredTop sz="94660"/>
  </p:normalViewPr>
  <p:slideViewPr>
    <p:cSldViewPr snapToGrid="0">
      <p:cViewPr>
        <p:scale>
          <a:sx n="119" d="100"/>
          <a:sy n="119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F454-3EE4-4777-BF4E-04C1CFB43607}" type="datetimeFigureOut">
              <a:rPr lang="he-IL" smtClean="0"/>
              <a:t>ח'/כסלו/תשע"ה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9B3A-A202-4EF3-852E-1BBFCD2CD7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733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F454-3EE4-4777-BF4E-04C1CFB43607}" type="datetimeFigureOut">
              <a:rPr lang="he-IL" smtClean="0"/>
              <a:t>ח'/כסלו/תשע"ה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9B3A-A202-4EF3-852E-1BBFCD2CD7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476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F454-3EE4-4777-BF4E-04C1CFB43607}" type="datetimeFigureOut">
              <a:rPr lang="he-IL" smtClean="0"/>
              <a:t>ח'/כסלו/תשע"ה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9B3A-A202-4EF3-852E-1BBFCD2CD7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934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F454-3EE4-4777-BF4E-04C1CFB43607}" type="datetimeFigureOut">
              <a:rPr lang="he-IL" smtClean="0"/>
              <a:t>ח'/כסלו/תשע"ה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9B3A-A202-4EF3-852E-1BBFCD2CD7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443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F454-3EE4-4777-BF4E-04C1CFB43607}" type="datetimeFigureOut">
              <a:rPr lang="he-IL" smtClean="0"/>
              <a:t>ח'/כסלו/תשע"ה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9B3A-A202-4EF3-852E-1BBFCD2CD7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096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F454-3EE4-4777-BF4E-04C1CFB43607}" type="datetimeFigureOut">
              <a:rPr lang="he-IL" smtClean="0"/>
              <a:t>ח'/כסלו/תשע"ה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9B3A-A202-4EF3-852E-1BBFCD2CD7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390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F454-3EE4-4777-BF4E-04C1CFB43607}" type="datetimeFigureOut">
              <a:rPr lang="he-IL" smtClean="0"/>
              <a:t>ח'/כסלו/תשע"ה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9B3A-A202-4EF3-852E-1BBFCD2CD7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659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F454-3EE4-4777-BF4E-04C1CFB43607}" type="datetimeFigureOut">
              <a:rPr lang="he-IL" smtClean="0"/>
              <a:t>ח'/כסלו/תשע"ה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9B3A-A202-4EF3-852E-1BBFCD2CD7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357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F454-3EE4-4777-BF4E-04C1CFB43607}" type="datetimeFigureOut">
              <a:rPr lang="he-IL" smtClean="0"/>
              <a:t>ח'/כסלו/תשע"ה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9B3A-A202-4EF3-852E-1BBFCD2CD7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389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F454-3EE4-4777-BF4E-04C1CFB43607}" type="datetimeFigureOut">
              <a:rPr lang="he-IL" smtClean="0"/>
              <a:t>ח'/כסלו/תשע"ה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9B3A-A202-4EF3-852E-1BBFCD2CD7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358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F454-3EE4-4777-BF4E-04C1CFB43607}" type="datetimeFigureOut">
              <a:rPr lang="he-IL" smtClean="0"/>
              <a:t>ח'/כסלו/תשע"ה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9B3A-A202-4EF3-852E-1BBFCD2CD7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073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EF454-3EE4-4777-BF4E-04C1CFB43607}" type="datetimeFigureOut">
              <a:rPr lang="he-IL" smtClean="0"/>
              <a:t>ח'/כסלו/תשע"ה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29B3A-A202-4EF3-852E-1BBFCD2CD7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380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listapart.com/blog/post/why-are-links-blu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skpNmUl8y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 of The World Wide Web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8012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From “Networks, Crowds and Markets”</a:t>
            </a:r>
          </a:p>
          <a:p>
            <a:r>
              <a:rPr lang="en-US" dirty="0" smtClean="0"/>
              <a:t>Chapter 13</a:t>
            </a:r>
          </a:p>
          <a:p>
            <a:endParaRPr lang="ar-JO" dirty="0" smtClean="0"/>
          </a:p>
          <a:p>
            <a:r>
              <a:rPr lang="en-US" dirty="0" smtClean="0"/>
              <a:t>Eyal Feder</a:t>
            </a:r>
          </a:p>
          <a:p>
            <a:r>
              <a:rPr lang="en-US" dirty="0" smtClean="0"/>
              <a:t>Nov, 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060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Hypertext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(The coolest thing about the web)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67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Different ways to manage information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Alphabetically</a:t>
            </a:r>
          </a:p>
          <a:p>
            <a:pPr algn="l" rtl="0"/>
            <a:r>
              <a:rPr lang="en-US" dirty="0" smtClean="0"/>
              <a:t>Hierarchy (like folders)</a:t>
            </a:r>
          </a:p>
          <a:p>
            <a:pPr algn="l" rtl="0"/>
            <a:r>
              <a:rPr lang="en-US" dirty="0" smtClean="0"/>
              <a:t>Classification systems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All of these have one thing in common</a:t>
            </a:r>
          </a:p>
          <a:p>
            <a:pPr marL="0" indent="0" algn="l" rtl="0">
              <a:buNone/>
            </a:pPr>
            <a:r>
              <a:rPr lang="en-US" b="1" dirty="0"/>
              <a:t>	</a:t>
            </a:r>
            <a:r>
              <a:rPr lang="en-US" b="1" dirty="0" smtClean="0"/>
              <a:t>				</a:t>
            </a:r>
            <a:r>
              <a:rPr lang="en-US" sz="4800" b="1" dirty="0" err="1" smtClean="0"/>
              <a:t>Linearrrr</a:t>
            </a:r>
            <a:endParaRPr lang="en-US" sz="4800" b="1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311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Earlier non linear connections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Academic references</a:t>
            </a:r>
          </a:p>
          <a:p>
            <a:pPr algn="l" rtl="0"/>
            <a:r>
              <a:rPr lang="en-US" dirty="0" smtClean="0"/>
              <a:t>(also in legal decisions and patents)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Relevant to the web?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292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Earlier non linear connections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51323" cy="4351338"/>
          </a:xfrm>
        </p:spPr>
        <p:txBody>
          <a:bodyPr/>
          <a:lstStyle/>
          <a:p>
            <a:pPr algn="l" rtl="0"/>
            <a:r>
              <a:rPr lang="en-US" dirty="0" smtClean="0"/>
              <a:t>Cross-reference encyclopedia (figure 13.4)</a:t>
            </a:r>
          </a:p>
          <a:p>
            <a:pPr algn="l" rtl="0"/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5911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Memex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5452" cy="4351338"/>
          </a:xfrm>
        </p:spPr>
        <p:txBody>
          <a:bodyPr/>
          <a:lstStyle/>
          <a:p>
            <a:pPr algn="l" rtl="0"/>
            <a:r>
              <a:rPr lang="en-US" dirty="0" err="1" smtClean="0"/>
              <a:t>Vannevar</a:t>
            </a:r>
            <a:r>
              <a:rPr lang="en-US" dirty="0" smtClean="0"/>
              <a:t> Bush, 1945 Article: “As We May Think”</a:t>
            </a:r>
          </a:p>
          <a:p>
            <a:pPr algn="l" rtl="0"/>
            <a:r>
              <a:rPr lang="en-US" dirty="0" smtClean="0"/>
              <a:t>Our memory is not linear.</a:t>
            </a:r>
          </a:p>
          <a:p>
            <a:pPr algn="l" rtl="0"/>
            <a:r>
              <a:rPr lang="en-US" dirty="0" smtClean="0"/>
              <a:t>Hypothetical model – the </a:t>
            </a:r>
            <a:r>
              <a:rPr lang="en-US" dirty="0" err="1" smtClean="0"/>
              <a:t>Memex</a:t>
            </a:r>
            <a:endParaRPr lang="en-US" dirty="0" smtClean="0"/>
          </a:p>
          <a:p>
            <a:pPr algn="l" rtl="0"/>
            <a:r>
              <a:rPr lang="en-US" dirty="0" smtClean="0"/>
              <a:t>Inspired the idea of hypertext</a:t>
            </a:r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8194" name="Picture 2" descr="http://upload.wikimedia.org/wikipedia/commons/e/ea/Vannevar_Bush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41" y="535089"/>
            <a:ext cx="3683847" cy="29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2014.hackinghistory.ca/wp-content/uploads/2014/09/wpid14-wpid-Bush-Memex-l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02" y="3435806"/>
            <a:ext cx="4841510" cy="330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7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Introducing: Hypertext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hlinkClick r:id="rId2"/>
              </a:rPr>
              <a:t>The ultimate reason text is blue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Invented by Burners-Lee</a:t>
            </a:r>
          </a:p>
          <a:p>
            <a:pPr algn="l" rtl="0"/>
            <a:r>
              <a:rPr lang="en-US" dirty="0" smtClean="0"/>
              <a:t>The way web pages are connected</a:t>
            </a:r>
          </a:p>
          <a:p>
            <a:pPr algn="l" rtl="0"/>
            <a:r>
              <a:rPr lang="en-US" dirty="0" smtClean="0"/>
              <a:t>An associative way to organize information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31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Changes in the web over time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41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Static pages &gt;&gt; Query pages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the early days – static pages of contact</a:t>
            </a:r>
          </a:p>
          <a:p>
            <a:pPr algn="l" rtl="0"/>
            <a:r>
              <a:rPr lang="en-US" dirty="0" smtClean="0"/>
              <a:t>Today?</a:t>
            </a:r>
            <a:endParaRPr lang="he-IL" dirty="0" smtClean="0"/>
          </a:p>
          <a:p>
            <a:pPr algn="l" rtl="0"/>
            <a:r>
              <a:rPr lang="en-US" dirty="0" smtClean="0"/>
              <a:t>More and more </a:t>
            </a:r>
            <a:r>
              <a:rPr lang="en-US" i="1" dirty="0" smtClean="0"/>
              <a:t>transactional</a:t>
            </a:r>
            <a:r>
              <a:rPr lang="en-US" dirty="0" smtClean="0"/>
              <a:t> actions, which create query pages</a:t>
            </a:r>
          </a:p>
        </p:txBody>
      </p:sp>
      <p:pic>
        <p:nvPicPr>
          <p:cNvPr id="11266" name="Picture 2" descr="http://webshopmanager.com/files/blog_images/add-to-c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91" y="3863308"/>
            <a:ext cx="4762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Importance of static pages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“The Backbone of the Internet”</a:t>
            </a:r>
          </a:p>
          <a:p>
            <a:pPr algn="l" rtl="0"/>
            <a:r>
              <a:rPr lang="en-US" dirty="0" smtClean="0"/>
              <a:t>Reliable over time</a:t>
            </a:r>
          </a:p>
          <a:p>
            <a:pPr algn="l" rtl="0"/>
            <a:r>
              <a:rPr lang="en-US" dirty="0" smtClean="0"/>
              <a:t>Include most links</a:t>
            </a:r>
          </a:p>
          <a:p>
            <a:pPr algn="l" rtl="0"/>
            <a:r>
              <a:rPr lang="en-US" dirty="0" smtClean="0"/>
              <a:t>Navigational vs. transactional</a:t>
            </a:r>
          </a:p>
          <a:p>
            <a:pPr algn="l" rtl="0"/>
            <a:r>
              <a:rPr lang="en-US" dirty="0" smtClean="0"/>
              <a:t>Our focus when thinking about structure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479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Time for math!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(just a little bit, sorry…)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793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Web?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08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web as a directed graph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best mathematical approximation – a graph</a:t>
            </a:r>
          </a:p>
          <a:p>
            <a:pPr algn="l" rtl="0"/>
            <a:r>
              <a:rPr lang="en-US" dirty="0" smtClean="0"/>
              <a:t>Why directed?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3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What is a path in a directed graph?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“A </a:t>
            </a:r>
            <a:r>
              <a:rPr lang="en-US" i="1" dirty="0" smtClean="0"/>
              <a:t>Path</a:t>
            </a:r>
            <a:r>
              <a:rPr lang="en-US" dirty="0" smtClean="0"/>
              <a:t> from node A to a node B in a directed graph is a sequence of nodes, </a:t>
            </a:r>
            <a:r>
              <a:rPr lang="en-US" dirty="0" err="1" smtClean="0"/>
              <a:t>beginig</a:t>
            </a:r>
            <a:r>
              <a:rPr lang="en-US" dirty="0" smtClean="0"/>
              <a:t> with A and ending with B, with the property that each consecutive pair of nodes in the sequence is connected by an edge pointing in the forward direction”</a:t>
            </a:r>
            <a:endParaRPr lang="he-IL" dirty="0"/>
          </a:p>
        </p:txBody>
      </p:sp>
      <p:pic>
        <p:nvPicPr>
          <p:cNvPr id="3080" name="Picture 8" descr="http://journyx.com/sites/default/files/imgs/images/directed%20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95" y="3766928"/>
            <a:ext cx="4286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What is Strong Connectivity in a directed graph?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“A directed graph is </a:t>
            </a:r>
            <a:r>
              <a:rPr lang="en-US" i="1" dirty="0" smtClean="0"/>
              <a:t>Strongly connected </a:t>
            </a:r>
            <a:r>
              <a:rPr lang="en-US" dirty="0" smtClean="0"/>
              <a:t>if there is a path from every node to every other node”</a:t>
            </a:r>
            <a:endParaRPr lang="he-IL" dirty="0"/>
          </a:p>
        </p:txBody>
      </p:sp>
      <p:pic>
        <p:nvPicPr>
          <p:cNvPr id="5" name="Picture 8" descr="http://journyx.com/sites/default/files/imgs/images/directed%20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60" y="3612227"/>
            <a:ext cx="4286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journyx.com/sites/default/files/imgs/images/directed%20grap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6" r="12262" b="3404"/>
          <a:stretch/>
        </p:blipFill>
        <p:spPr bwMode="auto">
          <a:xfrm>
            <a:off x="7836309" y="3706299"/>
            <a:ext cx="2556387" cy="257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2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Concept of Reachability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Since connectivity does not describe all of the connections in a graph, we need another concept – Reachability</a:t>
            </a:r>
          </a:p>
          <a:p>
            <a:pPr algn="l" rtl="0"/>
            <a:r>
              <a:rPr lang="en-US" dirty="0" smtClean="0"/>
              <a:t>Reachability describes the nodes that are </a:t>
            </a:r>
            <a:r>
              <a:rPr lang="en-US" dirty="0" err="1" smtClean="0"/>
              <a:t>reacheable</a:t>
            </a:r>
            <a:r>
              <a:rPr lang="en-US" dirty="0" smtClean="0"/>
              <a:t> from a certain node or vice versa</a:t>
            </a:r>
          </a:p>
          <a:p>
            <a:pPr algn="l" rtl="0"/>
            <a:r>
              <a:rPr lang="en-US" dirty="0" smtClean="0"/>
              <a:t>How do we check this?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897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Strongly connected components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40489"/>
            <a:ext cx="11353800" cy="435133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Parts of a graph that have strong connectivity</a:t>
            </a:r>
          </a:p>
          <a:p>
            <a:pPr algn="l" rtl="0"/>
            <a:r>
              <a:rPr lang="en-US" dirty="0" smtClean="0"/>
              <a:t>In other words – a group of nodes in which each node is reachable from all other nodes.</a:t>
            </a:r>
          </a:p>
          <a:p>
            <a:pPr algn="l" rtl="0"/>
            <a:r>
              <a:rPr lang="en-US" dirty="0" smtClean="0"/>
              <a:t>Formal: </a:t>
            </a:r>
          </a:p>
          <a:p>
            <a:pPr marL="457200" lvl="1" indent="0" algn="l" rtl="0">
              <a:buNone/>
            </a:pPr>
            <a:r>
              <a:rPr lang="en-US" i="1" dirty="0" smtClean="0"/>
              <a:t>We say that a strongly connected component (SCC) in a directed graph is a subset of the nodes such that: (</a:t>
            </a:r>
            <a:r>
              <a:rPr lang="en-US" i="1" dirty="0" err="1" smtClean="0"/>
              <a:t>i</a:t>
            </a:r>
            <a:r>
              <a:rPr lang="en-US" i="1" dirty="0" smtClean="0"/>
              <a:t>) every node in the subset has a path to every other; and (ii) the subset is not part of some larger set with the property that every node can reach every other.</a:t>
            </a:r>
            <a:endParaRPr lang="he-IL" i="1" dirty="0"/>
          </a:p>
        </p:txBody>
      </p:sp>
      <p:pic>
        <p:nvPicPr>
          <p:cNvPr id="12290" name="Picture 2" descr="http://media.tumblr.com/tumblr_m0oeulgkbR1qir7t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90" y="4713594"/>
            <a:ext cx="5255342" cy="19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How does all that help us understand the web?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can map reachability</a:t>
            </a:r>
          </a:p>
          <a:p>
            <a:pPr algn="l" rtl="0"/>
            <a:r>
              <a:rPr lang="en-US" dirty="0" smtClean="0"/>
              <a:t>Using the super-graph</a:t>
            </a:r>
            <a:endParaRPr lang="he-IL" dirty="0"/>
          </a:p>
        </p:txBody>
      </p:sp>
      <p:pic>
        <p:nvPicPr>
          <p:cNvPr id="13316" name="Picture 4" descr="http://classycle.sourceforge.net/images/graph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72" y="3291092"/>
            <a:ext cx="5908995" cy="30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Bow Tie Structure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68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History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Short reminder – the Web is not the Internet!</a:t>
            </a:r>
          </a:p>
          <a:p>
            <a:pPr algn="l" rtl="0"/>
            <a:r>
              <a:rPr lang="en-US" dirty="0" smtClean="0"/>
              <a:t>Created in 1999 by Andrei </a:t>
            </a:r>
            <a:r>
              <a:rPr lang="en-US" dirty="0" err="1" smtClean="0"/>
              <a:t>Broder</a:t>
            </a:r>
            <a:r>
              <a:rPr lang="en-US" dirty="0" smtClean="0"/>
              <a:t> and his </a:t>
            </a:r>
            <a:r>
              <a:rPr lang="en-US" smtClean="0"/>
              <a:t>colleagues </a:t>
            </a:r>
            <a:endParaRPr lang="en-US" smtClean="0"/>
          </a:p>
          <a:p>
            <a:pPr algn="l" rtl="0"/>
            <a:r>
              <a:rPr lang="en-US" smtClean="0"/>
              <a:t>Used </a:t>
            </a:r>
            <a:r>
              <a:rPr lang="en-US" dirty="0" smtClean="0"/>
              <a:t>data from biggest search engine back then – AltaVista.</a:t>
            </a:r>
          </a:p>
          <a:p>
            <a:pPr algn="l" rtl="0"/>
            <a:r>
              <a:rPr lang="en-US" dirty="0" smtClean="0"/>
              <a:t>Afterwards – reevaluated many times</a:t>
            </a:r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738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bow tie structure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15348" cy="4351338"/>
          </a:xfrm>
        </p:spPr>
        <p:txBody>
          <a:bodyPr/>
          <a:lstStyle/>
          <a:p>
            <a:pPr algn="l" rtl="0"/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06" y="1520465"/>
            <a:ext cx="11551840" cy="50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Why a giant component?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Counter-</a:t>
            </a:r>
            <a:r>
              <a:rPr lang="en-US" dirty="0" err="1" smtClean="0"/>
              <a:t>intuative</a:t>
            </a:r>
            <a:r>
              <a:rPr lang="en-US" dirty="0" smtClean="0"/>
              <a:t>, ha?</a:t>
            </a:r>
          </a:p>
          <a:p>
            <a:pPr algn="l" rtl="0"/>
            <a:r>
              <a:rPr lang="en-US" dirty="0" smtClean="0"/>
              <a:t>Let’s think probability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21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 descr="http://i.ytimg.com/vi/NJ_6aRjYR0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6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Different kinds of nodes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the SCC</a:t>
            </a:r>
          </a:p>
          <a:p>
            <a:pPr algn="l" rtl="0"/>
            <a:r>
              <a:rPr lang="en-US" dirty="0" smtClean="0"/>
              <a:t>In the “inbound” part</a:t>
            </a:r>
          </a:p>
          <a:p>
            <a:pPr algn="l" rtl="0"/>
            <a:r>
              <a:rPr lang="en-US" dirty="0" smtClean="0"/>
              <a:t>In the “outbound” part</a:t>
            </a:r>
          </a:p>
          <a:p>
            <a:pPr algn="l" rtl="0"/>
            <a:r>
              <a:rPr lang="en-US" dirty="0" smtClean="0"/>
              <a:t>Tendrils</a:t>
            </a:r>
          </a:p>
          <a:p>
            <a:pPr algn="l" rtl="0"/>
            <a:r>
              <a:rPr lang="en-US" dirty="0" smtClean="0"/>
              <a:t>Disconnected nodes</a:t>
            </a:r>
          </a:p>
          <a:p>
            <a:pPr algn="l" rtl="0"/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674" y="76200"/>
            <a:ext cx="601027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Limitations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bow-tie structure is a “mile high” view</a:t>
            </a:r>
          </a:p>
          <a:p>
            <a:pPr algn="l" rtl="0"/>
            <a:r>
              <a:rPr lang="en-US" dirty="0" smtClean="0"/>
              <a:t>Not understanding the role of specific nodes (sites)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403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2.0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42" name="Picture 2" descr="http://1.bp.blogspot.com/-Hj_aTrC8O4o/U9h-voeBhFI/AAAAAAAAAOY/V-vwcyEdRCI/s1600/Best+Web+2.0+Sites+with+High+PR+For+SEO+Link+Buil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5" y="1047135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5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What is web 2.0?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16097" cy="435133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 concept made popular by Tim </a:t>
            </a:r>
            <a:r>
              <a:rPr lang="en-US" dirty="0" err="1" smtClean="0"/>
              <a:t>O’railey</a:t>
            </a:r>
            <a:r>
              <a:rPr lang="en-US" dirty="0" smtClean="0"/>
              <a:t> in 2004</a:t>
            </a:r>
          </a:p>
          <a:p>
            <a:pPr algn="l" rtl="0"/>
            <a:r>
              <a:rPr lang="en-US" dirty="0" smtClean="0"/>
              <a:t>Basically – the web’s move towards a “</a:t>
            </a:r>
            <a:r>
              <a:rPr lang="en-US" dirty="0" err="1" smtClean="0"/>
              <a:t>Prosumer</a:t>
            </a:r>
            <a:r>
              <a:rPr lang="en-US" dirty="0" smtClean="0"/>
              <a:t>” crowd</a:t>
            </a:r>
          </a:p>
          <a:p>
            <a:pPr algn="l" rtl="0"/>
            <a:r>
              <a:rPr lang="en-US" dirty="0" smtClean="0"/>
              <a:t>Three main </a:t>
            </a:r>
            <a:r>
              <a:rPr lang="en-US" dirty="0" err="1" smtClean="0"/>
              <a:t>charachteristics</a:t>
            </a:r>
            <a:r>
              <a:rPr lang="en-US" dirty="0" smtClean="0"/>
              <a:t>:</a:t>
            </a:r>
          </a:p>
          <a:p>
            <a:pPr marL="457200" lvl="1" indent="0" algn="l" rtl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   the growth of Web authoring styles that enabled 	many people to collectively create and maintain 	shared content;</a:t>
            </a:r>
          </a:p>
          <a:p>
            <a:pPr marL="457200" lvl="1" indent="0" algn="l" rtl="0">
              <a:buNone/>
            </a:pPr>
            <a:r>
              <a:rPr lang="en-US" dirty="0" smtClean="0"/>
              <a:t>(ii)  the movement of people’s personal on-line data 	(including e-mail, calendars, photos, and videos) 	from their own computers to services offered and 	hosted by large companies;</a:t>
            </a:r>
          </a:p>
          <a:p>
            <a:pPr marL="457200" lvl="1" indent="0" algn="l" rtl="0">
              <a:buNone/>
            </a:pPr>
            <a:r>
              <a:rPr lang="en-US" dirty="0" smtClean="0"/>
              <a:t>(iii) the growth of linking styles that emphasize on-line 	connections between people, not just between 	documents.</a:t>
            </a:r>
          </a:p>
          <a:p>
            <a:pPr algn="l" rtl="0"/>
            <a:endParaRPr lang="he-IL" dirty="0"/>
          </a:p>
        </p:txBody>
      </p:sp>
      <p:pic>
        <p:nvPicPr>
          <p:cNvPr id="9218" name="Picture 2" descr="http://docentesenextremadura.wikispaces.com/file/view/web20.png/33382945/web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33" y="1825625"/>
            <a:ext cx="34956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Different implications of web 2.0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“Software that gets better as more people use it”</a:t>
            </a:r>
          </a:p>
          <a:p>
            <a:pPr algn="l" rtl="0"/>
            <a:r>
              <a:rPr lang="en-US" dirty="0" smtClean="0"/>
              <a:t>“The wisdom of the crowds”</a:t>
            </a:r>
          </a:p>
          <a:p>
            <a:pPr algn="l" rtl="0"/>
            <a:r>
              <a:rPr lang="en-US" dirty="0" smtClean="0"/>
              <a:t>“The Long Tail”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299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 little bit more a bout the structure of the web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From: Albert R., </a:t>
            </a:r>
            <a:r>
              <a:rPr lang="en-US" dirty="0" err="1" smtClean="0"/>
              <a:t>Jeong</a:t>
            </a:r>
            <a:r>
              <a:rPr lang="en-US" dirty="0" smtClean="0"/>
              <a:t> H, &amp; </a:t>
            </a:r>
            <a:r>
              <a:rPr lang="en-US" dirty="0" err="1" smtClean="0"/>
              <a:t>Barabasi</a:t>
            </a:r>
            <a:r>
              <a:rPr lang="en-US" dirty="0" smtClean="0"/>
              <a:t> A. - Diameter of the World Wide Web (2000)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821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About the research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34084" cy="4526014"/>
          </a:xfrm>
        </p:spPr>
        <p:txBody>
          <a:bodyPr/>
          <a:lstStyle/>
          <a:p>
            <a:pPr algn="l" rtl="0"/>
            <a:r>
              <a:rPr lang="en-US" dirty="0" smtClean="0"/>
              <a:t>Trying to map reachability on the web</a:t>
            </a:r>
          </a:p>
          <a:p>
            <a:pPr algn="l" rtl="0"/>
            <a:r>
              <a:rPr lang="en-US" dirty="0" smtClean="0"/>
              <a:t>Their main finding – the probability of a node to have k links (inbound and out) follow a power law</a:t>
            </a:r>
          </a:p>
          <a:p>
            <a:pPr algn="l" rtl="0"/>
            <a:r>
              <a:rPr lang="en-US" dirty="0" smtClean="0"/>
              <a:t>Meaning – the web is a Small World Graph, typically found in biological and social networks</a:t>
            </a:r>
          </a:p>
          <a:p>
            <a:pPr algn="l" rtl="0"/>
            <a:r>
              <a:rPr lang="en-US" dirty="0" smtClean="0"/>
              <a:t>This was proven more by the short path research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5" y="2246517"/>
            <a:ext cx="30765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http://img.scoop.it/x3M1gAeGhJdzq8lfUVrKzDl72eJkfbmt4t8yenImKBVvK0kTmF0xjctABnaLJIm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66" y="740503"/>
            <a:ext cx="8643668" cy="575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Not really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Web != Internet</a:t>
            </a:r>
          </a:p>
          <a:p>
            <a:pPr algn="l" rtl="0"/>
            <a:r>
              <a:rPr lang="en-US" dirty="0" smtClean="0"/>
              <a:t>None of the are made of cats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World Wide Web is </a:t>
            </a:r>
            <a:r>
              <a:rPr lang="en-US" b="1" dirty="0" smtClean="0"/>
              <a:t>an application of the Internet</a:t>
            </a:r>
          </a:p>
          <a:p>
            <a:pPr algn="l" rtl="0"/>
            <a:endParaRPr lang="en-US" b="1" dirty="0"/>
          </a:p>
          <a:p>
            <a:pPr algn="l" rtl="0"/>
            <a:endParaRPr lang="en-US" b="1" dirty="0" smtClean="0"/>
          </a:p>
          <a:p>
            <a:pPr algn="l" rtl="0"/>
            <a:r>
              <a:rPr lang="en-US" dirty="0" smtClean="0">
                <a:hlinkClick r:id="rId2"/>
              </a:rPr>
              <a:t>https://www.youtube.com/watch?v=lskpNmUl8yQ</a:t>
            </a:r>
            <a:endParaRPr lang="en-US" dirty="0" smtClean="0"/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90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Information networks Vs. social networks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basic units connected (nodes) are pieces of information</a:t>
            </a:r>
          </a:p>
          <a:p>
            <a:pPr algn="l" rtl="0"/>
            <a:r>
              <a:rPr lang="en-US" dirty="0" smtClean="0"/>
              <a:t>The edges symbolize some kind of connection between them</a:t>
            </a:r>
          </a:p>
          <a:p>
            <a:pPr algn="l" rtl="0"/>
            <a:r>
              <a:rPr lang="en-US" dirty="0" smtClean="0"/>
              <a:t>Share a lot of the ideas mentioned in earlier sessions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80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Back to the web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972665" cy="435133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Created by Tim Burners-Lee</a:t>
            </a:r>
          </a:p>
          <a:p>
            <a:pPr algn="l" rtl="0"/>
            <a:r>
              <a:rPr lang="en-US" dirty="0" smtClean="0"/>
              <a:t>A research project in 1989-1991 at CERN</a:t>
            </a:r>
          </a:p>
          <a:p>
            <a:pPr algn="l" rtl="0"/>
            <a:r>
              <a:rPr lang="en-US" dirty="0" smtClean="0"/>
              <a:t>An application of the internet</a:t>
            </a:r>
          </a:p>
          <a:p>
            <a:pPr algn="l" rtl="0"/>
            <a:r>
              <a:rPr lang="en-US" dirty="0" smtClean="0"/>
              <a:t>Two basic features:</a:t>
            </a:r>
          </a:p>
          <a:p>
            <a:pPr lvl="1" algn="l" rtl="0"/>
            <a:r>
              <a:rPr lang="en-US" dirty="0" smtClean="0"/>
              <a:t>Make documents on your computer publically accessible</a:t>
            </a:r>
          </a:p>
          <a:p>
            <a:pPr lvl="1" algn="l" rtl="0"/>
            <a:r>
              <a:rPr lang="en-US" dirty="0" smtClean="0"/>
              <a:t>Easily access these documents using a browser</a:t>
            </a:r>
          </a:p>
        </p:txBody>
      </p:sp>
      <p:pic>
        <p:nvPicPr>
          <p:cNvPr id="5122" name="Picture 2" descr="http://home.web.cern.ch/sites/home.web.cern.ch/files/image/featured/2013/12/berners-l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72" y="1986116"/>
            <a:ext cx="5855210" cy="40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first browser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6" name="Picture 2" descr="http://upload.wikimedia.org/wikipedia/commons/7/76/WorldWideWeb_FSF_G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43" y="1553495"/>
            <a:ext cx="6776476" cy="508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Some are still there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 descr="http://i.imgur.com/ksXryF8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14" y="1505488"/>
            <a:ext cx="4644972" cy="499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web as a network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nodes are documents (pages)</a:t>
            </a:r>
          </a:p>
          <a:p>
            <a:pPr algn="l" rtl="0"/>
            <a:r>
              <a:rPr lang="en-US" dirty="0" smtClean="0"/>
              <a:t>The edges are links (figure 13.2)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How do links work? </a:t>
            </a:r>
            <a:r>
              <a:rPr lang="en-US" b="1" dirty="0" smtClean="0"/>
              <a:t>Hypertext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109" y="2762864"/>
            <a:ext cx="5652596" cy="33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862</Words>
  <Application>Microsoft Office PowerPoint</Application>
  <PresentationFormat>מותאם אישית</PresentationFormat>
  <Paragraphs>134</Paragraphs>
  <Slides>37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38" baseType="lpstr">
      <vt:lpstr>Office Theme</vt:lpstr>
      <vt:lpstr>Structure of The World Wide Web</vt:lpstr>
      <vt:lpstr>What Is the Web?</vt:lpstr>
      <vt:lpstr>מצגת של PowerPoint</vt:lpstr>
      <vt:lpstr>Not really</vt:lpstr>
      <vt:lpstr>Information networks Vs. social networks</vt:lpstr>
      <vt:lpstr>Back to the web</vt:lpstr>
      <vt:lpstr>The first browser</vt:lpstr>
      <vt:lpstr>Some are still there</vt:lpstr>
      <vt:lpstr>The web as a network</vt:lpstr>
      <vt:lpstr>Hypertext</vt:lpstr>
      <vt:lpstr>Different ways to manage information</vt:lpstr>
      <vt:lpstr>Earlier non linear connections</vt:lpstr>
      <vt:lpstr>Earlier non linear connections</vt:lpstr>
      <vt:lpstr>Memex </vt:lpstr>
      <vt:lpstr>Introducing: Hypertext</vt:lpstr>
      <vt:lpstr>Changes in the web over time</vt:lpstr>
      <vt:lpstr>Static pages &gt;&gt; Query pages</vt:lpstr>
      <vt:lpstr>Importance of static pages</vt:lpstr>
      <vt:lpstr>Time for math!</vt:lpstr>
      <vt:lpstr>The web as a directed graph</vt:lpstr>
      <vt:lpstr>What is a path in a directed graph?</vt:lpstr>
      <vt:lpstr>What is Strong Connectivity in a directed graph?</vt:lpstr>
      <vt:lpstr>The Concept of Reachability</vt:lpstr>
      <vt:lpstr>Strongly connected components</vt:lpstr>
      <vt:lpstr>How does all that help us understand the web?</vt:lpstr>
      <vt:lpstr>The Bow Tie Structure</vt:lpstr>
      <vt:lpstr>History</vt:lpstr>
      <vt:lpstr>The bow tie structure</vt:lpstr>
      <vt:lpstr>Why a giant component?</vt:lpstr>
      <vt:lpstr>Different kinds of nodes</vt:lpstr>
      <vt:lpstr>Limitations</vt:lpstr>
      <vt:lpstr>Web 2.0</vt:lpstr>
      <vt:lpstr>What is web 2.0?</vt:lpstr>
      <vt:lpstr>Different implications of web 2.0</vt:lpstr>
      <vt:lpstr>A little bit more a bout the structure of the web</vt:lpstr>
      <vt:lpstr>About the research</vt:lpstr>
      <vt:lpstr>מצגת של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The World Wide Web</dc:title>
  <dc:creator>Eyal Feder</dc:creator>
  <cp:lastModifiedBy>user</cp:lastModifiedBy>
  <cp:revision>30</cp:revision>
  <dcterms:created xsi:type="dcterms:W3CDTF">2014-11-27T07:37:46Z</dcterms:created>
  <dcterms:modified xsi:type="dcterms:W3CDTF">2014-11-30T14:28:47Z</dcterms:modified>
</cp:coreProperties>
</file>