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0"/>
  </p:notesMasterIdLst>
  <p:sldIdLst>
    <p:sldId id="450" r:id="rId2"/>
    <p:sldId id="451" r:id="rId3"/>
    <p:sldId id="452" r:id="rId4"/>
    <p:sldId id="587" r:id="rId5"/>
    <p:sldId id="561" r:id="rId6"/>
    <p:sldId id="554" r:id="rId7"/>
    <p:sldId id="565" r:id="rId8"/>
    <p:sldId id="595" r:id="rId9"/>
    <p:sldId id="618" r:id="rId10"/>
    <p:sldId id="619" r:id="rId11"/>
    <p:sldId id="596" r:id="rId12"/>
    <p:sldId id="600" r:id="rId13"/>
    <p:sldId id="622" r:id="rId14"/>
    <p:sldId id="603" r:id="rId15"/>
    <p:sldId id="604" r:id="rId16"/>
    <p:sldId id="605" r:id="rId17"/>
    <p:sldId id="606" r:id="rId18"/>
    <p:sldId id="562" r:id="rId19"/>
    <p:sldId id="494" r:id="rId20"/>
    <p:sldId id="570" r:id="rId21"/>
    <p:sldId id="571" r:id="rId22"/>
    <p:sldId id="584" r:id="rId23"/>
    <p:sldId id="620" r:id="rId24"/>
    <p:sldId id="519" r:id="rId25"/>
    <p:sldId id="503" r:id="rId26"/>
    <p:sldId id="527" r:id="rId27"/>
    <p:sldId id="616" r:id="rId28"/>
    <p:sldId id="627" r:id="rId29"/>
    <p:sldId id="635" r:id="rId30"/>
    <p:sldId id="628" r:id="rId31"/>
    <p:sldId id="581" r:id="rId32"/>
    <p:sldId id="582" r:id="rId33"/>
    <p:sldId id="629" r:id="rId34"/>
    <p:sldId id="630" r:id="rId35"/>
    <p:sldId id="631" r:id="rId36"/>
    <p:sldId id="636" r:id="rId37"/>
    <p:sldId id="524" r:id="rId38"/>
    <p:sldId id="54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tam" initials="y" lastIdx="0" clrIdx="0">
    <p:extLst>
      <p:ext uri="{19B8F6BF-5375-455C-9EA6-DF929625EA0E}">
        <p15:presenceInfo xmlns:p15="http://schemas.microsoft.com/office/powerpoint/2012/main" userId="yo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0A7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5" autoAdjust="0"/>
    <p:restoredTop sz="76786" autoAdjust="0"/>
  </p:normalViewPr>
  <p:slideViewPr>
    <p:cSldViewPr snapToGrid="0">
      <p:cViewPr varScale="1">
        <p:scale>
          <a:sx n="54" d="100"/>
          <a:sy n="54" d="100"/>
        </p:scale>
        <p:origin x="1556" y="40"/>
      </p:cViewPr>
      <p:guideLst/>
    </p:cSldViewPr>
  </p:slideViewPr>
  <p:outlineViewPr>
    <p:cViewPr>
      <p:scale>
        <a:sx n="33" d="100"/>
        <a:sy n="33" d="100"/>
      </p:scale>
      <p:origin x="0" y="-6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60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E04D-146D-46F8-98A9-6F0EAD47FCF4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A4574-660D-4DA8-AED8-24003F4BC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7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7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60CE6-C82A-48CC-A240-B43DECF50A4A}" type="slidenum">
              <a:rPr kumimoji="0" lang="ar-SA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27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5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59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0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6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0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9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5AC3-53B5-4C40-B5B7-A8CD97C73FCF}" type="datetime1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8727-86A3-47E1-AB3C-C4DFB646C362}" type="datetime1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09C-E7E9-4CC1-A171-AB39682E0E00}" type="datetime1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3B2F-7A2F-4571-A768-065B68305D12}" type="datetime1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ED0-9F5D-4090-B66A-512DDC34B881}" type="datetime1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0D9C-C765-4746-B3A5-7DDDE810D4ED}" type="datetime1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7827-A538-4364-BCD8-5D9B4523F9CA}" type="datetime1">
              <a:rPr lang="en-US" smtClean="0"/>
              <a:t>28-Jan-20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B706-97C5-4971-8AA9-84E57C99DCDA}" type="datetime1">
              <a:rPr lang="en-US" smtClean="0"/>
              <a:t>28-Jan-20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7709-1A1E-49F4-A7A2-D513B4824658}" type="datetime1">
              <a:rPr lang="en-US" smtClean="0"/>
              <a:t>28-Jan-20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1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2416-BBEA-4D99-B318-075EE2FE73B1}" type="datetime1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2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CA19-D1FA-42AF-BBD0-074BBA72C5AB}" type="datetime1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BC78-0137-433A-8AA4-CDDB7BDD2326}" type="datetime1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kaleval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1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39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1310.png"/><Relationship Id="rId12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1310.png"/><Relationship Id="rId12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28.png"/><Relationship Id="rId5" Type="http://schemas.openxmlformats.org/officeDocument/2006/relationships/image" Target="../media/image39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1310.png"/><Relationship Id="rId12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28.png"/><Relationship Id="rId5" Type="http://schemas.openxmlformats.org/officeDocument/2006/relationships/image" Target="../media/image39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10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29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1310.png"/><Relationship Id="rId12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29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8.gi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1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8.gif"/><Relationship Id="rId10" Type="http://schemas.openxmlformats.org/officeDocument/2006/relationships/image" Target="../media/image50.png"/><Relationship Id="rId4" Type="http://schemas.openxmlformats.org/officeDocument/2006/relationships/image" Target="../media/image68.png"/><Relationship Id="rId9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2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50.png"/><Relationship Id="rId5" Type="http://schemas.openxmlformats.org/officeDocument/2006/relationships/image" Target="../media/image68.png"/><Relationship Id="rId10" Type="http://schemas.openxmlformats.org/officeDocument/2006/relationships/image" Target="../media/image460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6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6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4.png"/><Relationship Id="rId3" Type="http://schemas.openxmlformats.org/officeDocument/2006/relationships/image" Target="../media/image38.gif"/><Relationship Id="rId7" Type="http://schemas.openxmlformats.org/officeDocument/2006/relationships/image" Target="../media/image140.png"/><Relationship Id="rId12" Type="http://schemas.openxmlformats.org/officeDocument/2006/relationships/image" Target="../media/image143.png"/><Relationship Id="rId2" Type="http://schemas.openxmlformats.org/officeDocument/2006/relationships/image" Target="../media/image136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2.png"/><Relationship Id="rId5" Type="http://schemas.openxmlformats.org/officeDocument/2006/relationships/image" Target="../media/image138.png"/><Relationship Id="rId15" Type="http://schemas.openxmlformats.org/officeDocument/2006/relationships/image" Target="../media/image146.png"/><Relationship Id="rId10" Type="http://schemas.openxmlformats.org/officeDocument/2006/relationships/image" Target="../media/image49.png"/><Relationship Id="rId4" Type="http://schemas.openxmlformats.org/officeDocument/2006/relationships/image" Target="../media/image137.png"/><Relationship Id="rId9" Type="http://schemas.openxmlformats.org/officeDocument/2006/relationships/image" Target="../media/image44.png"/><Relationship Id="rId14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49.png"/><Relationship Id="rId7" Type="http://schemas.openxmlformats.org/officeDocument/2006/relationships/image" Target="../media/image14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44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550.png"/><Relationship Id="rId2" Type="http://schemas.openxmlformats.org/officeDocument/2006/relationships/image" Target="../media/image38.gif"/><Relationship Id="rId16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550.png"/><Relationship Id="rId4" Type="http://schemas.openxmlformats.org/officeDocument/2006/relationships/image" Target="../media/image116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23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openxmlformats.org/officeDocument/2006/relationships/image" Target="../media/image121.png"/><Relationship Id="rId17" Type="http://schemas.openxmlformats.org/officeDocument/2006/relationships/image" Target="../media/image44.png"/><Relationship Id="rId2" Type="http://schemas.openxmlformats.org/officeDocument/2006/relationships/image" Target="../media/image38.gif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22.png"/><Relationship Id="rId5" Type="http://schemas.openxmlformats.org/officeDocument/2006/relationships/image" Target="../media/image118.png"/><Relationship Id="rId15" Type="http://schemas.openxmlformats.org/officeDocument/2006/relationships/image" Target="../media/image50.wmf"/><Relationship Id="rId10" Type="http://schemas.openxmlformats.org/officeDocument/2006/relationships/image" Target="../media/image111.png"/><Relationship Id="rId4" Type="http://schemas.openxmlformats.org/officeDocument/2006/relationships/image" Target="../media/image117.png"/><Relationship Id="rId9" Type="http://schemas.openxmlformats.org/officeDocument/2006/relationships/image" Target="../media/image110.png"/><Relationship Id="rId14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51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38.gif"/><Relationship Id="rId9" Type="http://schemas.openxmlformats.org/officeDocument/2006/relationships/image" Target="../media/image1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13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97" y="849489"/>
            <a:ext cx="7886700" cy="1325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Complexity and Information in Invariant Inference</a:t>
            </a:r>
            <a:endParaRPr lang="en-US" sz="4000" dirty="0">
              <a:solidFill>
                <a:srgbClr val="29292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4" descr="Image result for neil immerma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3" name="AutoShape 8" descr="https://www.aucdn.dk/2016/assets/img/au_seg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AutoShape 10" descr="https://www.aucdn.dk/2016/assets/img/au_seg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כותרת משנה 2"/>
          <p:cNvSpPr txBox="1">
            <a:spLocks/>
          </p:cNvSpPr>
          <p:nvPr/>
        </p:nvSpPr>
        <p:spPr>
          <a:xfrm>
            <a:off x="523879" y="2711803"/>
            <a:ext cx="2743200" cy="8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Yotam Feldman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</a:endParaRPr>
          </a:p>
        </p:txBody>
      </p:sp>
      <p:sp>
        <p:nvSpPr>
          <p:cNvPr id="36" name="כותרת משנה 2"/>
          <p:cNvSpPr txBox="1">
            <a:spLocks/>
          </p:cNvSpPr>
          <p:nvPr/>
        </p:nvSpPr>
        <p:spPr>
          <a:xfrm>
            <a:off x="2711479" y="2711803"/>
            <a:ext cx="2245369" cy="4540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Neil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Immerman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" name="כותרת משנה 2"/>
          <p:cNvSpPr txBox="1">
            <a:spLocks/>
          </p:cNvSpPr>
          <p:nvPr/>
        </p:nvSpPr>
        <p:spPr>
          <a:xfrm>
            <a:off x="4917780" y="2711803"/>
            <a:ext cx="1722940" cy="8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Mooly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Sagiv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0" name="Picture 2" descr="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43" y="3371628"/>
            <a:ext cx="991044" cy="5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6" y="3348538"/>
            <a:ext cx="991044" cy="5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99" y="3233457"/>
            <a:ext cx="764898" cy="76107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2707FE-CF55-AA4D-833D-4BE5EA419FBA}"/>
              </a:ext>
            </a:extLst>
          </p:cNvPr>
          <p:cNvGrpSpPr/>
          <p:nvPr/>
        </p:nvGrpSpPr>
        <p:grpSpPr>
          <a:xfrm>
            <a:off x="634797" y="5770361"/>
            <a:ext cx="3401704" cy="538161"/>
            <a:chOff x="1835265" y="5396040"/>
            <a:chExt cx="3401704" cy="53816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1F1220-9C7E-164F-B282-BB5E4C9CB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265" y="5396040"/>
              <a:ext cx="538161" cy="538161"/>
            </a:xfrm>
            <a:prstGeom prst="rect">
              <a:avLst/>
            </a:prstGeom>
          </p:spPr>
        </p:pic>
        <p:sp>
          <p:nvSpPr>
            <p:cNvPr id="21" name="Rectangle 20">
              <a:hlinkClick r:id="rId6"/>
              <a:extLst>
                <a:ext uri="{FF2B5EF4-FFF2-40B4-BE49-F238E27FC236}">
                  <a16:creationId xmlns:a16="http://schemas.microsoft.com/office/drawing/2014/main" id="{D10C7FB2-FCE8-0D4E-B67C-79379B2D5206}"/>
                </a:ext>
              </a:extLst>
            </p:cNvPr>
            <p:cNvSpPr/>
            <p:nvPr/>
          </p:nvSpPr>
          <p:spPr>
            <a:xfrm>
              <a:off x="2266284" y="5434289"/>
              <a:ext cx="29706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Nexa Light" panose="02000000000000000000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@</a:t>
              </a:r>
              <a:r>
                <a:rPr lang="en-US" sz="2000" dirty="0" err="1" smtClean="0">
                  <a:solidFill>
                    <a:schemeClr val="bg2">
                      <a:lumMod val="50000"/>
                    </a:schemeClr>
                  </a:solidFill>
                  <a:latin typeface="Nexa Light" panose="02000000000000000000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yotamfe</a:t>
              </a: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Nexa Light" panose="02000000000000000000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, @</a:t>
              </a:r>
              <a:r>
                <a:rPr lang="en-US" sz="2000" dirty="0" err="1" smtClean="0">
                  <a:solidFill>
                    <a:schemeClr val="bg2">
                      <a:lumMod val="50000"/>
                    </a:schemeClr>
                  </a:solidFill>
                  <a:latin typeface="Nexa Light" panose="02000000000000000000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SagivMooly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  <a:latin typeface="Nexa Light" panose="02000000000000000000" pitchFamily="50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7" name="כותרת משנה 2"/>
          <p:cNvSpPr txBox="1">
            <a:spLocks/>
          </p:cNvSpPr>
          <p:nvPr/>
        </p:nvSpPr>
        <p:spPr>
          <a:xfrm>
            <a:off x="6607549" y="2714589"/>
            <a:ext cx="2178690" cy="8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Sharon Shoham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8" name="Picture 2" descr="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57" y="3348537"/>
            <a:ext cx="991044" cy="5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0…0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1…1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ular Callout 72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=00…1,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=1…1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73" name="Rectangular Callou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ular Callout 119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120" name="Rectangular Callout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" dirty="0" smtClean="0"/>
                        <a:t>``</a:t>
                      </a:r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0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1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7709"/>
              </p:ext>
            </p:extLst>
          </p:nvPr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24000">
                          <a:schemeClr val="accent6">
                            <a:tint val="44500"/>
                            <a:satMod val="160000"/>
                            <a:lumMod val="32000"/>
                            <a:lumOff val="68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7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86728" y="3436734"/>
            <a:ext cx="306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generalize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6634" y="4320839"/>
            <a:ext cx="113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PDR-1: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drop literals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while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  <a:blipFill>
                <a:blip r:embed="rId8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20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00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0…0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1…1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36138"/>
              </p:ext>
            </p:extLst>
          </p:nvPr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7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85409" y="3738286"/>
            <a:ext cx="2981095" cy="2312268"/>
            <a:chOff x="985409" y="3738286"/>
            <a:chExt cx="2981095" cy="2312268"/>
          </a:xfrm>
        </p:grpSpPr>
        <p:cxnSp>
          <p:nvCxnSpPr>
            <p:cNvPr id="31" name="Curved Connector 465"/>
            <p:cNvCxnSpPr/>
            <p:nvPr/>
          </p:nvCxnSpPr>
          <p:spPr>
            <a:xfrm flipV="1">
              <a:off x="985409" y="3738286"/>
              <a:ext cx="2981095" cy="2312268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6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0"/>
            <a:stretch>
              <a:fillRect/>
            </a:stretch>
          </p:blipFill>
          <p:spPr bwMode="auto">
            <a:xfrm>
              <a:off x="1993976" y="4225441"/>
              <a:ext cx="961596" cy="84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6386728" y="3436734"/>
            <a:ext cx="306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generalize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26634" y="4320839"/>
            <a:ext cx="113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PDR-1: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drop literals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while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  <a:blipFill>
                <a:blip r:embed="rId11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ular Callout 33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=00…1,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=1…1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4" name="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ular Callout 36"/>
              <p:cNvSpPr/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24434"/>
                  <a:gd name="adj2" fmla="val 9081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=0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=0 ∧…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=1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7" name="Rectangular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24434"/>
                  <a:gd name="adj2" fmla="val 90818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0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7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85409" y="4057221"/>
            <a:ext cx="2171209" cy="1993333"/>
            <a:chOff x="985409" y="4057221"/>
            <a:chExt cx="2171209" cy="1993333"/>
          </a:xfrm>
        </p:grpSpPr>
        <p:cxnSp>
          <p:nvCxnSpPr>
            <p:cNvPr id="31" name="Curved Connector 465"/>
            <p:cNvCxnSpPr/>
            <p:nvPr/>
          </p:nvCxnSpPr>
          <p:spPr>
            <a:xfrm flipV="1">
              <a:off x="985409" y="4057221"/>
              <a:ext cx="2171209" cy="1993333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6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0"/>
            <a:stretch>
              <a:fillRect/>
            </a:stretch>
          </p:blipFill>
          <p:spPr bwMode="auto">
            <a:xfrm>
              <a:off x="1641764" y="4222410"/>
              <a:ext cx="961596" cy="84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6386728" y="3436734"/>
            <a:ext cx="306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generalize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26634" y="4320839"/>
            <a:ext cx="113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PDR-1: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drop literals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while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  <a:blipFill>
                <a:blip r:embed="rId10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ular Callout 33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00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4" name="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ular Callout 40"/>
              <p:cNvSpPr/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4055"/>
                  <a:gd name="adj2" fmla="val 1061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∧…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41" name="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4055"/>
                  <a:gd name="adj2" fmla="val 106100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574283" y="2808923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8100"/>
              </p:ext>
            </p:extLst>
          </p:nvPr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7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85409" y="4712214"/>
            <a:ext cx="2797697" cy="1338341"/>
            <a:chOff x="985409" y="4712214"/>
            <a:chExt cx="2797697" cy="1338341"/>
          </a:xfrm>
        </p:grpSpPr>
        <p:cxnSp>
          <p:nvCxnSpPr>
            <p:cNvPr id="31" name="Curved Connector 465"/>
            <p:cNvCxnSpPr/>
            <p:nvPr/>
          </p:nvCxnSpPr>
          <p:spPr>
            <a:xfrm flipV="1">
              <a:off x="985409" y="4880744"/>
              <a:ext cx="2797697" cy="1169811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6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0"/>
            <a:stretch>
              <a:fillRect/>
            </a:stretch>
          </p:blipFill>
          <p:spPr bwMode="auto">
            <a:xfrm>
              <a:off x="2122562" y="4712214"/>
              <a:ext cx="961596" cy="84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6386728" y="3436734"/>
            <a:ext cx="306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generalize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26634" y="4320839"/>
            <a:ext cx="113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PDR-1: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drop literals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while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  <a:blipFill>
                <a:blip r:embed="rId10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00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ular Callout 35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6" name="Rectangular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28"/>
              <p:cNvSpPr/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13060"/>
                  <a:gd name="adj2" fmla="val 18378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∧…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9" name="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13060"/>
                  <a:gd name="adj2" fmla="val 183780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1870975" y="2785516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74283" y="2808923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38361"/>
              </p:ext>
            </p:extLst>
          </p:nvPr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7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465"/>
          <p:cNvCxnSpPr/>
          <p:nvPr/>
        </p:nvCxnSpPr>
        <p:spPr>
          <a:xfrm flipV="1">
            <a:off x="985409" y="5666093"/>
            <a:ext cx="1650215" cy="384463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86728" y="3436734"/>
            <a:ext cx="306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generalize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26634" y="4320839"/>
            <a:ext cx="113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PDR-1: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drop literals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while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  <a:blipFill>
                <a:blip r:embed="rId9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ular Callout 36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00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7" name="Rectangular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ular Callout 43"/>
              <p:cNvSpPr/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13060"/>
                  <a:gd name="adj2" fmla="val 18378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∧…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13060"/>
                  <a:gd name="adj2" fmla="val 18378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1870975" y="2785516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74283" y="2808923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70836" y="2785516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7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7"/>
          <p:cNvGrpSpPr/>
          <p:nvPr/>
        </p:nvGrpSpPr>
        <p:grpSpPr>
          <a:xfrm>
            <a:off x="5059163" y="4371329"/>
            <a:ext cx="668436" cy="854738"/>
            <a:chOff x="8001120" y="3152367"/>
            <a:chExt cx="609600" cy="838200"/>
          </a:xfrm>
        </p:grpSpPr>
        <p:sp>
          <p:nvSpPr>
            <p:cNvPr id="35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386728" y="3436734"/>
            <a:ext cx="306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generalize</a:t>
            </a:r>
            <a:endParaRPr lang="en-US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626634" y="4320839"/>
            <a:ext cx="113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PDR-1: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drop literals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while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76" y="4640536"/>
                <a:ext cx="3222821" cy="830997"/>
              </a:xfrm>
              <a:prstGeom prst="rect">
                <a:avLst/>
              </a:prstGeom>
              <a:blipFill>
                <a:blip r:embed="rId9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ular Callout 73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00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…</m:t>
                      </m:r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74" name="Rectangular Callout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ular Callout 74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75" name="Rectangular Callout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ular Callout 76"/>
              <p:cNvSpPr/>
              <p:nvPr/>
            </p:nvSpPr>
            <p:spPr>
              <a:xfrm>
                <a:off x="5197838" y="5558989"/>
                <a:ext cx="3868798" cy="600477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   ∧¬</m:t>
                      </m:r>
                      <m:r>
                        <a:rPr lang="en-US" b="0" i="1" kern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lang="en-US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b="0" i="1" kern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b="0" i="1" kern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b="0" i="1" kern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kern="0" dirty="0">
                  <a:solidFill>
                    <a:srgbClr val="0070C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77" name="Rectangular Callout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38" y="5558989"/>
                <a:ext cx="3868798" cy="600477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ular Callout 68"/>
              <p:cNvSpPr/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13060"/>
                  <a:gd name="adj2" fmla="val 18378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∧… ∧ </m:t>
                      </m:r>
                      <m:sSub>
                        <m:sSubPr>
                          <m:ctrlP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69" name="Rectangular Callout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0821"/>
                <a:ext cx="4593772" cy="854816"/>
              </a:xfrm>
              <a:prstGeom prst="wedgeRectCallout">
                <a:avLst>
                  <a:gd name="adj1" fmla="val 13060"/>
                  <a:gd name="adj2" fmla="val 183780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 flipV="1">
            <a:off x="1870975" y="2785516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4283" y="2808923"/>
            <a:ext cx="987883" cy="10783"/>
          </a:xfrm>
          <a:prstGeom prst="line">
            <a:avLst/>
          </a:prstGeom>
          <a:ln w="603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0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936478" y="1698173"/>
                <a:ext cx="7886700" cy="2909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Bad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!{I}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{I}: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:=</a:t>
                </a:r>
                <a:r>
                  <a:rPr lang="en-US" sz="2400" dirty="0" smtClean="0"/>
                  <a:t> CTI(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,I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I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8" y="1698173"/>
                <a:ext cx="7886700" cy="2909186"/>
              </a:xfrm>
              <a:prstGeom prst="rect">
                <a:avLst/>
              </a:prstGeom>
              <a:blipFill>
                <a:blip r:embed="rId3"/>
                <a:stretch>
                  <a:fillRect l="-1237"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Example: PDR-1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573569" y="4322787"/>
            <a:ext cx="2069507" cy="42124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71059" y="2099254"/>
            <a:ext cx="1324545" cy="4729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03118" y="2585547"/>
            <a:ext cx="1239140" cy="4729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833300" y="1480350"/>
            <a:ext cx="3252887" cy="1095252"/>
            <a:chOff x="4023301" y="1468475"/>
            <a:chExt cx="3252887" cy="1095252"/>
          </a:xfrm>
        </p:grpSpPr>
        <p:sp>
          <p:nvSpPr>
            <p:cNvPr id="37" name="Line Callout 1 36"/>
            <p:cNvSpPr/>
            <p:nvPr/>
          </p:nvSpPr>
          <p:spPr>
            <a:xfrm>
              <a:off x="4023301" y="1468475"/>
              <a:ext cx="3252887" cy="606755"/>
            </a:xfrm>
            <a:prstGeom prst="borderCallout1">
              <a:avLst>
                <a:gd name="adj1" fmla="val 49313"/>
                <a:gd name="adj2" fmla="val 159"/>
                <a:gd name="adj3" fmla="val 101906"/>
                <a:gd name="adj4" fmla="val -3130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inductiveness check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054471" y="2075230"/>
              <a:ext cx="386579" cy="48849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Line Callout 1 41"/>
          <p:cNvSpPr/>
          <p:nvPr/>
        </p:nvSpPr>
        <p:spPr>
          <a:xfrm>
            <a:off x="5146751" y="3643059"/>
            <a:ext cx="3252887" cy="606755"/>
          </a:xfrm>
          <a:prstGeom prst="borderCallout1">
            <a:avLst>
              <a:gd name="adj1" fmla="val 49313"/>
              <a:gd name="adj2" fmla="val 159"/>
              <a:gd name="adj3" fmla="val 113649"/>
              <a:gd name="adj4" fmla="val -24734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Hoare check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40368" y="4667167"/>
            <a:ext cx="3237254" cy="1938481"/>
            <a:chOff x="5367528" y="1400284"/>
            <a:chExt cx="3237254" cy="19384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017" y="1682207"/>
              <a:ext cx="992010" cy="9920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027" y="1400284"/>
              <a:ext cx="2104755" cy="883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616" y="2202816"/>
              <a:ext cx="1683576" cy="94280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2125" y="2415435"/>
              <a:ext cx="12358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7528" y="2467846"/>
              <a:ext cx="514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857024" y="3661460"/>
                <a:ext cx="4210276" cy="1098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br>
                  <a:rPr lang="en-US" sz="2400" dirty="0" smtClean="0"/>
                </a:br>
                <a:r>
                  <a:rPr lang="en-US" sz="2400" dirty="0" smtClean="0"/>
                  <a:t>	drop literals from 𝜎 </a:t>
                </a:r>
                <a:br>
                  <a:rPr lang="en-US" sz="2400" dirty="0" smtClean="0"/>
                </a:br>
                <a:r>
                  <a:rPr lang="en-US" sz="2400" dirty="0" smtClean="0"/>
                  <a:t>	while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24" y="3661460"/>
                <a:ext cx="4210276" cy="1098299"/>
              </a:xfrm>
              <a:prstGeom prst="rect">
                <a:avLst/>
              </a:prstGeom>
              <a:blipFill>
                <a:blip r:embed="rId7"/>
                <a:stretch>
                  <a:fillRect l="-1304" t="-77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6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Main Results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40" y="4217780"/>
            <a:ext cx="1098048" cy="10980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40" y="5468228"/>
            <a:ext cx="1143000" cy="1143000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>
            <a:off x="3219450" y="5038725"/>
            <a:ext cx="1562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79430" y="6310843"/>
            <a:ext cx="1933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28598" y="1081096"/>
            <a:ext cx="5169039" cy="75325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inference is </a:t>
            </a:r>
            <a:r>
              <a:rPr lang="en-US" sz="2800" b="1" dirty="0" smtClean="0">
                <a:solidFill>
                  <a:srgbClr val="7030A0"/>
                </a:solidFill>
              </a:rPr>
              <a:t>hard</a:t>
            </a:r>
            <a:r>
              <a:rPr lang="en-US" sz="2800" dirty="0" smtClean="0"/>
              <a:t> in general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28598" y="1834353"/>
                <a:ext cx="5169039" cy="1272118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but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rich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checks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beyond inductiveness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can be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powerful</a:t>
                </a:r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98" y="1834353"/>
                <a:ext cx="5169039" cy="1272118"/>
              </a:xfrm>
              <a:prstGeom prst="rect">
                <a:avLst/>
              </a:prstGeom>
              <a:blipFill>
                <a:blip r:embed="rId5"/>
                <a:stretch>
                  <a:fillRect t="-8019" b="-16509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57024" y="1698173"/>
            <a:ext cx="7966154" cy="3061586"/>
            <a:chOff x="857024" y="1698173"/>
            <a:chExt cx="7966154" cy="3061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857024" y="3661460"/>
                  <a:ext cx="4210276" cy="10982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𝐠𝐞𝐧𝐞𝐫𝐚𝐥𝐢𝐳𝐞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:</a:t>
                  </a:r>
                  <a:br>
                    <a:rPr lang="en-US" sz="2400" dirty="0" smtClean="0"/>
                  </a:br>
                  <a:r>
                    <a:rPr lang="en-US" sz="2400" dirty="0" smtClean="0"/>
                    <a:t>	drop literals from 𝜎 </a:t>
                  </a:r>
                  <a:br>
                    <a:rPr lang="en-US" sz="2400" dirty="0" smtClean="0"/>
                  </a:br>
                  <a:r>
                    <a:rPr lang="en-US" sz="2400" dirty="0" smtClean="0"/>
                    <a:t>	while 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{</a:t>
                  </a:r>
                  <a:r>
                    <a:rPr lang="en-US" sz="2400" dirty="0" err="1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Init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}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{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}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024" y="3661460"/>
                  <a:ext cx="4210276" cy="1098299"/>
                </a:xfrm>
                <a:prstGeom prst="rect">
                  <a:avLst/>
                </a:prstGeom>
                <a:blipFill>
                  <a:blip r:embed="rId6"/>
                  <a:stretch>
                    <a:fillRect l="-1304" t="-777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936478" y="1698173"/>
                  <a:ext cx="7886700" cy="29091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I :=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Bad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while !{I}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{I}:</a:t>
                  </a:r>
                </a:p>
                <a:p>
                  <a:pPr marL="0" indent="0">
                    <a:buNone/>
                  </a:pPr>
                  <a:r>
                    <a:rPr lang="en-US" sz="2400" dirty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 smtClean="0"/>
                    <a:t> 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:=</a:t>
                  </a:r>
                  <a:r>
                    <a:rPr lang="en-US" sz="2400" dirty="0" smtClean="0"/>
                    <a:t> CTI(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,I</a:t>
                  </a:r>
                  <a:r>
                    <a:rPr lang="en-US" sz="2400" dirty="0" smtClean="0"/>
                    <a:t>)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 smtClean="0"/>
                    <a:t>	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I := I</a:t>
                  </a:r>
                  <a14:m>
                    <m:oMath xmlns:m="http://schemas.openxmlformats.org/officeDocument/2006/math"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𝐠𝐞𝐧</m:t>
                      </m:r>
                      <m:r>
                        <a:rPr lang="en-US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𝐞𝐫𝐚𝐥𝐢𝐳𝐞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8" y="1698173"/>
                  <a:ext cx="7886700" cy="2909186"/>
                </a:xfrm>
                <a:prstGeom prst="rect">
                  <a:avLst/>
                </a:prstGeom>
                <a:blipFill>
                  <a:blip r:embed="rId7"/>
                  <a:stretch>
                    <a:fillRect l="-1237" t="-2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8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2.77778E-7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38421" y="5133861"/>
            <a:ext cx="7298109" cy="467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Algorithms cannot access the transition relation directly, only perform Hoare queries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11339" y="2755196"/>
            <a:ext cx="1486657" cy="1499309"/>
            <a:chOff x="6104858" y="2716391"/>
            <a:chExt cx="1486657" cy="14993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858" y="2716391"/>
              <a:ext cx="1486657" cy="14993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649061" y="3320132"/>
                  <a:ext cx="3302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061" y="3320132"/>
                  <a:ext cx="330219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941618" y="2098223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 algorithm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3445" y="2098223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Hoare-query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04459" y="3346027"/>
                <a:ext cx="7903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9" y="3346027"/>
                <a:ext cx="79034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860443" y="3340731"/>
                <a:ext cx="7659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443" y="3340731"/>
                <a:ext cx="76591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059391" y="2567100"/>
            <a:ext cx="2702809" cy="1635007"/>
            <a:chOff x="3059391" y="3042112"/>
            <a:chExt cx="2702809" cy="1635007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059393" y="3399444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059392" y="3762184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059392" y="4304045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059391" y="4666785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257637" y="3667647"/>
              <a:ext cx="1059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…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944934" y="3042112"/>
                  <a:ext cx="975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4" y="3042112"/>
                  <a:ext cx="97565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8125" t="-2222" r="-6250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920797" y="3975018"/>
                  <a:ext cx="11106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797" y="3975018"/>
                  <a:ext cx="111068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7143" t="-2174" r="-5495"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4083448" y="3446375"/>
              <a:ext cx="5578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 </a:t>
              </a:r>
              <a:r>
                <a:rPr lang="en-US" dirty="0" smtClean="0"/>
                <a:t>/ </a:t>
              </a:r>
              <a:r>
                <a:rPr lang="en-US" dirty="0" smtClean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83447" y="4351172"/>
              <a:ext cx="5578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 </a:t>
              </a:r>
              <a:r>
                <a:rPr lang="en-US" dirty="0" smtClean="0"/>
                <a:t>/ </a:t>
              </a:r>
              <a:r>
                <a:rPr lang="en-US" dirty="0" smtClean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Hoare-Query Model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48" y="2545284"/>
            <a:ext cx="1820842" cy="1971809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3787" y="1238811"/>
            <a:ext cx="8156426" cy="630487"/>
            <a:chOff x="339969" y="1125416"/>
            <a:chExt cx="8463436" cy="4343400"/>
          </a:xfrm>
        </p:grpSpPr>
        <p:sp>
          <p:nvSpPr>
            <p:cNvPr id="50" name="TextBox 49"/>
            <p:cNvSpPr txBox="1"/>
            <p:nvPr/>
          </p:nvSpPr>
          <p:spPr>
            <a:xfrm>
              <a:off x="339969" y="1125416"/>
              <a:ext cx="8463436" cy="434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Content Placeholder 4"/>
            <p:cNvSpPr txBox="1">
              <a:spLocks/>
            </p:cNvSpPr>
            <p:nvPr/>
          </p:nvSpPr>
          <p:spPr>
            <a:xfrm>
              <a:off x="457200" y="1559402"/>
              <a:ext cx="8346205" cy="37316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2800" dirty="0" smtClean="0"/>
                <a:t>Capable of modeling PDR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2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30" name="Group 254"/>
          <p:cNvGrpSpPr>
            <a:grpSpLocks/>
          </p:cNvGrpSpPr>
          <p:nvPr/>
        </p:nvGrpSpPr>
        <p:grpSpPr bwMode="auto">
          <a:xfrm>
            <a:off x="1875235" y="2229074"/>
            <a:ext cx="5440412" cy="3886646"/>
            <a:chOff x="0" y="0"/>
            <a:chExt cx="4873" cy="3482"/>
          </a:xfrm>
        </p:grpSpPr>
        <p:sp>
          <p:nvSpPr>
            <p:cNvPr id="24578" name="Rectangle 2"/>
            <p:cNvSpPr>
              <a:spLocks/>
            </p:cNvSpPr>
            <p:nvPr/>
          </p:nvSpPr>
          <p:spPr bwMode="auto">
            <a:xfrm>
              <a:off x="0" y="0"/>
              <a:ext cx="4680" cy="348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24672" name="Group 96"/>
            <p:cNvGrpSpPr>
              <a:grpSpLocks/>
            </p:cNvGrpSpPr>
            <p:nvPr/>
          </p:nvGrpSpPr>
          <p:grpSpPr bwMode="auto">
            <a:xfrm>
              <a:off x="57" y="970"/>
              <a:ext cx="2283" cy="2434"/>
              <a:chOff x="0" y="0"/>
              <a:chExt cx="2282" cy="2433"/>
            </a:xfrm>
          </p:grpSpPr>
          <p:grpSp>
            <p:nvGrpSpPr>
              <p:cNvPr id="24609" name="Group 33"/>
              <p:cNvGrpSpPr>
                <a:grpSpLocks/>
              </p:cNvGrpSpPr>
              <p:nvPr/>
            </p:nvGrpSpPr>
            <p:grpSpPr bwMode="auto">
              <a:xfrm>
                <a:off x="0" y="1754"/>
                <a:ext cx="2282" cy="679"/>
                <a:chOff x="0" y="0"/>
                <a:chExt cx="2282" cy="678"/>
              </a:xfrm>
            </p:grpSpPr>
            <p:grpSp>
              <p:nvGrpSpPr>
                <p:cNvPr id="24588" name="Group 12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24579" name="Oval 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0" name="Oval 4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1" name="Oval 5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2" name="Oval 6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3" name="Oval 7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4" name="Oval 8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5" name="Oval 9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6" name="Oval 10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87" name="Oval 11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598" name="Group 22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24589" name="Oval 1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0" name="Oval 14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1" name="Oval 15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2" name="Oval 16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3" name="Oval 17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4" name="Oval 18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5" name="Oval 19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6" name="Oval 20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597" name="Oval 21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608" name="Group 32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24599" name="Oval 2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0" name="Oval 24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1" name="Oval 25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2" name="Oval 26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3" name="Oval 27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4" name="Oval 28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5" name="Oval 29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6" name="Oval 30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07" name="Oval 31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4640" name="Group 64"/>
              <p:cNvGrpSpPr>
                <a:grpSpLocks/>
              </p:cNvGrpSpPr>
              <p:nvPr/>
            </p:nvGrpSpPr>
            <p:grpSpPr bwMode="auto">
              <a:xfrm>
                <a:off x="0" y="852"/>
                <a:ext cx="2282" cy="679"/>
                <a:chOff x="0" y="0"/>
                <a:chExt cx="2282" cy="678"/>
              </a:xfrm>
            </p:grpSpPr>
            <p:grpSp>
              <p:nvGrpSpPr>
                <p:cNvPr id="24619" name="Group 43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24610" name="Oval 3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1" name="Oval 35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2" name="Oval 36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3" name="Oval 37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4" name="Oval 38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5" name="Oval 39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6" name="Oval 40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7" name="Oval 41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18" name="Oval 42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629" name="Group 53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24620" name="Oval 4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1" name="Oval 45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2" name="Oval 46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3" name="Oval 47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4" name="Oval 48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5" name="Oval 49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6" name="Oval 50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7" name="Oval 51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28" name="Oval 52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639" name="Group 63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24630" name="Oval 5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1" name="Oval 55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2" name="Oval 56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3" name="Oval 57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4" name="Oval 58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5" name="Oval 59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6" name="Oval 60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7" name="Oval 61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38" name="Oval 62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4671" name="Group 95"/>
              <p:cNvGrpSpPr>
                <a:grpSpLocks/>
              </p:cNvGrpSpPr>
              <p:nvPr/>
            </p:nvGrpSpPr>
            <p:grpSpPr bwMode="auto">
              <a:xfrm>
                <a:off x="0" y="0"/>
                <a:ext cx="2282" cy="678"/>
                <a:chOff x="0" y="0"/>
                <a:chExt cx="2282" cy="678"/>
              </a:xfrm>
            </p:grpSpPr>
            <p:grpSp>
              <p:nvGrpSpPr>
                <p:cNvPr id="24650" name="Group 74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24641" name="Oval 6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2" name="Oval 66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3" name="Oval 67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4" name="Oval 68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5" name="Oval 69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6" name="Oval 70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7" name="Oval 71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8" name="Oval 72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49" name="Oval 73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660" name="Group 84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24651" name="Oval 7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2" name="Oval 76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3" name="Oval 77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4" name="Oval 78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5" name="Oval 79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6" name="Oval 80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7" name="Oval 81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8" name="Oval 82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59" name="Oval 83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670" name="Group 94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24661" name="Oval 8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2" name="Oval 86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3" name="Oval 87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4" name="Oval 88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5" name="Oval 89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6" name="Oval 90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7" name="Oval 91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8" name="Oval 92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669" name="Oval 93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  <p:grpSp>
          <p:nvGrpSpPr>
            <p:cNvPr id="24703" name="Group 127"/>
            <p:cNvGrpSpPr>
              <a:grpSpLocks/>
            </p:cNvGrpSpPr>
            <p:nvPr/>
          </p:nvGrpSpPr>
          <p:grpSpPr bwMode="auto">
            <a:xfrm>
              <a:off x="61" y="53"/>
              <a:ext cx="2283" cy="679"/>
              <a:chOff x="0" y="0"/>
              <a:chExt cx="2282" cy="678"/>
            </a:xfrm>
          </p:grpSpPr>
          <p:grpSp>
            <p:nvGrpSpPr>
              <p:cNvPr id="24682" name="Group 106"/>
              <p:cNvGrpSpPr>
                <a:grpSpLocks/>
              </p:cNvGrpSpPr>
              <p:nvPr/>
            </p:nvGrpSpPr>
            <p:grpSpPr bwMode="auto">
              <a:xfrm>
                <a:off x="0" y="3"/>
                <a:ext cx="608" cy="661"/>
                <a:chOff x="0" y="0"/>
                <a:chExt cx="608" cy="660"/>
              </a:xfrm>
            </p:grpSpPr>
            <p:sp>
              <p:nvSpPr>
                <p:cNvPr id="24673" name="Oval 97"/>
                <p:cNvSpPr>
                  <a:spLocks/>
                </p:cNvSpPr>
                <p:nvPr/>
              </p:nvSpPr>
              <p:spPr bwMode="auto">
                <a:xfrm>
                  <a:off x="0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74" name="Oval 98"/>
                <p:cNvSpPr>
                  <a:spLocks/>
                </p:cNvSpPr>
                <p:nvPr/>
              </p:nvSpPr>
              <p:spPr bwMode="auto">
                <a:xfrm>
                  <a:off x="0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75" name="Oval 99"/>
                <p:cNvSpPr>
                  <a:spLocks/>
                </p:cNvSpPr>
                <p:nvPr/>
              </p:nvSpPr>
              <p:spPr bwMode="auto">
                <a:xfrm>
                  <a:off x="0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76" name="Oval 100"/>
                <p:cNvSpPr>
                  <a:spLocks/>
                </p:cNvSpPr>
                <p:nvPr/>
              </p:nvSpPr>
              <p:spPr bwMode="auto">
                <a:xfrm>
                  <a:off x="281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77" name="Oval 101"/>
                <p:cNvSpPr>
                  <a:spLocks/>
                </p:cNvSpPr>
                <p:nvPr/>
              </p:nvSpPr>
              <p:spPr bwMode="auto">
                <a:xfrm>
                  <a:off x="281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78" name="Oval 102"/>
                <p:cNvSpPr>
                  <a:spLocks/>
                </p:cNvSpPr>
                <p:nvPr/>
              </p:nvSpPr>
              <p:spPr bwMode="auto">
                <a:xfrm>
                  <a:off x="281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79" name="Oval 103"/>
                <p:cNvSpPr>
                  <a:spLocks/>
                </p:cNvSpPr>
                <p:nvPr/>
              </p:nvSpPr>
              <p:spPr bwMode="auto">
                <a:xfrm>
                  <a:off x="569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0" name="Oval 104"/>
                <p:cNvSpPr>
                  <a:spLocks/>
                </p:cNvSpPr>
                <p:nvPr/>
              </p:nvSpPr>
              <p:spPr bwMode="auto">
                <a:xfrm>
                  <a:off x="569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1" name="Oval 105"/>
                <p:cNvSpPr>
                  <a:spLocks/>
                </p:cNvSpPr>
                <p:nvPr/>
              </p:nvSpPr>
              <p:spPr bwMode="auto">
                <a:xfrm>
                  <a:off x="569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4692" name="Group 116"/>
              <p:cNvGrpSpPr>
                <a:grpSpLocks/>
              </p:cNvGrpSpPr>
              <p:nvPr/>
            </p:nvGrpSpPr>
            <p:grpSpPr bwMode="auto">
              <a:xfrm>
                <a:off x="811" y="0"/>
                <a:ext cx="608" cy="660"/>
                <a:chOff x="0" y="0"/>
                <a:chExt cx="608" cy="660"/>
              </a:xfrm>
            </p:grpSpPr>
            <p:sp>
              <p:nvSpPr>
                <p:cNvPr id="24683" name="Oval 107"/>
                <p:cNvSpPr>
                  <a:spLocks/>
                </p:cNvSpPr>
                <p:nvPr/>
              </p:nvSpPr>
              <p:spPr bwMode="auto">
                <a:xfrm>
                  <a:off x="0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4" name="Oval 108"/>
                <p:cNvSpPr>
                  <a:spLocks/>
                </p:cNvSpPr>
                <p:nvPr/>
              </p:nvSpPr>
              <p:spPr bwMode="auto">
                <a:xfrm>
                  <a:off x="0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5" name="Oval 109"/>
                <p:cNvSpPr>
                  <a:spLocks/>
                </p:cNvSpPr>
                <p:nvPr/>
              </p:nvSpPr>
              <p:spPr bwMode="auto">
                <a:xfrm>
                  <a:off x="0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6" name="Oval 110"/>
                <p:cNvSpPr>
                  <a:spLocks/>
                </p:cNvSpPr>
                <p:nvPr/>
              </p:nvSpPr>
              <p:spPr bwMode="auto">
                <a:xfrm>
                  <a:off x="281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7" name="Oval 111"/>
                <p:cNvSpPr>
                  <a:spLocks/>
                </p:cNvSpPr>
                <p:nvPr/>
              </p:nvSpPr>
              <p:spPr bwMode="auto">
                <a:xfrm>
                  <a:off x="281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8" name="Oval 112"/>
                <p:cNvSpPr>
                  <a:spLocks/>
                </p:cNvSpPr>
                <p:nvPr/>
              </p:nvSpPr>
              <p:spPr bwMode="auto">
                <a:xfrm>
                  <a:off x="281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89" name="Oval 113"/>
                <p:cNvSpPr>
                  <a:spLocks/>
                </p:cNvSpPr>
                <p:nvPr/>
              </p:nvSpPr>
              <p:spPr bwMode="auto">
                <a:xfrm>
                  <a:off x="569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0" name="Oval 114"/>
                <p:cNvSpPr>
                  <a:spLocks/>
                </p:cNvSpPr>
                <p:nvPr/>
              </p:nvSpPr>
              <p:spPr bwMode="auto">
                <a:xfrm>
                  <a:off x="569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1" name="Oval 115"/>
                <p:cNvSpPr>
                  <a:spLocks/>
                </p:cNvSpPr>
                <p:nvPr/>
              </p:nvSpPr>
              <p:spPr bwMode="auto">
                <a:xfrm>
                  <a:off x="569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4702" name="Group 126"/>
              <p:cNvGrpSpPr>
                <a:grpSpLocks/>
              </p:cNvGrpSpPr>
              <p:nvPr/>
            </p:nvGrpSpPr>
            <p:grpSpPr bwMode="auto">
              <a:xfrm>
                <a:off x="1674" y="17"/>
                <a:ext cx="608" cy="661"/>
                <a:chOff x="0" y="0"/>
                <a:chExt cx="608" cy="660"/>
              </a:xfrm>
            </p:grpSpPr>
            <p:sp>
              <p:nvSpPr>
                <p:cNvPr id="24693" name="Oval 117"/>
                <p:cNvSpPr>
                  <a:spLocks/>
                </p:cNvSpPr>
                <p:nvPr/>
              </p:nvSpPr>
              <p:spPr bwMode="auto">
                <a:xfrm>
                  <a:off x="0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4" name="Oval 118"/>
                <p:cNvSpPr>
                  <a:spLocks/>
                </p:cNvSpPr>
                <p:nvPr/>
              </p:nvSpPr>
              <p:spPr bwMode="auto">
                <a:xfrm>
                  <a:off x="0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5" name="Oval 119"/>
                <p:cNvSpPr>
                  <a:spLocks/>
                </p:cNvSpPr>
                <p:nvPr/>
              </p:nvSpPr>
              <p:spPr bwMode="auto">
                <a:xfrm>
                  <a:off x="0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6" name="Oval 120"/>
                <p:cNvSpPr>
                  <a:spLocks/>
                </p:cNvSpPr>
                <p:nvPr/>
              </p:nvSpPr>
              <p:spPr bwMode="auto">
                <a:xfrm>
                  <a:off x="281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7" name="Oval 121"/>
                <p:cNvSpPr>
                  <a:spLocks/>
                </p:cNvSpPr>
                <p:nvPr/>
              </p:nvSpPr>
              <p:spPr bwMode="auto">
                <a:xfrm>
                  <a:off x="281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8" name="Oval 122"/>
                <p:cNvSpPr>
                  <a:spLocks/>
                </p:cNvSpPr>
                <p:nvPr/>
              </p:nvSpPr>
              <p:spPr bwMode="auto">
                <a:xfrm>
                  <a:off x="281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699" name="Oval 123"/>
                <p:cNvSpPr>
                  <a:spLocks/>
                </p:cNvSpPr>
                <p:nvPr/>
              </p:nvSpPr>
              <p:spPr bwMode="auto">
                <a:xfrm>
                  <a:off x="569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700" name="Oval 124"/>
                <p:cNvSpPr>
                  <a:spLocks/>
                </p:cNvSpPr>
                <p:nvPr/>
              </p:nvSpPr>
              <p:spPr bwMode="auto">
                <a:xfrm>
                  <a:off x="569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701" name="Oval 125"/>
                <p:cNvSpPr>
                  <a:spLocks/>
                </p:cNvSpPr>
                <p:nvPr/>
              </p:nvSpPr>
              <p:spPr bwMode="auto">
                <a:xfrm>
                  <a:off x="569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</p:grpSp>
        <p:grpSp>
          <p:nvGrpSpPr>
            <p:cNvPr id="24797" name="Group 221"/>
            <p:cNvGrpSpPr>
              <a:grpSpLocks/>
            </p:cNvGrpSpPr>
            <p:nvPr/>
          </p:nvGrpSpPr>
          <p:grpSpPr bwMode="auto">
            <a:xfrm>
              <a:off x="2610" y="974"/>
              <a:ext cx="2044" cy="2478"/>
              <a:chOff x="0" y="0"/>
              <a:chExt cx="2044" cy="2477"/>
            </a:xfrm>
          </p:grpSpPr>
          <p:grpSp>
            <p:nvGrpSpPr>
              <p:cNvPr id="24734" name="Group 158"/>
              <p:cNvGrpSpPr>
                <a:grpSpLocks/>
              </p:cNvGrpSpPr>
              <p:nvPr/>
            </p:nvGrpSpPr>
            <p:grpSpPr bwMode="auto">
              <a:xfrm>
                <a:off x="0" y="1786"/>
                <a:ext cx="2044" cy="691"/>
                <a:chOff x="0" y="0"/>
                <a:chExt cx="2044" cy="690"/>
              </a:xfrm>
            </p:grpSpPr>
            <p:grpSp>
              <p:nvGrpSpPr>
                <p:cNvPr id="24713" name="Group 137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73"/>
                  <a:chOff x="0" y="0"/>
                  <a:chExt cx="544" cy="672"/>
                </a:xfrm>
              </p:grpSpPr>
              <p:sp>
                <p:nvSpPr>
                  <p:cNvPr id="24704" name="Oval 12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05" name="Oval 129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06" name="Oval 130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07" name="Oval 131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08" name="Oval 132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09" name="Oval 133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0" name="Oval 134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1" name="Oval 135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2" name="Oval 136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723" name="Group 147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72"/>
                  <a:chOff x="0" y="0"/>
                  <a:chExt cx="544" cy="672"/>
                </a:xfrm>
              </p:grpSpPr>
              <p:sp>
                <p:nvSpPr>
                  <p:cNvPr id="24714" name="Oval 13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5" name="Oval 139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6" name="Oval 140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7" name="Oval 141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8" name="Oval 142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19" name="Oval 143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0" name="Oval 144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1" name="Oval 145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2" name="Oval 146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733" name="Group 157"/>
                <p:cNvGrpSpPr>
                  <a:grpSpLocks/>
                </p:cNvGrpSpPr>
                <p:nvPr/>
              </p:nvGrpSpPr>
              <p:grpSpPr bwMode="auto">
                <a:xfrm>
                  <a:off x="1499" y="18"/>
                  <a:ext cx="545" cy="672"/>
                  <a:chOff x="0" y="0"/>
                  <a:chExt cx="544" cy="672"/>
                </a:xfrm>
              </p:grpSpPr>
              <p:sp>
                <p:nvSpPr>
                  <p:cNvPr id="24724" name="Oval 14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5" name="Oval 149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6" name="Oval 150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7" name="Oval 151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8" name="Oval 152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29" name="Oval 153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30" name="Oval 154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31" name="Oval 155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32" name="Oval 156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4765" name="Group 189"/>
              <p:cNvGrpSpPr>
                <a:grpSpLocks/>
              </p:cNvGrpSpPr>
              <p:nvPr/>
            </p:nvGrpSpPr>
            <p:grpSpPr bwMode="auto">
              <a:xfrm>
                <a:off x="0" y="868"/>
                <a:ext cx="2044" cy="690"/>
                <a:chOff x="0" y="0"/>
                <a:chExt cx="2044" cy="690"/>
              </a:xfrm>
            </p:grpSpPr>
            <p:grpSp>
              <p:nvGrpSpPr>
                <p:cNvPr id="24744" name="Group 168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73"/>
                  <a:chOff x="0" y="0"/>
                  <a:chExt cx="544" cy="672"/>
                </a:xfrm>
              </p:grpSpPr>
              <p:sp>
                <p:nvSpPr>
                  <p:cNvPr id="24735" name="Oval 15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36" name="Oval 160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37" name="Oval 161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38" name="Oval 162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39" name="Oval 163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0" name="Oval 164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1" name="Oval 165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2" name="Oval 166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3" name="Oval 167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754" name="Group 178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72"/>
                  <a:chOff x="0" y="0"/>
                  <a:chExt cx="544" cy="672"/>
                </a:xfrm>
              </p:grpSpPr>
              <p:sp>
                <p:nvSpPr>
                  <p:cNvPr id="24745" name="Oval 16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6" name="Oval 170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7" name="Oval 171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8" name="Oval 172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49" name="Oval 173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0" name="Oval 174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1" name="Oval 175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2" name="Oval 176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3" name="Oval 177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764" name="Group 188"/>
                <p:cNvGrpSpPr>
                  <a:grpSpLocks/>
                </p:cNvGrpSpPr>
                <p:nvPr/>
              </p:nvGrpSpPr>
              <p:grpSpPr bwMode="auto">
                <a:xfrm>
                  <a:off x="1499" y="18"/>
                  <a:ext cx="545" cy="672"/>
                  <a:chOff x="0" y="0"/>
                  <a:chExt cx="544" cy="672"/>
                </a:xfrm>
              </p:grpSpPr>
              <p:sp>
                <p:nvSpPr>
                  <p:cNvPr id="24755" name="Oval 17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6" name="Oval 180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7" name="Oval 181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8" name="Oval 182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59" name="Oval 183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60" name="Oval 184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61" name="Oval 185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62" name="Oval 186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63" name="Oval 187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4796" name="Group 220"/>
              <p:cNvGrpSpPr>
                <a:grpSpLocks/>
              </p:cNvGrpSpPr>
              <p:nvPr/>
            </p:nvGrpSpPr>
            <p:grpSpPr bwMode="auto">
              <a:xfrm>
                <a:off x="0" y="0"/>
                <a:ext cx="2044" cy="690"/>
                <a:chOff x="0" y="0"/>
                <a:chExt cx="2044" cy="690"/>
              </a:xfrm>
            </p:grpSpPr>
            <p:grpSp>
              <p:nvGrpSpPr>
                <p:cNvPr id="24775" name="Group 199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73"/>
                  <a:chOff x="0" y="0"/>
                  <a:chExt cx="544" cy="672"/>
                </a:xfrm>
              </p:grpSpPr>
              <p:sp>
                <p:nvSpPr>
                  <p:cNvPr id="24766" name="Oval 19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67" name="Oval 191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68" name="Oval 192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69" name="Oval 193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0" name="Oval 194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1" name="Oval 195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2" name="Oval 196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3" name="Oval 197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4" name="Oval 198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785" name="Group 209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72"/>
                  <a:chOff x="0" y="0"/>
                  <a:chExt cx="544" cy="672"/>
                </a:xfrm>
              </p:grpSpPr>
              <p:sp>
                <p:nvSpPr>
                  <p:cNvPr id="24776" name="Oval 20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7" name="Oval 201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8" name="Oval 202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79" name="Oval 203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0" name="Oval 204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1" name="Oval 205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2" name="Oval 206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3" name="Oval 207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4" name="Oval 208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4795" name="Group 219"/>
                <p:cNvGrpSpPr>
                  <a:grpSpLocks/>
                </p:cNvGrpSpPr>
                <p:nvPr/>
              </p:nvGrpSpPr>
              <p:grpSpPr bwMode="auto">
                <a:xfrm>
                  <a:off x="1499" y="18"/>
                  <a:ext cx="545" cy="672"/>
                  <a:chOff x="0" y="0"/>
                  <a:chExt cx="544" cy="672"/>
                </a:xfrm>
              </p:grpSpPr>
              <p:sp>
                <p:nvSpPr>
                  <p:cNvPr id="24786" name="Oval 21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7" name="Oval 211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8" name="Oval 212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89" name="Oval 213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90" name="Oval 214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91" name="Oval 215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92" name="Oval 216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93" name="Oval 217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794" name="Oval 218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  <p:grpSp>
          <p:nvGrpSpPr>
            <p:cNvPr id="24828" name="Group 252"/>
            <p:cNvGrpSpPr>
              <a:grpSpLocks/>
            </p:cNvGrpSpPr>
            <p:nvPr/>
          </p:nvGrpSpPr>
          <p:grpSpPr bwMode="auto">
            <a:xfrm>
              <a:off x="2614" y="57"/>
              <a:ext cx="2045" cy="685"/>
              <a:chOff x="0" y="0"/>
              <a:chExt cx="2044" cy="685"/>
            </a:xfrm>
          </p:grpSpPr>
          <p:grpSp>
            <p:nvGrpSpPr>
              <p:cNvPr id="24807" name="Group 231"/>
              <p:cNvGrpSpPr>
                <a:grpSpLocks/>
              </p:cNvGrpSpPr>
              <p:nvPr/>
            </p:nvGrpSpPr>
            <p:grpSpPr bwMode="auto">
              <a:xfrm>
                <a:off x="0" y="3"/>
                <a:ext cx="544" cy="667"/>
                <a:chOff x="0" y="0"/>
                <a:chExt cx="544" cy="667"/>
              </a:xfrm>
            </p:grpSpPr>
            <p:sp>
              <p:nvSpPr>
                <p:cNvPr id="24798" name="Oval 222"/>
                <p:cNvSpPr>
                  <a:spLocks/>
                </p:cNvSpPr>
                <p:nvPr/>
              </p:nvSpPr>
              <p:spPr bwMode="auto">
                <a:xfrm>
                  <a:off x="0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799" name="Oval 223"/>
                <p:cNvSpPr>
                  <a:spLocks/>
                </p:cNvSpPr>
                <p:nvPr/>
              </p:nvSpPr>
              <p:spPr bwMode="auto">
                <a:xfrm>
                  <a:off x="0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0" name="Oval 224"/>
                <p:cNvSpPr>
                  <a:spLocks/>
                </p:cNvSpPr>
                <p:nvPr/>
              </p:nvSpPr>
              <p:spPr bwMode="auto">
                <a:xfrm>
                  <a:off x="0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1" name="Oval 225"/>
                <p:cNvSpPr>
                  <a:spLocks/>
                </p:cNvSpPr>
                <p:nvPr/>
              </p:nvSpPr>
              <p:spPr bwMode="auto">
                <a:xfrm>
                  <a:off x="251" y="0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2" name="Oval 226"/>
                <p:cNvSpPr>
                  <a:spLocks/>
                </p:cNvSpPr>
                <p:nvPr/>
              </p:nvSpPr>
              <p:spPr bwMode="auto">
                <a:xfrm>
                  <a:off x="251" y="312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3" name="Oval 227"/>
                <p:cNvSpPr>
                  <a:spLocks/>
                </p:cNvSpPr>
                <p:nvPr/>
              </p:nvSpPr>
              <p:spPr bwMode="auto">
                <a:xfrm>
                  <a:off x="251" y="624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4" name="Oval 228"/>
                <p:cNvSpPr>
                  <a:spLocks/>
                </p:cNvSpPr>
                <p:nvPr/>
              </p:nvSpPr>
              <p:spPr bwMode="auto">
                <a:xfrm>
                  <a:off x="509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5" name="Oval 229"/>
                <p:cNvSpPr>
                  <a:spLocks/>
                </p:cNvSpPr>
                <p:nvPr/>
              </p:nvSpPr>
              <p:spPr bwMode="auto">
                <a:xfrm>
                  <a:off x="509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6" name="Oval 230"/>
                <p:cNvSpPr>
                  <a:spLocks/>
                </p:cNvSpPr>
                <p:nvPr/>
              </p:nvSpPr>
              <p:spPr bwMode="auto">
                <a:xfrm>
                  <a:off x="509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4817" name="Group 241"/>
              <p:cNvGrpSpPr>
                <a:grpSpLocks/>
              </p:cNvGrpSpPr>
              <p:nvPr/>
            </p:nvGrpSpPr>
            <p:grpSpPr bwMode="auto">
              <a:xfrm>
                <a:off x="726" y="0"/>
                <a:ext cx="545" cy="667"/>
                <a:chOff x="0" y="0"/>
                <a:chExt cx="544" cy="667"/>
              </a:xfrm>
            </p:grpSpPr>
            <p:sp>
              <p:nvSpPr>
                <p:cNvPr id="24808" name="Oval 232"/>
                <p:cNvSpPr>
                  <a:spLocks/>
                </p:cNvSpPr>
                <p:nvPr/>
              </p:nvSpPr>
              <p:spPr bwMode="auto">
                <a:xfrm>
                  <a:off x="0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09" name="Oval 233"/>
                <p:cNvSpPr>
                  <a:spLocks/>
                </p:cNvSpPr>
                <p:nvPr/>
              </p:nvSpPr>
              <p:spPr bwMode="auto">
                <a:xfrm>
                  <a:off x="0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0" name="Oval 234"/>
                <p:cNvSpPr>
                  <a:spLocks/>
                </p:cNvSpPr>
                <p:nvPr/>
              </p:nvSpPr>
              <p:spPr bwMode="auto">
                <a:xfrm>
                  <a:off x="0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1" name="Oval 235"/>
                <p:cNvSpPr>
                  <a:spLocks/>
                </p:cNvSpPr>
                <p:nvPr/>
              </p:nvSpPr>
              <p:spPr bwMode="auto">
                <a:xfrm>
                  <a:off x="251" y="0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2" name="Oval 236"/>
                <p:cNvSpPr>
                  <a:spLocks/>
                </p:cNvSpPr>
                <p:nvPr/>
              </p:nvSpPr>
              <p:spPr bwMode="auto">
                <a:xfrm>
                  <a:off x="251" y="312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3" name="Oval 237"/>
                <p:cNvSpPr>
                  <a:spLocks/>
                </p:cNvSpPr>
                <p:nvPr/>
              </p:nvSpPr>
              <p:spPr bwMode="auto">
                <a:xfrm>
                  <a:off x="251" y="624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4" name="Oval 238"/>
                <p:cNvSpPr>
                  <a:spLocks/>
                </p:cNvSpPr>
                <p:nvPr/>
              </p:nvSpPr>
              <p:spPr bwMode="auto">
                <a:xfrm>
                  <a:off x="509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5" name="Oval 239"/>
                <p:cNvSpPr>
                  <a:spLocks/>
                </p:cNvSpPr>
                <p:nvPr/>
              </p:nvSpPr>
              <p:spPr bwMode="auto">
                <a:xfrm>
                  <a:off x="509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6" name="Oval 240"/>
                <p:cNvSpPr>
                  <a:spLocks/>
                </p:cNvSpPr>
                <p:nvPr/>
              </p:nvSpPr>
              <p:spPr bwMode="auto">
                <a:xfrm>
                  <a:off x="509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4827" name="Group 251"/>
              <p:cNvGrpSpPr>
                <a:grpSpLocks/>
              </p:cNvGrpSpPr>
              <p:nvPr/>
            </p:nvGrpSpPr>
            <p:grpSpPr bwMode="auto">
              <a:xfrm>
                <a:off x="1499" y="17"/>
                <a:ext cx="545" cy="668"/>
                <a:chOff x="0" y="0"/>
                <a:chExt cx="544" cy="667"/>
              </a:xfrm>
            </p:grpSpPr>
            <p:sp>
              <p:nvSpPr>
                <p:cNvPr id="24818" name="Oval 242"/>
                <p:cNvSpPr>
                  <a:spLocks/>
                </p:cNvSpPr>
                <p:nvPr/>
              </p:nvSpPr>
              <p:spPr bwMode="auto">
                <a:xfrm>
                  <a:off x="0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19" name="Oval 243"/>
                <p:cNvSpPr>
                  <a:spLocks/>
                </p:cNvSpPr>
                <p:nvPr/>
              </p:nvSpPr>
              <p:spPr bwMode="auto">
                <a:xfrm>
                  <a:off x="0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20" name="Oval 244"/>
                <p:cNvSpPr>
                  <a:spLocks/>
                </p:cNvSpPr>
                <p:nvPr/>
              </p:nvSpPr>
              <p:spPr bwMode="auto">
                <a:xfrm>
                  <a:off x="0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21" name="Oval 245"/>
                <p:cNvSpPr>
                  <a:spLocks/>
                </p:cNvSpPr>
                <p:nvPr/>
              </p:nvSpPr>
              <p:spPr bwMode="auto">
                <a:xfrm>
                  <a:off x="251" y="0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22" name="Oval 246"/>
                <p:cNvSpPr>
                  <a:spLocks/>
                </p:cNvSpPr>
                <p:nvPr/>
              </p:nvSpPr>
              <p:spPr bwMode="auto">
                <a:xfrm>
                  <a:off x="251" y="312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23" name="Oval 247"/>
                <p:cNvSpPr>
                  <a:spLocks/>
                </p:cNvSpPr>
                <p:nvPr/>
              </p:nvSpPr>
              <p:spPr bwMode="auto">
                <a:xfrm>
                  <a:off x="251" y="624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24" name="Oval 248"/>
                <p:cNvSpPr>
                  <a:spLocks/>
                </p:cNvSpPr>
                <p:nvPr/>
              </p:nvSpPr>
              <p:spPr bwMode="auto">
                <a:xfrm>
                  <a:off x="509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25" name="Oval 249"/>
                <p:cNvSpPr>
                  <a:spLocks/>
                </p:cNvSpPr>
                <p:nvPr/>
              </p:nvSpPr>
              <p:spPr bwMode="auto">
                <a:xfrm>
                  <a:off x="509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4826" name="Oval 250"/>
                <p:cNvSpPr>
                  <a:spLocks/>
                </p:cNvSpPr>
                <p:nvPr/>
              </p:nvSpPr>
              <p:spPr bwMode="auto">
                <a:xfrm>
                  <a:off x="509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</p:grpSp>
        <p:sp>
          <p:nvSpPr>
            <p:cNvPr id="24829" name="Rectangle 253"/>
            <p:cNvSpPr>
              <a:spLocks/>
            </p:cNvSpPr>
            <p:nvPr/>
          </p:nvSpPr>
          <p:spPr bwMode="auto">
            <a:xfrm>
              <a:off x="4192" y="87"/>
              <a:ext cx="68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26789" bIns="26789"/>
            <a:lstStyle>
              <a:lvl1pPr algn="l">
                <a:defRPr sz="1200">
                  <a:solidFill>
                    <a:schemeClr val="tx1"/>
                  </a:solidFill>
                  <a:latin typeface="Hoefler Text"/>
                </a:defRPr>
              </a:lvl1pPr>
              <a:lvl2pPr algn="l">
                <a:defRPr sz="1200">
                  <a:solidFill>
                    <a:schemeClr val="tx1"/>
                  </a:solidFill>
                  <a:latin typeface="Hoefler Text"/>
                </a:defRPr>
              </a:lvl2pPr>
              <a:lvl3pPr algn="l">
                <a:defRPr sz="1200">
                  <a:solidFill>
                    <a:schemeClr val="tx1"/>
                  </a:solidFill>
                  <a:latin typeface="Hoefler Text"/>
                </a:defRPr>
              </a:lvl3pPr>
              <a:lvl4pPr algn="l">
                <a:defRPr sz="1200">
                  <a:solidFill>
                    <a:schemeClr val="tx1"/>
                  </a:solidFill>
                  <a:latin typeface="Hoefler Text"/>
                </a:defRPr>
              </a:lvl4pPr>
              <a:lvl5pPr algn="l">
                <a:defRPr sz="1200">
                  <a:solidFill>
                    <a:schemeClr val="tx1"/>
                  </a:solidFill>
                  <a:latin typeface="Hoefler Text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9pPr>
            </a:lstStyle>
            <a:p>
              <a:r>
                <a:rPr lang="en-US" altLang="en-US" sz="1266">
                  <a:solidFill>
                    <a:srgbClr val="F01237"/>
                  </a:solidFill>
                  <a:latin typeface="System Font Regular" charset="0"/>
                  <a:cs typeface="System Font Regular" charset="0"/>
                  <a:sym typeface="System Font Regular" charset="0"/>
                </a:rPr>
                <a:t>Bad </a:t>
              </a:r>
            </a:p>
          </p:txBody>
        </p:sp>
      </p:grpSp>
      <p:sp>
        <p:nvSpPr>
          <p:cNvPr id="24831" name="Freeform 255"/>
          <p:cNvSpPr>
            <a:spLocks/>
          </p:cNvSpPr>
          <p:nvPr/>
        </p:nvSpPr>
        <p:spPr bwMode="auto">
          <a:xfrm>
            <a:off x="1871886" y="3359795"/>
            <a:ext cx="3036094" cy="2741414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gradFill rotWithShape="0">
            <a:gsLst>
              <a:gs pos="0">
                <a:srgbClr val="A6A6FF"/>
              </a:gs>
              <a:gs pos="100000">
                <a:srgbClr val="0000FF">
                  <a:alpha val="0"/>
                </a:srgbClr>
              </a:gs>
            </a:gsLst>
            <a:lin ang="2700000" scaled="1"/>
          </a:gra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4832" name="Oval 256"/>
          <p:cNvSpPr>
            <a:spLocks/>
          </p:cNvSpPr>
          <p:nvPr/>
        </p:nvSpPr>
        <p:spPr bwMode="auto">
          <a:xfrm>
            <a:off x="5346650" y="2524869"/>
            <a:ext cx="1651992" cy="1500188"/>
          </a:xfrm>
          <a:prstGeom prst="ellipse">
            <a:avLst/>
          </a:prstGeom>
          <a:gradFill rotWithShape="0">
            <a:gsLst>
              <a:gs pos="0">
                <a:srgbClr val="A20000"/>
              </a:gs>
              <a:gs pos="100000">
                <a:srgbClr val="FF0000">
                  <a:alpha val="50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4833" name="Freeform 257"/>
          <p:cNvSpPr>
            <a:spLocks/>
          </p:cNvSpPr>
          <p:nvPr/>
        </p:nvSpPr>
        <p:spPr bwMode="auto">
          <a:xfrm>
            <a:off x="1884164" y="5058668"/>
            <a:ext cx="1250156" cy="105370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gradFill rotWithShape="0">
            <a:gsLst>
              <a:gs pos="0">
                <a:srgbClr val="A6A6FF"/>
              </a:gs>
              <a:gs pos="100000">
                <a:srgbClr val="0000FF">
                  <a:alpha val="0"/>
                </a:srgbClr>
              </a:gs>
            </a:gsLst>
            <a:lin ang="2700000" scaled="1"/>
          </a:gra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4834" name="Freeform 258"/>
          <p:cNvSpPr>
            <a:spLocks/>
          </p:cNvSpPr>
          <p:nvPr/>
        </p:nvSpPr>
        <p:spPr bwMode="auto">
          <a:xfrm>
            <a:off x="1875234" y="4777383"/>
            <a:ext cx="1553766" cy="133052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gradFill rotWithShape="0">
            <a:gsLst>
              <a:gs pos="0">
                <a:srgbClr val="A6A6FF"/>
              </a:gs>
              <a:gs pos="100000">
                <a:srgbClr val="0000FF">
                  <a:alpha val="0"/>
                </a:srgbClr>
              </a:gs>
            </a:gsLst>
            <a:lin ang="2700000" scaled="1"/>
          </a:gra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4835" name="Freeform 259"/>
          <p:cNvSpPr>
            <a:spLocks/>
          </p:cNvSpPr>
          <p:nvPr/>
        </p:nvSpPr>
        <p:spPr bwMode="auto">
          <a:xfrm>
            <a:off x="1875234" y="4482703"/>
            <a:ext cx="1946672" cy="161627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gradFill rotWithShape="0">
            <a:gsLst>
              <a:gs pos="0">
                <a:srgbClr val="A6A6FF"/>
              </a:gs>
              <a:gs pos="100000">
                <a:srgbClr val="0000FF">
                  <a:alpha val="0"/>
                </a:srgbClr>
              </a:gs>
            </a:gsLst>
            <a:lin ang="2700000" scaled="1"/>
          </a:gra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4836" name="Rectangle 260"/>
          <p:cNvSpPr>
            <a:spLocks/>
          </p:cNvSpPr>
          <p:nvPr/>
        </p:nvSpPr>
        <p:spPr bwMode="auto">
          <a:xfrm>
            <a:off x="1983507" y="3529460"/>
            <a:ext cx="1302618" cy="65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26789" bIns="26789"/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r>
              <a:rPr lang="en-US" altLang="en-US" sz="1687">
                <a:solidFill>
                  <a:srgbClr val="3333CC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Reach</a:t>
            </a:r>
          </a:p>
        </p:txBody>
      </p:sp>
      <p:sp>
        <p:nvSpPr>
          <p:cNvPr id="24837" name="Rectangle 261"/>
          <p:cNvSpPr>
            <a:spLocks/>
          </p:cNvSpPr>
          <p:nvPr/>
        </p:nvSpPr>
        <p:spPr bwMode="auto">
          <a:xfrm>
            <a:off x="1983507" y="5241726"/>
            <a:ext cx="954360" cy="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26789" bIns="26789"/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r>
              <a:rPr lang="en-US" altLang="en-US" sz="1266">
                <a:solidFill>
                  <a:srgbClr val="3333CC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Initial</a:t>
            </a:r>
          </a:p>
        </p:txBody>
      </p:sp>
      <p:sp>
        <p:nvSpPr>
          <p:cNvPr id="24838" name="Oval 262"/>
          <p:cNvSpPr>
            <a:spLocks/>
          </p:cNvSpPr>
          <p:nvPr/>
        </p:nvSpPr>
        <p:spPr bwMode="auto">
          <a:xfrm>
            <a:off x="1914302" y="5558731"/>
            <a:ext cx="666378" cy="476622"/>
          </a:xfrm>
          <a:prstGeom prst="ellipse">
            <a:avLst/>
          </a:prstGeom>
          <a:solidFill>
            <a:srgbClr val="3333CC">
              <a:alpha val="49803"/>
            </a:srgbClr>
          </a:solidFill>
          <a:ln w="38100" cap="flat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645742" y="443626"/>
            <a:ext cx="7886700" cy="62764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Safety of Transition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3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3572" y="5892272"/>
            <a:ext cx="2069507" cy="42124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857024" y="5212544"/>
                <a:ext cx="4210276" cy="1098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br>
                  <a:rPr lang="en-US" sz="2400" dirty="0" smtClean="0"/>
                </a:br>
                <a:r>
                  <a:rPr lang="en-US" sz="2400" dirty="0" smtClean="0"/>
                  <a:t>	drop literals from 𝜎 </a:t>
                </a:r>
                <a:br>
                  <a:rPr lang="en-US" sz="2400" dirty="0" smtClean="0"/>
                </a:br>
                <a:r>
                  <a:rPr lang="en-US" sz="2400" dirty="0" smtClean="0"/>
                  <a:t>	while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24" y="5212544"/>
                <a:ext cx="4210276" cy="1098299"/>
              </a:xfrm>
              <a:prstGeom prst="rect">
                <a:avLst/>
              </a:prstGeom>
              <a:blipFill>
                <a:blip r:embed="rId2"/>
                <a:stretch>
                  <a:fillRect l="-1304" t="-77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936478" y="3249257"/>
                <a:ext cx="4884202" cy="2909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Bad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!{I}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{I}: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:=</a:t>
                </a:r>
                <a:r>
                  <a:rPr lang="en-US" sz="2400" dirty="0" smtClean="0"/>
                  <a:t> CTI(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,I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I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8" y="3249257"/>
                <a:ext cx="4884202" cy="2909186"/>
              </a:xfrm>
              <a:prstGeom prst="rect">
                <a:avLst/>
              </a:prstGeom>
              <a:blipFill>
                <a:blip r:embed="rId3"/>
                <a:stretch>
                  <a:fillRect l="-1998"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Callout 1 43"/>
          <p:cNvSpPr/>
          <p:nvPr/>
        </p:nvSpPr>
        <p:spPr>
          <a:xfrm>
            <a:off x="4385906" y="4885565"/>
            <a:ext cx="3252887" cy="1058011"/>
          </a:xfrm>
          <a:prstGeom prst="borderCallout1">
            <a:avLst>
              <a:gd name="adj1" fmla="val 20504"/>
              <a:gd name="adj2" fmla="val 452"/>
              <a:gd name="adj3" fmla="val 90202"/>
              <a:gd name="adj4" fmla="val -19008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Callout 1 44"/>
          <p:cNvSpPr/>
          <p:nvPr/>
        </p:nvSpPr>
        <p:spPr>
          <a:xfrm>
            <a:off x="4387333" y="2583305"/>
            <a:ext cx="3252887" cy="1058011"/>
          </a:xfrm>
          <a:prstGeom prst="borderCallout1">
            <a:avLst>
              <a:gd name="adj1" fmla="val 49313"/>
              <a:gd name="adj2" fmla="val 159"/>
              <a:gd name="adj3" fmla="val 101906"/>
              <a:gd name="adj4" fmla="val -3130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6478" y="2534983"/>
            <a:ext cx="368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PDR-1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7304" y="3656864"/>
            <a:ext cx="1324545" cy="4729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9363" y="4143157"/>
            <a:ext cx="1239140" cy="4729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3787" y="1238811"/>
            <a:ext cx="8156426" cy="630487"/>
            <a:chOff x="339969" y="1125416"/>
            <a:chExt cx="8463436" cy="4343400"/>
          </a:xfrm>
        </p:grpSpPr>
        <p:sp>
          <p:nvSpPr>
            <p:cNvPr id="13" name="TextBox 12"/>
            <p:cNvSpPr txBox="1"/>
            <p:nvPr/>
          </p:nvSpPr>
          <p:spPr>
            <a:xfrm>
              <a:off x="339969" y="1125416"/>
              <a:ext cx="8463436" cy="434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457200" y="1559402"/>
              <a:ext cx="8346205" cy="37316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2800" dirty="0" smtClean="0"/>
                <a:t>Capable of modeling PDR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Hoare-Query Model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703617" y="2706601"/>
            <a:ext cx="2719898" cy="731647"/>
            <a:chOff x="4572000" y="2441596"/>
            <a:chExt cx="2719898" cy="73164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4589091" y="2800767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572000" y="3162909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613146" y="2441596"/>
                  <a:ext cx="6917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 smtClean="0"/>
                    <a:t>{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I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Consolas" panose="020B0609020204030204" pitchFamily="49" charset="0"/>
                            </a:rPr>
                            <m:t>I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146" y="2441596"/>
                  <a:ext cx="69172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0175" t="-28889" r="-12281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5613146" y="2847698"/>
              <a:ext cx="5578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 </a:t>
              </a:r>
              <a:r>
                <a:rPr lang="en-US" dirty="0" smtClean="0"/>
                <a:t>/ </a:t>
              </a:r>
              <a:r>
                <a:rPr lang="en-US" dirty="0" smtClean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89246" y="2147475"/>
            <a:ext cx="2042444" cy="2287011"/>
            <a:chOff x="7089246" y="2147475"/>
            <a:chExt cx="2042444" cy="2287011"/>
          </a:xfrm>
        </p:grpSpPr>
        <p:grpSp>
          <p:nvGrpSpPr>
            <p:cNvPr id="29" name="Group 28"/>
            <p:cNvGrpSpPr/>
            <p:nvPr/>
          </p:nvGrpSpPr>
          <p:grpSpPr>
            <a:xfrm>
              <a:off x="7710779" y="3570888"/>
              <a:ext cx="856311" cy="863598"/>
              <a:chOff x="6166324" y="2766304"/>
              <a:chExt cx="1486657" cy="149930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324" y="2766304"/>
                <a:ext cx="1486657" cy="149930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681809" y="3272081"/>
                    <a:ext cx="324998" cy="4877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1809" y="3272081"/>
                    <a:ext cx="324998" cy="48775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6667" r="-53333" b="-413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244777" y="3808383"/>
                  <a:ext cx="59846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777" y="3808383"/>
                  <a:ext cx="59846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162" r="-16162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464159" y="3794068"/>
                  <a:ext cx="57996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159" y="3794068"/>
                  <a:ext cx="5799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667" r="-16667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7089246" y="2147475"/>
              <a:ext cx="2042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Hoare-query </a:t>
              </a:r>
              <a:br>
                <a:rPr lang="en-US" dirty="0" smtClean="0"/>
              </a:br>
              <a:r>
                <a:rPr lang="en-US" dirty="0" smtClean="0"/>
                <a:t>oracle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62646" y="5007194"/>
            <a:ext cx="2702808" cy="945899"/>
            <a:chOff x="4660058" y="5082559"/>
            <a:chExt cx="2702808" cy="945899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4660059" y="5430700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660058" y="5730430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731462" y="5689904"/>
              <a:ext cx="1059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…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27722" y="5082559"/>
                  <a:ext cx="13802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prstClr val="black"/>
                                </a:solidFill>
                                <a:latin typeface="Consolas" panose="020B0609020204030204" pitchFamily="49" charset="0"/>
                              </a:rPr>
                              <m:t>Init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{¬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722" y="5082559"/>
                  <a:ext cx="1380250" cy="276999"/>
                </a:xfrm>
                <a:prstGeom prst="rect">
                  <a:avLst/>
                </a:prstGeom>
                <a:blipFill>
                  <a:blip r:embed="rId9"/>
                  <a:stretch>
                    <a:fillRect t="-2174" r="-1762"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5661570" y="5457108"/>
              <a:ext cx="5578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 </a:t>
              </a:r>
              <a:r>
                <a:rPr lang="en-US" dirty="0" smtClean="0"/>
                <a:t>/ </a:t>
              </a:r>
              <a:r>
                <a:rPr lang="en-US" dirty="0" smtClean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4662646" y="3847051"/>
                <a:ext cx="2560713" cy="678540"/>
              </a:xfrm>
              <a:prstGeom prst="wedgeRectCallout">
                <a:avLst>
                  <a:gd name="adj1" fmla="val -82880"/>
                  <a:gd name="adj2" fmla="val -927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cs typeface="Arial"/>
                  </a:rPr>
                  <a:t>model of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¬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{I}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0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},</a:t>
                </a:r>
                <a:b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cs typeface="Arial"/>
                  </a:rPr>
                  <a:t> queries</a:t>
                </a:r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46" y="3847051"/>
                <a:ext cx="2560713" cy="678540"/>
              </a:xfrm>
              <a:prstGeom prst="wedgeRectCallout">
                <a:avLst>
                  <a:gd name="adj1" fmla="val -82880"/>
                  <a:gd name="adj2" fmla="val -9274"/>
                </a:avLst>
              </a:prstGeom>
              <a:blipFill>
                <a:blip r:embed="rId10"/>
                <a:stretch>
                  <a:fillRect t="-6250" r="-355" b="-16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9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/>
      <p:bldP spid="47" grpId="0"/>
      <p:bldP spid="44" grpId="0" animBg="1"/>
      <p:bldP spid="45" grpId="0" animBg="1"/>
      <p:bldP spid="7" grpId="0"/>
      <p:bldP spid="8" grpId="0" animBg="1"/>
      <p:bldP spid="10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09550" y="2170452"/>
            <a:ext cx="8799167" cy="4182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Hoare-Query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2863" y="2777474"/>
                <a:ext cx="1524000" cy="523220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CTI(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,I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63" y="2777474"/>
                <a:ext cx="1524000" cy="523220"/>
              </a:xfrm>
              <a:prstGeom prst="rect">
                <a:avLst/>
              </a:prstGeom>
              <a:blipFill>
                <a:blip r:embed="rId2"/>
                <a:stretch>
                  <a:fillRect l="-7059" t="-10000" r="-2353" b="-28889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057525" y="2325134"/>
            <a:ext cx="2719898" cy="724284"/>
            <a:chOff x="3057525" y="2325134"/>
            <a:chExt cx="2719898" cy="724284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3074616" y="2676942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057525" y="3039084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868676" y="2325134"/>
                  <a:ext cx="11022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 smtClean="0"/>
                    <a:t>{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I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Consolas" panose="020B0609020204030204" pitchFamily="49" charset="0"/>
                            </a:rPr>
                            <m:t>I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676" y="2325134"/>
                  <a:ext cx="110222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333" t="-28261" r="-7778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4291030" y="2724680"/>
              <a:ext cx="1731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74616" y="3183387"/>
            <a:ext cx="2719898" cy="711330"/>
            <a:chOff x="3074616" y="3183387"/>
            <a:chExt cx="2719898" cy="71133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3091707" y="3522241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074616" y="3884383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618028" y="3183387"/>
                  <a:ext cx="15693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 smtClean="0"/>
                    <a:t>{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I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Consolas" panose="020B0609020204030204" pitchFamily="49" charset="0"/>
                            </a:rPr>
                            <m:t>I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028" y="3183387"/>
                  <a:ext cx="156934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9339" t="-28261" r="-5058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4308121" y="3569979"/>
              <a:ext cx="18915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260497" y="4751168"/>
            <a:ext cx="105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91707" y="4022421"/>
            <a:ext cx="2719898" cy="758939"/>
            <a:chOff x="3091707" y="4022421"/>
            <a:chExt cx="2719898" cy="758939"/>
          </a:xfrm>
        </p:grpSpPr>
        <p:grpSp>
          <p:nvGrpSpPr>
            <p:cNvPr id="57" name="Group 56"/>
            <p:cNvGrpSpPr/>
            <p:nvPr/>
          </p:nvGrpSpPr>
          <p:grpSpPr>
            <a:xfrm>
              <a:off x="3091707" y="4022421"/>
              <a:ext cx="2719898" cy="758939"/>
              <a:chOff x="3074616" y="3135778"/>
              <a:chExt cx="2719898" cy="758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3091707" y="3522241"/>
                <a:ext cx="2702807" cy="1033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074616" y="3884383"/>
                <a:ext cx="2702807" cy="10334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321229" y="3135778"/>
                    <a:ext cx="220957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b="0" dirty="0" smtClean="0"/>
                      <a:t>{</a:t>
                    </a:r>
                    <a:r>
                      <a:rPr lang="en-US" dirty="0">
                        <a:solidFill>
                          <a:prstClr val="black"/>
                        </a:solidFill>
                        <a:latin typeface="Consolas" panose="020B0609020204030204" pitchFamily="49" charset="0"/>
                      </a:rPr>
                      <a:t>I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prstClr val="black"/>
                                </a:solidFill>
                                <a:latin typeface="Consolas" panose="020B0609020204030204" pitchFamily="49" charset="0"/>
                              </a:rPr>
                              <m:t>I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1229" y="3135778"/>
                    <a:ext cx="220957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630" t="-28889" r="-3315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TextBox 64"/>
            <p:cNvSpPr txBox="1"/>
            <p:nvPr/>
          </p:nvSpPr>
          <p:spPr>
            <a:xfrm>
              <a:off x="4098669" y="4434899"/>
              <a:ext cx="5578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 </a:t>
              </a:r>
              <a:r>
                <a:rPr lang="en-US" dirty="0" smtClean="0"/>
                <a:t>/ </a:t>
              </a:r>
              <a:r>
                <a:rPr lang="en-US" dirty="0" smtClean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61609" y="2163660"/>
            <a:ext cx="2721899" cy="1997260"/>
            <a:chOff x="5961609" y="2163660"/>
            <a:chExt cx="2721899" cy="1997260"/>
          </a:xfrm>
        </p:grpSpPr>
        <p:sp>
          <p:nvSpPr>
            <p:cNvPr id="75" name="TextBox 74"/>
            <p:cNvSpPr txBox="1"/>
            <p:nvPr/>
          </p:nvSpPr>
          <p:spPr>
            <a:xfrm>
              <a:off x="6290595" y="2163660"/>
              <a:ext cx="204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Hoare-query oracle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961609" y="3411464"/>
                  <a:ext cx="79034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609" y="3411464"/>
                  <a:ext cx="79034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917593" y="3406168"/>
                  <a:ext cx="7659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7593" y="3406168"/>
                  <a:ext cx="765915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3" t="34897" r="41040" b="40219"/>
            <a:stretch/>
          </p:blipFill>
          <p:spPr>
            <a:xfrm>
              <a:off x="6788331" y="2830230"/>
              <a:ext cx="1439002" cy="13306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112692" y="3424374"/>
                  <a:ext cx="3302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692" y="3424374"/>
                  <a:ext cx="330219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93787" y="1343586"/>
            <a:ext cx="8156426" cy="693516"/>
            <a:chOff x="339969" y="1125416"/>
            <a:chExt cx="8463436" cy="4343400"/>
          </a:xfrm>
        </p:grpSpPr>
        <p:sp>
          <p:nvSpPr>
            <p:cNvPr id="81" name="TextBox 80"/>
            <p:cNvSpPr txBox="1"/>
            <p:nvPr/>
          </p:nvSpPr>
          <p:spPr>
            <a:xfrm>
              <a:off x="339969" y="1125416"/>
              <a:ext cx="8463436" cy="434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2" name="Content Placeholder 4"/>
            <p:cNvSpPr txBox="1">
              <a:spLocks/>
            </p:cNvSpPr>
            <p:nvPr/>
          </p:nvSpPr>
          <p:spPr>
            <a:xfrm>
              <a:off x="457200" y="1559402"/>
              <a:ext cx="8346205" cy="37316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2800" dirty="0" smtClean="0"/>
                <a:t>Capable of modeling PDR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01138" y="5251451"/>
                <a:ext cx="1837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685800"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</a:rPr>
                  <a:t> queries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138" y="5251451"/>
                <a:ext cx="1837299" cy="461665"/>
              </a:xfrm>
              <a:prstGeom prst="rect">
                <a:avLst/>
              </a:prstGeom>
              <a:blipFill>
                <a:blip r:embed="rId10"/>
                <a:stretch>
                  <a:fillRect t="-10526" r="-430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3572" y="5892272"/>
            <a:ext cx="2069507" cy="42124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857024" y="5212544"/>
                <a:ext cx="4210276" cy="1098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br>
                  <a:rPr lang="en-US" sz="2400" dirty="0" smtClean="0"/>
                </a:br>
                <a:r>
                  <a:rPr lang="en-US" sz="2400" dirty="0" smtClean="0"/>
                  <a:t>	drop literals from 𝜎 </a:t>
                </a:r>
                <a:br>
                  <a:rPr lang="en-US" sz="2400" dirty="0" smtClean="0"/>
                </a:br>
                <a:r>
                  <a:rPr lang="en-US" sz="2400" dirty="0" smtClean="0"/>
                  <a:t>	while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24" y="5212544"/>
                <a:ext cx="4210276" cy="1098299"/>
              </a:xfrm>
              <a:prstGeom prst="rect">
                <a:avLst/>
              </a:prstGeom>
              <a:blipFill>
                <a:blip r:embed="rId3"/>
                <a:stretch>
                  <a:fillRect l="-1304" t="-77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936478" y="3249257"/>
                <a:ext cx="4884202" cy="2909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Bad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!{I}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{I}: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:=</a:t>
                </a:r>
                <a:r>
                  <a:rPr lang="en-US" sz="2400" dirty="0" smtClean="0"/>
                  <a:t> CTI(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,I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I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8" y="3249257"/>
                <a:ext cx="4884202" cy="2909186"/>
              </a:xfrm>
              <a:prstGeom prst="rect">
                <a:avLst/>
              </a:prstGeom>
              <a:blipFill>
                <a:blip r:embed="rId4"/>
                <a:stretch>
                  <a:fillRect l="-1998"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Callout 1 43"/>
          <p:cNvSpPr/>
          <p:nvPr/>
        </p:nvSpPr>
        <p:spPr>
          <a:xfrm>
            <a:off x="4385906" y="4885565"/>
            <a:ext cx="3252887" cy="1058011"/>
          </a:xfrm>
          <a:prstGeom prst="borderCallout1">
            <a:avLst>
              <a:gd name="adj1" fmla="val 20504"/>
              <a:gd name="adj2" fmla="val 452"/>
              <a:gd name="adj3" fmla="val 90202"/>
              <a:gd name="adj4" fmla="val -19008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Callout 1 44"/>
          <p:cNvSpPr/>
          <p:nvPr/>
        </p:nvSpPr>
        <p:spPr>
          <a:xfrm>
            <a:off x="4387333" y="2583305"/>
            <a:ext cx="3252887" cy="1058011"/>
          </a:xfrm>
          <a:prstGeom prst="borderCallout1">
            <a:avLst>
              <a:gd name="adj1" fmla="val 49313"/>
              <a:gd name="adj2" fmla="val 159"/>
              <a:gd name="adj3" fmla="val 101906"/>
              <a:gd name="adj4" fmla="val -3130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7304" y="3656864"/>
            <a:ext cx="1324545" cy="4729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9363" y="4143157"/>
            <a:ext cx="1239140" cy="4729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Hoare-Query </a:t>
            </a:r>
            <a:r>
              <a:rPr lang="en-US" dirty="0" smtClean="0"/>
              <a:t>Complexity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703617" y="2706601"/>
            <a:ext cx="2719898" cy="731647"/>
            <a:chOff x="4572000" y="2441596"/>
            <a:chExt cx="2719898" cy="73164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4589091" y="2800767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572000" y="3162909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613146" y="2441596"/>
                  <a:ext cx="6917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 smtClean="0"/>
                    <a:t>{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</a:rPr>
                    <a:t>I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Consolas" panose="020B0609020204030204" pitchFamily="49" charset="0"/>
                            </a:rPr>
                            <m:t>I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146" y="2441596"/>
                  <a:ext cx="69172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175" t="-28889" r="-12281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5613146" y="2847698"/>
              <a:ext cx="5578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 </a:t>
              </a:r>
              <a:r>
                <a:rPr lang="en-US" dirty="0" smtClean="0"/>
                <a:t>/ </a:t>
              </a:r>
              <a:r>
                <a:rPr lang="en-US" dirty="0" smtClean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89246" y="2147475"/>
            <a:ext cx="2042444" cy="2287011"/>
            <a:chOff x="7089246" y="2147475"/>
            <a:chExt cx="2042444" cy="2287011"/>
          </a:xfrm>
        </p:grpSpPr>
        <p:grpSp>
          <p:nvGrpSpPr>
            <p:cNvPr id="29" name="Group 28"/>
            <p:cNvGrpSpPr/>
            <p:nvPr/>
          </p:nvGrpSpPr>
          <p:grpSpPr>
            <a:xfrm>
              <a:off x="7710779" y="3570888"/>
              <a:ext cx="856311" cy="863598"/>
              <a:chOff x="6166324" y="2766304"/>
              <a:chExt cx="1486657" cy="149930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324" y="2766304"/>
                <a:ext cx="1486657" cy="149930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681809" y="3272081"/>
                    <a:ext cx="324998" cy="4877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1809" y="3272081"/>
                    <a:ext cx="324998" cy="48775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6667" r="-53333" b="-413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244777" y="3808383"/>
                  <a:ext cx="59846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777" y="3808383"/>
                  <a:ext cx="59846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162" r="-16162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464159" y="3794068"/>
                  <a:ext cx="57996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159" y="3794068"/>
                  <a:ext cx="57996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6667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7089246" y="2147475"/>
              <a:ext cx="2042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Hoare-query </a:t>
              </a:r>
              <a:br>
                <a:rPr lang="en-US" dirty="0" smtClean="0"/>
              </a:br>
              <a:r>
                <a:rPr lang="en-US" dirty="0" smtClean="0"/>
                <a:t>oracle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62646" y="5007194"/>
            <a:ext cx="2702808" cy="945899"/>
            <a:chOff x="4660058" y="5082559"/>
            <a:chExt cx="2702808" cy="945899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4660059" y="5430700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660058" y="5730430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731462" y="5689904"/>
              <a:ext cx="1059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…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27722" y="5082559"/>
                  <a:ext cx="13802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prstClr val="black"/>
                                </a:solidFill>
                                <a:latin typeface="Consolas" panose="020B0609020204030204" pitchFamily="49" charset="0"/>
                              </a:rPr>
                              <m:t>Init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{¬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722" y="5082559"/>
                  <a:ext cx="1380250" cy="276999"/>
                </a:xfrm>
                <a:prstGeom prst="rect">
                  <a:avLst/>
                </a:prstGeom>
                <a:blipFill>
                  <a:blip r:embed="rId10"/>
                  <a:stretch>
                    <a:fillRect t="-2174" r="-1762"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5661570" y="5457108"/>
              <a:ext cx="5578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✓ </a:t>
              </a:r>
              <a:r>
                <a:rPr lang="en-US" dirty="0" smtClean="0"/>
                <a:t>/ </a:t>
              </a:r>
              <a:r>
                <a:rPr lang="en-US" dirty="0" smtClean="0">
                  <a:solidFill>
                    <a:srgbClr val="FF0000"/>
                  </a:solidFill>
                </a:rPr>
                <a:t>✘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4662646" y="3847051"/>
                <a:ext cx="2560713" cy="678540"/>
              </a:xfrm>
              <a:prstGeom prst="wedgeRectCallout">
                <a:avLst>
                  <a:gd name="adj1" fmla="val -82880"/>
                  <a:gd name="adj2" fmla="val -927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cs typeface="Arial"/>
                  </a:rPr>
                  <a:t>model of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¬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{I}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0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},</a:t>
                </a:r>
                <a:br>
                  <a:rPr lang="en-US" sz="20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cs typeface="Arial"/>
                  </a:rPr>
                  <a:t> queries</a:t>
                </a:r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46" y="3847051"/>
                <a:ext cx="2560713" cy="678540"/>
              </a:xfrm>
              <a:prstGeom prst="wedgeRectCallout">
                <a:avLst>
                  <a:gd name="adj1" fmla="val -82880"/>
                  <a:gd name="adj2" fmla="val -9274"/>
                </a:avLst>
              </a:prstGeom>
              <a:blipFill>
                <a:blip r:embed="rId11"/>
                <a:stretch>
                  <a:fillRect t="-6250" r="-355" b="-16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317609" y="1489392"/>
            <a:ext cx="4542965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Complexity</a:t>
            </a:r>
            <a:r>
              <a:rPr lang="en-US" sz="2800" dirty="0" smtClean="0">
                <a:solidFill>
                  <a:srgbClr val="C00000"/>
                </a:solidFill>
              </a:rPr>
              <a:t>: # Hoare queries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6478" y="2534983"/>
            <a:ext cx="368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PDR-1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Hoare-Query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1399339" y="2162772"/>
                <a:ext cx="6468476" cy="7841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err="1" smtClean="0"/>
                  <a:t>Thm</a:t>
                </a:r>
                <a:r>
                  <a:rPr lang="en-US" dirty="0" smtClean="0"/>
                  <a:t>: Every Hoare-query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Hoare-queries in the worst case.</a:t>
                </a: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39" y="2162772"/>
                <a:ext cx="6468476" cy="784198"/>
              </a:xfrm>
              <a:prstGeom prst="rect">
                <a:avLst/>
              </a:prstGeom>
              <a:blipFill>
                <a:blip r:embed="rId3"/>
                <a:stretch>
                  <a:fillRect l="-1979" t="-13281" r="-2639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99339" y="3016709"/>
                <a:ext cx="2777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is the vocabulary size)</a:t>
                </a:r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39" y="3016709"/>
                <a:ext cx="2777383" cy="400110"/>
              </a:xfrm>
              <a:prstGeom prst="rect">
                <a:avLst/>
              </a:prstGeom>
              <a:blipFill>
                <a:blip r:embed="rId4"/>
                <a:stretch>
                  <a:fillRect l="-2418" t="-9091" r="-87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654246" y="3592482"/>
            <a:ext cx="595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even with </a:t>
            </a:r>
            <a:r>
              <a:rPr lang="en-US" sz="2400" dirty="0" smtClean="0">
                <a:solidFill>
                  <a:srgbClr val="C00000"/>
                </a:solidFill>
              </a:rPr>
              <a:t>unlimited </a:t>
            </a:r>
            <a:r>
              <a:rPr lang="en-US" sz="2400" dirty="0" smtClean="0"/>
              <a:t>computational power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1654246" y="4025392"/>
            <a:ext cx="5621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​</a:t>
            </a:r>
            <a:r>
              <a:rPr lang="en-US" sz="2400" dirty="0" smtClean="0">
                <a:solidFill>
                  <a:srgbClr val="C00000"/>
                </a:solidFill>
              </a:rPr>
              <a:t>unconditional </a:t>
            </a:r>
            <a:r>
              <a:rPr lang="en-US" sz="2400" dirty="0" smtClean="0"/>
              <a:t>lower bound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49664" y="4759648"/>
                <a:ext cx="5863244" cy="985039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but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rich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Hoare-queries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can be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powerful</a:t>
                </a:r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664" y="4759648"/>
                <a:ext cx="5863244" cy="985039"/>
              </a:xfrm>
              <a:prstGeom prst="rect">
                <a:avLst/>
              </a:prstGeom>
              <a:blipFill>
                <a:blip r:embed="rId5"/>
                <a:stretch>
                  <a:fillRect t="-3049" b="-14634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17609" y="1489392"/>
            <a:ext cx="4542965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Complexity</a:t>
            </a:r>
            <a:r>
              <a:rPr lang="en-US" sz="2800" dirty="0" smtClean="0">
                <a:solidFill>
                  <a:srgbClr val="C00000"/>
                </a:solidFill>
              </a:rPr>
              <a:t>: # Hoare queries</a:t>
            </a:r>
          </a:p>
        </p:txBody>
      </p:sp>
    </p:spTree>
    <p:extLst>
      <p:ext uri="{BB962C8B-B14F-4D97-AF65-F5344CB8AC3E}">
        <p14:creationId xmlns:p14="http://schemas.microsoft.com/office/powerpoint/2010/main" val="25096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8" grpId="0"/>
      <p:bldP spid="56" grpId="0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20839" y="2735352"/>
            <a:ext cx="1486657" cy="1499309"/>
            <a:chOff x="6104858" y="2716391"/>
            <a:chExt cx="1486657" cy="14993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858" y="2716391"/>
              <a:ext cx="1486657" cy="14993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649061" y="3320132"/>
                  <a:ext cx="3302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061" y="3320132"/>
                  <a:ext cx="33021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751118" y="2377481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 algorithm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04454" y="2369707"/>
            <a:ext cx="27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nductiveness-query oracle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68893" y="2896038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90643" y="2538159"/>
                <a:ext cx="1263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inductive?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43" y="2538159"/>
                <a:ext cx="1263551" cy="276999"/>
              </a:xfrm>
              <a:prstGeom prst="rect">
                <a:avLst/>
              </a:prstGeom>
              <a:blipFill>
                <a:blip r:embed="rId4"/>
                <a:stretch>
                  <a:fillRect l="-4831" t="-28261" r="-1207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868892" y="3258778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2021" y="2942822"/>
            <a:ext cx="21917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8892" y="3886098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68891" y="4248838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8153" y="3232807"/>
            <a:ext cx="1059678" cy="36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13959" y="3326183"/>
                <a:ext cx="7903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59" y="3326183"/>
                <a:ext cx="79034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69943" y="3320887"/>
                <a:ext cx="7903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43" y="3320887"/>
                <a:ext cx="7903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54273" y="3545162"/>
                <a:ext cx="1331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inductive?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273" y="3545162"/>
                <a:ext cx="1331070" cy="276999"/>
              </a:xfrm>
              <a:prstGeom prst="rect">
                <a:avLst/>
              </a:prstGeom>
              <a:blipFill>
                <a:blip r:embed="rId7"/>
                <a:stretch>
                  <a:fillRect l="-4566" t="-28889" r="-1095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91653" y="6071982"/>
            <a:ext cx="8430156" cy="64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rtl val="0"/>
              </a:rPr>
              <a:t>[CAV’14]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lang="en-US" sz="1600" dirty="0"/>
              <a:t>ICE: A Robust Framework for Learning </a:t>
            </a:r>
            <a:r>
              <a:rPr lang="en-US" sz="1600" dirty="0" smtClean="0"/>
              <a:t>Invariants. Pranav </a:t>
            </a:r>
            <a:r>
              <a:rPr lang="en-US" sz="1600" dirty="0"/>
              <a:t>Garg, </a:t>
            </a:r>
            <a:r>
              <a:rPr lang="en-US" sz="1600" dirty="0" err="1"/>
              <a:t>Christof</a:t>
            </a:r>
            <a:r>
              <a:rPr lang="en-US" sz="1600" dirty="0"/>
              <a:t> </a:t>
            </a:r>
            <a:r>
              <a:rPr lang="en-US" sz="1600" dirty="0" err="1"/>
              <a:t>Löding</a:t>
            </a:r>
            <a:r>
              <a:rPr lang="en-US" sz="1600" dirty="0"/>
              <a:t>, P. </a:t>
            </a:r>
            <a:r>
              <a:rPr lang="en-US" sz="1600" dirty="0" err="1"/>
              <a:t>Madhusudan</a:t>
            </a:r>
            <a:r>
              <a:rPr lang="en-US" sz="1600" dirty="0"/>
              <a:t>, Daniel </a:t>
            </a:r>
            <a:r>
              <a:rPr lang="en-US" sz="1600" dirty="0" err="1" smtClean="0"/>
              <a:t>Neider</a:t>
            </a:r>
            <a:r>
              <a:rPr lang="en-US" sz="1600" dirty="0" smtClean="0"/>
              <a:t>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767" y="1226145"/>
            <a:ext cx="620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7030A0"/>
                </a:solidFill>
              </a:rPr>
              <a:t>special case </a:t>
            </a:r>
            <a:r>
              <a:rPr lang="en-US" sz="2800" dirty="0" smtClean="0"/>
              <a:t>of the Hoare-query model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862485" y="1637424"/>
            <a:ext cx="545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closely related to </a:t>
            </a:r>
            <a:r>
              <a:rPr lang="en-US" sz="2800" dirty="0" smtClean="0">
                <a:solidFill>
                  <a:srgbClr val="7030A0"/>
                </a:solidFill>
              </a:rPr>
              <a:t>ICE learning </a:t>
            </a:r>
            <a:r>
              <a:rPr lang="en-US" sz="2000" dirty="0" smtClean="0"/>
              <a:t>[CAV’14]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142482" y="3934135"/>
            <a:ext cx="21917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00172" y="4568361"/>
            <a:ext cx="7413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Complexity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n-US" sz="2800" dirty="0" smtClean="0"/>
              <a:t># inductiveness queries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worst case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amongst possible counterexamples</a:t>
            </a:r>
            <a:endParaRPr lang="en-US" sz="2800" b="1" dirty="0" smtClean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Inductiveness-Query Model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39" y="2871341"/>
            <a:ext cx="1306378" cy="14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u="sng" dirty="0" err="1" smtClean="0"/>
                  <a:t>Thm</a:t>
                </a:r>
                <a:r>
                  <a:rPr lang="en-US" sz="2600" dirty="0" smtClean="0"/>
                  <a:t>: There exists a class of transition systems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600" dirty="0" smtClean="0"/>
                  <a:t>, so that for</a:t>
                </a:r>
                <a:br>
                  <a:rPr lang="en-US" sz="2600" dirty="0" smtClean="0"/>
                </a:br>
                <a:r>
                  <a:rPr lang="en-US" sz="2600" dirty="0" smtClean="0"/>
                  <a:t>solving polynomial-length inference: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∃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Hoare</a:t>
                </a:r>
                <a:r>
                  <a:rPr lang="en-US" sz="2600" dirty="0" smtClean="0"/>
                  <a:t>-query algorithm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∀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inductiveness</a:t>
                </a:r>
                <a:r>
                  <a:rPr lang="en-US" sz="2600" dirty="0" smtClean="0"/>
                  <a:t>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  <a:blipFill>
                <a:blip r:embed="rId2"/>
                <a:stretch>
                  <a:fillRect l="-1216" t="-4851"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91653" y="6178609"/>
            <a:ext cx="8430156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rtl val="0"/>
              </a:rPr>
              <a:t>[VMCAI’17] </a:t>
            </a:r>
            <a:r>
              <a:rPr lang="en-US" sz="1600" dirty="0" smtClean="0"/>
              <a:t>IC3 </a:t>
            </a:r>
            <a:r>
              <a:rPr lang="en-US" sz="1600" dirty="0"/>
              <a:t>- Flipping the E in ICE</a:t>
            </a:r>
            <a:r>
              <a:rPr lang="en-US" sz="1600" dirty="0" smtClean="0"/>
              <a:t>. Yakir </a:t>
            </a:r>
            <a:r>
              <a:rPr lang="en-US" sz="1600" dirty="0" err="1" smtClean="0"/>
              <a:t>Vizel</a:t>
            </a:r>
            <a:r>
              <a:rPr lang="en-US" sz="1600" dirty="0" smtClean="0"/>
              <a:t>, Arie </a:t>
            </a:r>
            <a:r>
              <a:rPr lang="en-US" sz="1600" dirty="0" err="1" smtClean="0"/>
              <a:t>Gurfinkel</a:t>
            </a:r>
            <a:r>
              <a:rPr lang="en-US" sz="1600" dirty="0" smtClean="0"/>
              <a:t>, Sharon </a:t>
            </a:r>
            <a:r>
              <a:rPr lang="en-US" sz="1600" dirty="0" err="1" smtClean="0"/>
              <a:t>Shoham</a:t>
            </a:r>
            <a:r>
              <a:rPr lang="en-US" sz="1600" dirty="0" smtClean="0"/>
              <a:t>, </a:t>
            </a:r>
            <a:r>
              <a:rPr lang="en-US" sz="1600" dirty="0" err="1" smtClean="0"/>
              <a:t>Sharad</a:t>
            </a:r>
            <a:r>
              <a:rPr lang="en-US" sz="1600" dirty="0" smtClean="0"/>
              <a:t> Malik.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99652" y="2367185"/>
            <a:ext cx="0" cy="777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66360" y="3117105"/>
            <a:ext cx="2636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simple case of </a:t>
            </a:r>
            <a:r>
              <a:rPr lang="en-US" sz="2200" dirty="0" smtClean="0">
                <a:solidFill>
                  <a:srgbClr val="7030A0"/>
                </a:solidFill>
              </a:rPr>
              <a:t>PDR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66359" y="3471369"/>
            <a:ext cx="5353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ICE cannot model PDR,</a:t>
            </a:r>
            <a:br>
              <a:rPr lang="en-US" sz="2200" dirty="0" smtClean="0"/>
            </a:br>
            <a:r>
              <a:rPr lang="en-US" sz="2200" dirty="0" smtClean="0"/>
              <a:t>and the extension of </a:t>
            </a:r>
            <a:r>
              <a:rPr lang="en-US" sz="2000" dirty="0" smtClean="0"/>
              <a:t>[VMCAI’17] </a:t>
            </a:r>
            <a:r>
              <a:rPr lang="en-US" sz="2200" dirty="0" smtClean="0"/>
              <a:t>is necessary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17518" y="3433366"/>
                <a:ext cx="4488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18" y="3433366"/>
                <a:ext cx="44884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</p:spTree>
    <p:extLst>
      <p:ext uri="{BB962C8B-B14F-4D97-AF65-F5344CB8AC3E}">
        <p14:creationId xmlns:p14="http://schemas.microsoft.com/office/powerpoint/2010/main" val="18285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2" grpId="0"/>
      <p:bldP spid="47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u="sng" dirty="0" err="1" smtClean="0"/>
                  <a:t>Thm</a:t>
                </a:r>
                <a:r>
                  <a:rPr lang="en-US" sz="2600" dirty="0" smtClean="0"/>
                  <a:t>: There exists a class of transition systems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600" dirty="0" smtClean="0"/>
                  <a:t>, so that for</a:t>
                </a:r>
                <a:br>
                  <a:rPr lang="en-US" sz="2600" dirty="0" smtClean="0"/>
                </a:br>
                <a:r>
                  <a:rPr lang="en-US" sz="2600" dirty="0" smtClean="0"/>
                  <a:t>solving polynomial-length inference: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∃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Hoare</a:t>
                </a:r>
                <a:r>
                  <a:rPr lang="en-US" sz="2600" dirty="0" smtClean="0"/>
                  <a:t>-query algorithm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∀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inductiveness</a:t>
                </a:r>
                <a:r>
                  <a:rPr lang="en-US" sz="2600" dirty="0" smtClean="0"/>
                  <a:t>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  <a:blipFill>
                <a:blip r:embed="rId2"/>
                <a:stretch>
                  <a:fillRect l="-1216" t="-4851"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857024" y="5212544"/>
                <a:ext cx="4210276" cy="1098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br>
                  <a:rPr lang="en-US" sz="2400" dirty="0" smtClean="0"/>
                </a:br>
                <a:r>
                  <a:rPr lang="en-US" sz="2400" dirty="0" smtClean="0"/>
                  <a:t>	drop literals from 𝜎 </a:t>
                </a:r>
                <a:br>
                  <a:rPr lang="en-US" sz="2400" dirty="0" smtClean="0"/>
                </a:br>
                <a:r>
                  <a:rPr lang="en-US" sz="2400" dirty="0" smtClean="0"/>
                  <a:t>	while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24" y="5212544"/>
                <a:ext cx="4210276" cy="1098299"/>
              </a:xfrm>
              <a:prstGeom prst="rect">
                <a:avLst/>
              </a:prstGeom>
              <a:blipFill>
                <a:blip r:embed="rId3"/>
                <a:stretch>
                  <a:fillRect l="-1304" t="-77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936478" y="3249257"/>
                <a:ext cx="7886700" cy="2909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Bad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!{I}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{I}: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:=</a:t>
                </a:r>
                <a:r>
                  <a:rPr lang="en-US" sz="2400" dirty="0" smtClean="0"/>
                  <a:t> CTI(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,I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 := I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8" y="3249257"/>
                <a:ext cx="7886700" cy="2909186"/>
              </a:xfrm>
              <a:prstGeom prst="rect">
                <a:avLst/>
              </a:prstGeom>
              <a:blipFill>
                <a:blip r:embed="rId4"/>
                <a:stretch>
                  <a:fillRect l="-1237"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40" y="5468228"/>
            <a:ext cx="1143000" cy="1143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579430" y="6310843"/>
            <a:ext cx="1933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79828" y="2987647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PDR-1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6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Proofs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18" y="1945758"/>
            <a:ext cx="6046547" cy="4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67927" y="2944221"/>
            <a:ext cx="1340270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u="sng" dirty="0" smtClean="0"/>
              <a:t>Proof:</a:t>
            </a:r>
            <a:endParaRPr lang="en-US" sz="2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93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u="sng" dirty="0" err="1" smtClean="0"/>
                  <a:t>Thm</a:t>
                </a:r>
                <a:r>
                  <a:rPr lang="en-US" sz="2600" dirty="0" smtClean="0"/>
                  <a:t>: Exists a class of transition systems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600" dirty="0" smtClean="0"/>
                  <a:t>, so that for</a:t>
                </a:r>
                <a:br>
                  <a:rPr lang="en-US" sz="2600" dirty="0" smtClean="0"/>
                </a:br>
                <a:r>
                  <a:rPr lang="en-US" sz="2600" dirty="0" smtClean="0"/>
                  <a:t>solving polynomial-length inference: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∃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Hoare</a:t>
                </a:r>
                <a:r>
                  <a:rPr lang="en-US" sz="2600" dirty="0" smtClean="0"/>
                  <a:t>-query algorithm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∀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inductiveness</a:t>
                </a:r>
                <a:r>
                  <a:rPr lang="en-US" sz="2600" dirty="0" smtClean="0"/>
                  <a:t>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  <a:blipFill>
                <a:blip r:embed="rId3"/>
                <a:stretch>
                  <a:fillRect l="-1216" t="-4851"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08101" y="4628586"/>
                <a:ext cx="39619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∧(¬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01" y="4628586"/>
                <a:ext cx="39619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ular Callout 32"/>
          <p:cNvSpPr/>
          <p:nvPr/>
        </p:nvSpPr>
        <p:spPr>
          <a:xfrm>
            <a:off x="2136100" y="3911522"/>
            <a:ext cx="4052925" cy="505301"/>
          </a:xfrm>
          <a:prstGeom prst="wedgeRectCallout">
            <a:avLst>
              <a:gd name="adj1" fmla="val -14767"/>
              <a:gd name="adj2" fmla="val -945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Arial"/>
              </a:rPr>
              <a:t>propositions appear only negatively</a:t>
            </a:r>
            <a:endParaRPr lang="en-US" sz="2000" kern="0" dirty="0">
              <a:solidFill>
                <a:srgbClr val="0000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771460" y="3294083"/>
                <a:ext cx="36716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prstClr val="black"/>
                    </a:solidFill>
                  </a:rPr>
                  <a:t>monotone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CNF </a:t>
                </a:r>
                <a:r>
                  <a:rPr lang="en-US" sz="2200" dirty="0">
                    <a:solidFill>
                      <a:prstClr val="black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 clauses </a:t>
                </a:r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460" y="3294083"/>
                <a:ext cx="3671645" cy="430887"/>
              </a:xfrm>
              <a:prstGeom prst="rect">
                <a:avLst/>
              </a:prstGeom>
              <a:blipFill>
                <a:blip r:embed="rId5"/>
                <a:stretch>
                  <a:fillRect l="-2159" t="-8451" r="-116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1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67927" y="2944221"/>
            <a:ext cx="1340270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u="sng" dirty="0" smtClean="0"/>
              <a:t>Proof:</a:t>
            </a:r>
            <a:endParaRPr lang="en-US" sz="2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93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u="sng" dirty="0" err="1" smtClean="0"/>
                  <a:t>Thm</a:t>
                </a:r>
                <a:r>
                  <a:rPr lang="en-US" sz="2600" dirty="0" smtClean="0"/>
                  <a:t>: Exists a class of transition systems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600" dirty="0" smtClean="0"/>
                  <a:t>, so that for</a:t>
                </a:r>
                <a:br>
                  <a:rPr lang="en-US" sz="2600" dirty="0" smtClean="0"/>
                </a:br>
                <a:r>
                  <a:rPr lang="en-US" sz="2600" dirty="0" smtClean="0"/>
                  <a:t>solving polynomial-length inference: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∃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Hoare</a:t>
                </a:r>
                <a:r>
                  <a:rPr lang="en-US" sz="2600" dirty="0" smtClean="0"/>
                  <a:t>-query algorithm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∀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inductiveness</a:t>
                </a:r>
                <a:r>
                  <a:rPr lang="en-US" sz="2600" dirty="0" smtClean="0"/>
                  <a:t>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  <a:blipFill>
                <a:blip r:embed="rId3"/>
                <a:stretch>
                  <a:fillRect l="-1216" t="-4851"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737" y="5051432"/>
                <a:ext cx="2605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Maximal system for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u="sng" dirty="0" smtClean="0"/>
                  <a:t>: </a:t>
                </a:r>
                <a:endParaRPr lang="en-US" sz="2000" u="sng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37" y="5051432"/>
                <a:ext cx="2605075" cy="400110"/>
              </a:xfrm>
              <a:prstGeom prst="rect">
                <a:avLst/>
              </a:prstGeom>
              <a:blipFill>
                <a:blip r:embed="rId4"/>
                <a:stretch>
                  <a:fillRect l="-2336" t="-9231" r="-70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047" y="5171386"/>
            <a:ext cx="3213978" cy="1421906"/>
          </a:xfrm>
          <a:prstGeom prst="rect">
            <a:avLst/>
          </a:prstGeom>
        </p:spPr>
      </p:pic>
      <p:sp>
        <p:nvSpPr>
          <p:cNvPr id="31" name="Arc 30"/>
          <p:cNvSpPr/>
          <p:nvPr/>
        </p:nvSpPr>
        <p:spPr>
          <a:xfrm>
            <a:off x="4036415" y="5587053"/>
            <a:ext cx="1141736" cy="610055"/>
          </a:xfrm>
          <a:prstGeom prst="arc">
            <a:avLst>
              <a:gd name="adj1" fmla="val 11261614"/>
              <a:gd name="adj2" fmla="val 0"/>
            </a:avLst>
          </a:prstGeom>
          <a:ln w="19050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06488" y="4624395"/>
                <a:ext cx="39619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∧(¬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88" y="4624395"/>
                <a:ext cx="39619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8965" y="3282207"/>
                <a:ext cx="7746152" cy="791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200" dirty="0" smtClean="0"/>
                  <a:t>= maximal transition systems for</a:t>
                </a:r>
                <a:br>
                  <a:rPr lang="en-US" sz="2200" dirty="0" smtClean="0"/>
                </a:br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65" y="3282207"/>
                <a:ext cx="7746152" cy="791692"/>
              </a:xfrm>
              <a:prstGeom prst="rect">
                <a:avLst/>
              </a:prstGeom>
              <a:blipFill>
                <a:blip r:embed="rId7"/>
                <a:stretch>
                  <a:fillRect l="-15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36100" y="3294083"/>
            <a:ext cx="4307005" cy="1122740"/>
            <a:chOff x="1863870" y="3308814"/>
            <a:chExt cx="4307006" cy="1122740"/>
          </a:xfrm>
        </p:grpSpPr>
        <p:sp>
          <p:nvSpPr>
            <p:cNvPr id="14" name="Rectangular Callout 13"/>
            <p:cNvSpPr/>
            <p:nvPr/>
          </p:nvSpPr>
          <p:spPr>
            <a:xfrm>
              <a:off x="1863870" y="3926253"/>
              <a:ext cx="4052926" cy="505301"/>
            </a:xfrm>
            <a:prstGeom prst="wedgeRectCallout">
              <a:avLst>
                <a:gd name="adj1" fmla="val -14767"/>
                <a:gd name="adj2" fmla="val -9453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srgbClr val="000000"/>
                  </a:solidFill>
                  <a:cs typeface="Arial"/>
                </a:rPr>
                <a:t>propositions appear only negatively</a:t>
              </a:r>
              <a:endParaRPr lang="en-US" sz="2000" kern="0" dirty="0">
                <a:solidFill>
                  <a:srgbClr val="000000"/>
                </a:solidFill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499230" y="3308814"/>
                  <a:ext cx="3671646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>
                      <a:solidFill>
                        <a:prstClr val="black"/>
                      </a:solidFill>
                    </a:rPr>
                    <a:t>monotone </a:t>
                  </a:r>
                  <a:r>
                    <a:rPr lang="en-US" sz="2200" dirty="0" smtClean="0">
                      <a:solidFill>
                        <a:prstClr val="black"/>
                      </a:solidFill>
                    </a:rPr>
                    <a:t>CNF </a:t>
                  </a:r>
                  <a:r>
                    <a:rPr lang="en-US" sz="2200" dirty="0">
                      <a:solidFill>
                        <a:prstClr val="black"/>
                      </a:solidFill>
                    </a:rPr>
                    <a:t>with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200" dirty="0">
                      <a:solidFill>
                        <a:prstClr val="black"/>
                      </a:solidFill>
                    </a:rPr>
                    <a:t> clauses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9230" y="3308814"/>
                  <a:ext cx="3671646" cy="430887"/>
                </a:xfrm>
                <a:prstGeom prst="rect">
                  <a:avLst/>
                </a:prstGeom>
                <a:blipFill>
                  <a:blip r:embed="rId8"/>
                  <a:stretch>
                    <a:fillRect l="-2159" t="-8451" r="-1163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27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2342 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9" name="Group 259"/>
          <p:cNvGrpSpPr>
            <a:grpSpLocks/>
          </p:cNvGrpSpPr>
          <p:nvPr/>
        </p:nvGrpSpPr>
        <p:grpSpPr bwMode="auto">
          <a:xfrm>
            <a:off x="1841748" y="2229073"/>
            <a:ext cx="5473898" cy="3905622"/>
            <a:chOff x="0" y="0"/>
            <a:chExt cx="4903" cy="3498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0" y="333"/>
              <a:ext cx="4012" cy="3165"/>
              <a:chOff x="0" y="0"/>
              <a:chExt cx="4012" cy="3165"/>
            </a:xfrm>
          </p:grpSpPr>
          <p:sp>
            <p:nvSpPr>
              <p:cNvPr id="25602" name="AutoShape 2"/>
              <p:cNvSpPr>
                <a:spLocks/>
              </p:cNvSpPr>
              <p:nvPr/>
            </p:nvSpPr>
            <p:spPr bwMode="auto">
              <a:xfrm>
                <a:off x="0" y="0"/>
                <a:ext cx="4012" cy="316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85B962"/>
                  </a:gs>
                  <a:gs pos="100000">
                    <a:srgbClr val="3366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rgbClr val="0066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  <p:sp>
            <p:nvSpPr>
              <p:cNvPr id="25603" name="AutoShape 3"/>
              <p:cNvSpPr>
                <a:spLocks/>
              </p:cNvSpPr>
              <p:nvPr/>
            </p:nvSpPr>
            <p:spPr bwMode="auto">
              <a:xfrm>
                <a:off x="0" y="0"/>
                <a:ext cx="4012" cy="316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</p:grpSp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30" y="0"/>
              <a:ext cx="4681" cy="348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25606" name="Oval 6"/>
            <p:cNvSpPr>
              <a:spLocks/>
            </p:cNvSpPr>
            <p:nvPr/>
          </p:nvSpPr>
          <p:spPr bwMode="auto">
            <a:xfrm>
              <a:off x="3140" y="265"/>
              <a:ext cx="1480" cy="1344"/>
            </a:xfrm>
            <a:prstGeom prst="ellipse">
              <a:avLst/>
            </a:prstGeom>
            <a:gradFill rotWithShape="0">
              <a:gsLst>
                <a:gs pos="0">
                  <a:srgbClr val="A20000"/>
                </a:gs>
                <a:gs pos="100000">
                  <a:srgbClr val="FF0000">
                    <a:alpha val="50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25700" name="Group 100"/>
            <p:cNvGrpSpPr>
              <a:grpSpLocks/>
            </p:cNvGrpSpPr>
            <p:nvPr/>
          </p:nvGrpSpPr>
          <p:grpSpPr bwMode="auto">
            <a:xfrm>
              <a:off x="87" y="970"/>
              <a:ext cx="2283" cy="2434"/>
              <a:chOff x="0" y="0"/>
              <a:chExt cx="2282" cy="2433"/>
            </a:xfrm>
          </p:grpSpPr>
          <p:grpSp>
            <p:nvGrpSpPr>
              <p:cNvPr id="25637" name="Group 37"/>
              <p:cNvGrpSpPr>
                <a:grpSpLocks/>
              </p:cNvGrpSpPr>
              <p:nvPr/>
            </p:nvGrpSpPr>
            <p:grpSpPr bwMode="auto">
              <a:xfrm>
                <a:off x="0" y="1754"/>
                <a:ext cx="2282" cy="679"/>
                <a:chOff x="0" y="0"/>
                <a:chExt cx="2282" cy="678"/>
              </a:xfrm>
            </p:grpSpPr>
            <p:grpSp>
              <p:nvGrpSpPr>
                <p:cNvPr id="25616" name="Group 1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25607" name="Oval 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08" name="Oval 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09" name="Oval 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0" name="Oval 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1" name="Oval 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2" name="Oval 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3" name="Oval 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4" name="Oval 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5" name="Oval 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626" name="Group 2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25617" name="Oval 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8" name="Oval 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19" name="Oval 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0" name="Oval 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1" name="Oval 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2" name="Oval 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3" name="Oval 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4" name="Oval 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5" name="Oval 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636" name="Group 3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25627" name="Oval 2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8" name="Oval 2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29" name="Oval 2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30" name="Oval 3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31" name="Oval 3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32" name="Oval 3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33" name="Oval 3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34" name="Oval 3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35" name="Oval 3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5668" name="Group 68"/>
              <p:cNvGrpSpPr>
                <a:grpSpLocks/>
              </p:cNvGrpSpPr>
              <p:nvPr/>
            </p:nvGrpSpPr>
            <p:grpSpPr bwMode="auto">
              <a:xfrm>
                <a:off x="0" y="852"/>
                <a:ext cx="2282" cy="679"/>
                <a:chOff x="0" y="0"/>
                <a:chExt cx="2282" cy="678"/>
              </a:xfrm>
            </p:grpSpPr>
            <p:grpSp>
              <p:nvGrpSpPr>
                <p:cNvPr id="25647" name="Group 47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25638" name="Oval 3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39" name="Oval 39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0" name="Oval 40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1" name="Oval 41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2" name="Oval 42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3" name="Oval 43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4" name="Oval 44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5" name="Oval 45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6" name="Oval 46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657" name="Group 57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25648" name="Oval 4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49" name="Oval 49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0" name="Oval 50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1" name="Oval 51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2" name="Oval 52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3" name="Oval 53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4" name="Oval 54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5" name="Oval 55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6" name="Oval 56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667" name="Group 67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25658" name="Oval 5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59" name="Oval 59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60" name="Oval 60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61" name="Oval 61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62" name="Oval 62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63" name="Oval 63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64" name="Oval 64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65" name="Oval 65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66" name="Oval 66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5699" name="Group 99"/>
              <p:cNvGrpSpPr>
                <a:grpSpLocks/>
              </p:cNvGrpSpPr>
              <p:nvPr/>
            </p:nvGrpSpPr>
            <p:grpSpPr bwMode="auto">
              <a:xfrm>
                <a:off x="0" y="0"/>
                <a:ext cx="2282" cy="678"/>
                <a:chOff x="0" y="0"/>
                <a:chExt cx="2282" cy="678"/>
              </a:xfrm>
            </p:grpSpPr>
            <p:grpSp>
              <p:nvGrpSpPr>
                <p:cNvPr id="25678" name="Group 78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25669" name="Oval 6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0" name="Oval 70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1" name="Oval 71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2" name="Oval 72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3" name="Oval 73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4" name="Oval 74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5" name="Oval 75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6" name="Oval 76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77" name="Oval 77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688" name="Group 88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25679" name="Oval 7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0" name="Oval 80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1" name="Oval 81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2" name="Oval 82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3" name="Oval 83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4" name="Oval 84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5" name="Oval 85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6" name="Oval 86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87" name="Oval 87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698" name="Group 98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25689" name="Oval 8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0" name="Oval 90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1" name="Oval 91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2" name="Oval 92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3" name="Oval 93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4" name="Oval 94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5" name="Oval 95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6" name="Oval 96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697" name="Oval 97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  <p:grpSp>
          <p:nvGrpSpPr>
            <p:cNvPr id="25731" name="Group 131"/>
            <p:cNvGrpSpPr>
              <a:grpSpLocks/>
            </p:cNvGrpSpPr>
            <p:nvPr/>
          </p:nvGrpSpPr>
          <p:grpSpPr bwMode="auto">
            <a:xfrm>
              <a:off x="92" y="53"/>
              <a:ext cx="2282" cy="679"/>
              <a:chOff x="0" y="0"/>
              <a:chExt cx="2282" cy="678"/>
            </a:xfrm>
          </p:grpSpPr>
          <p:grpSp>
            <p:nvGrpSpPr>
              <p:cNvPr id="25710" name="Group 110"/>
              <p:cNvGrpSpPr>
                <a:grpSpLocks/>
              </p:cNvGrpSpPr>
              <p:nvPr/>
            </p:nvGrpSpPr>
            <p:grpSpPr bwMode="auto">
              <a:xfrm>
                <a:off x="0" y="3"/>
                <a:ext cx="608" cy="661"/>
                <a:chOff x="0" y="0"/>
                <a:chExt cx="608" cy="660"/>
              </a:xfrm>
            </p:grpSpPr>
            <p:sp>
              <p:nvSpPr>
                <p:cNvPr id="25701" name="Oval 101"/>
                <p:cNvSpPr>
                  <a:spLocks/>
                </p:cNvSpPr>
                <p:nvPr/>
              </p:nvSpPr>
              <p:spPr bwMode="auto">
                <a:xfrm>
                  <a:off x="0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2" name="Oval 102"/>
                <p:cNvSpPr>
                  <a:spLocks/>
                </p:cNvSpPr>
                <p:nvPr/>
              </p:nvSpPr>
              <p:spPr bwMode="auto">
                <a:xfrm>
                  <a:off x="0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3" name="Oval 103"/>
                <p:cNvSpPr>
                  <a:spLocks/>
                </p:cNvSpPr>
                <p:nvPr/>
              </p:nvSpPr>
              <p:spPr bwMode="auto">
                <a:xfrm>
                  <a:off x="0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4" name="Oval 104"/>
                <p:cNvSpPr>
                  <a:spLocks/>
                </p:cNvSpPr>
                <p:nvPr/>
              </p:nvSpPr>
              <p:spPr bwMode="auto">
                <a:xfrm>
                  <a:off x="281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5" name="Oval 105"/>
                <p:cNvSpPr>
                  <a:spLocks/>
                </p:cNvSpPr>
                <p:nvPr/>
              </p:nvSpPr>
              <p:spPr bwMode="auto">
                <a:xfrm>
                  <a:off x="281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6" name="Oval 106"/>
                <p:cNvSpPr>
                  <a:spLocks/>
                </p:cNvSpPr>
                <p:nvPr/>
              </p:nvSpPr>
              <p:spPr bwMode="auto">
                <a:xfrm>
                  <a:off x="281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7" name="Oval 107"/>
                <p:cNvSpPr>
                  <a:spLocks/>
                </p:cNvSpPr>
                <p:nvPr/>
              </p:nvSpPr>
              <p:spPr bwMode="auto">
                <a:xfrm>
                  <a:off x="569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8" name="Oval 108"/>
                <p:cNvSpPr>
                  <a:spLocks/>
                </p:cNvSpPr>
                <p:nvPr/>
              </p:nvSpPr>
              <p:spPr bwMode="auto">
                <a:xfrm>
                  <a:off x="569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09" name="Oval 109"/>
                <p:cNvSpPr>
                  <a:spLocks/>
                </p:cNvSpPr>
                <p:nvPr/>
              </p:nvSpPr>
              <p:spPr bwMode="auto">
                <a:xfrm>
                  <a:off x="569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5720" name="Group 120"/>
              <p:cNvGrpSpPr>
                <a:grpSpLocks/>
              </p:cNvGrpSpPr>
              <p:nvPr/>
            </p:nvGrpSpPr>
            <p:grpSpPr bwMode="auto">
              <a:xfrm>
                <a:off x="811" y="0"/>
                <a:ext cx="608" cy="660"/>
                <a:chOff x="0" y="0"/>
                <a:chExt cx="608" cy="660"/>
              </a:xfrm>
            </p:grpSpPr>
            <p:sp>
              <p:nvSpPr>
                <p:cNvPr id="25711" name="Oval 111"/>
                <p:cNvSpPr>
                  <a:spLocks/>
                </p:cNvSpPr>
                <p:nvPr/>
              </p:nvSpPr>
              <p:spPr bwMode="auto">
                <a:xfrm>
                  <a:off x="0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2" name="Oval 112"/>
                <p:cNvSpPr>
                  <a:spLocks/>
                </p:cNvSpPr>
                <p:nvPr/>
              </p:nvSpPr>
              <p:spPr bwMode="auto">
                <a:xfrm>
                  <a:off x="0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3" name="Oval 113"/>
                <p:cNvSpPr>
                  <a:spLocks/>
                </p:cNvSpPr>
                <p:nvPr/>
              </p:nvSpPr>
              <p:spPr bwMode="auto">
                <a:xfrm>
                  <a:off x="0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4" name="Oval 114"/>
                <p:cNvSpPr>
                  <a:spLocks/>
                </p:cNvSpPr>
                <p:nvPr/>
              </p:nvSpPr>
              <p:spPr bwMode="auto">
                <a:xfrm>
                  <a:off x="281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5" name="Oval 115"/>
                <p:cNvSpPr>
                  <a:spLocks/>
                </p:cNvSpPr>
                <p:nvPr/>
              </p:nvSpPr>
              <p:spPr bwMode="auto">
                <a:xfrm>
                  <a:off x="281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6" name="Oval 116"/>
                <p:cNvSpPr>
                  <a:spLocks/>
                </p:cNvSpPr>
                <p:nvPr/>
              </p:nvSpPr>
              <p:spPr bwMode="auto">
                <a:xfrm>
                  <a:off x="281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7" name="Oval 117"/>
                <p:cNvSpPr>
                  <a:spLocks/>
                </p:cNvSpPr>
                <p:nvPr/>
              </p:nvSpPr>
              <p:spPr bwMode="auto">
                <a:xfrm>
                  <a:off x="569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8" name="Oval 118"/>
                <p:cNvSpPr>
                  <a:spLocks/>
                </p:cNvSpPr>
                <p:nvPr/>
              </p:nvSpPr>
              <p:spPr bwMode="auto">
                <a:xfrm>
                  <a:off x="569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19" name="Oval 119"/>
                <p:cNvSpPr>
                  <a:spLocks/>
                </p:cNvSpPr>
                <p:nvPr/>
              </p:nvSpPr>
              <p:spPr bwMode="auto">
                <a:xfrm>
                  <a:off x="569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5730" name="Group 130"/>
              <p:cNvGrpSpPr>
                <a:grpSpLocks/>
              </p:cNvGrpSpPr>
              <p:nvPr/>
            </p:nvGrpSpPr>
            <p:grpSpPr bwMode="auto">
              <a:xfrm>
                <a:off x="1674" y="17"/>
                <a:ext cx="608" cy="661"/>
                <a:chOff x="0" y="0"/>
                <a:chExt cx="608" cy="660"/>
              </a:xfrm>
            </p:grpSpPr>
            <p:sp>
              <p:nvSpPr>
                <p:cNvPr id="25721" name="Oval 121"/>
                <p:cNvSpPr>
                  <a:spLocks/>
                </p:cNvSpPr>
                <p:nvPr/>
              </p:nvSpPr>
              <p:spPr bwMode="auto">
                <a:xfrm>
                  <a:off x="0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2" name="Oval 122"/>
                <p:cNvSpPr>
                  <a:spLocks/>
                </p:cNvSpPr>
                <p:nvPr/>
              </p:nvSpPr>
              <p:spPr bwMode="auto">
                <a:xfrm>
                  <a:off x="0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3" name="Oval 123"/>
                <p:cNvSpPr>
                  <a:spLocks/>
                </p:cNvSpPr>
                <p:nvPr/>
              </p:nvSpPr>
              <p:spPr bwMode="auto">
                <a:xfrm>
                  <a:off x="0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4" name="Oval 124"/>
                <p:cNvSpPr>
                  <a:spLocks/>
                </p:cNvSpPr>
                <p:nvPr/>
              </p:nvSpPr>
              <p:spPr bwMode="auto">
                <a:xfrm>
                  <a:off x="281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5" name="Oval 125"/>
                <p:cNvSpPr>
                  <a:spLocks/>
                </p:cNvSpPr>
                <p:nvPr/>
              </p:nvSpPr>
              <p:spPr bwMode="auto">
                <a:xfrm>
                  <a:off x="281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6" name="Oval 126"/>
                <p:cNvSpPr>
                  <a:spLocks/>
                </p:cNvSpPr>
                <p:nvPr/>
              </p:nvSpPr>
              <p:spPr bwMode="auto">
                <a:xfrm>
                  <a:off x="281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7" name="Oval 127"/>
                <p:cNvSpPr>
                  <a:spLocks/>
                </p:cNvSpPr>
                <p:nvPr/>
              </p:nvSpPr>
              <p:spPr bwMode="auto">
                <a:xfrm>
                  <a:off x="569" y="0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8" name="Oval 128"/>
                <p:cNvSpPr>
                  <a:spLocks/>
                </p:cNvSpPr>
                <p:nvPr/>
              </p:nvSpPr>
              <p:spPr bwMode="auto">
                <a:xfrm>
                  <a:off x="569" y="309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729" name="Oval 129"/>
                <p:cNvSpPr>
                  <a:spLocks/>
                </p:cNvSpPr>
                <p:nvPr/>
              </p:nvSpPr>
              <p:spPr bwMode="auto">
                <a:xfrm>
                  <a:off x="569" y="618"/>
                  <a:ext cx="39" cy="42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</p:grpSp>
        <p:grpSp>
          <p:nvGrpSpPr>
            <p:cNvPr id="25825" name="Group 225"/>
            <p:cNvGrpSpPr>
              <a:grpSpLocks/>
            </p:cNvGrpSpPr>
            <p:nvPr/>
          </p:nvGrpSpPr>
          <p:grpSpPr bwMode="auto">
            <a:xfrm>
              <a:off x="2640" y="974"/>
              <a:ext cx="2045" cy="2478"/>
              <a:chOff x="0" y="0"/>
              <a:chExt cx="2044" cy="2477"/>
            </a:xfrm>
          </p:grpSpPr>
          <p:grpSp>
            <p:nvGrpSpPr>
              <p:cNvPr id="25762" name="Group 162"/>
              <p:cNvGrpSpPr>
                <a:grpSpLocks/>
              </p:cNvGrpSpPr>
              <p:nvPr/>
            </p:nvGrpSpPr>
            <p:grpSpPr bwMode="auto">
              <a:xfrm>
                <a:off x="0" y="1786"/>
                <a:ext cx="2044" cy="691"/>
                <a:chOff x="0" y="0"/>
                <a:chExt cx="2044" cy="690"/>
              </a:xfrm>
            </p:grpSpPr>
            <p:grpSp>
              <p:nvGrpSpPr>
                <p:cNvPr id="25741" name="Group 14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73"/>
                  <a:chOff x="0" y="0"/>
                  <a:chExt cx="544" cy="672"/>
                </a:xfrm>
              </p:grpSpPr>
              <p:sp>
                <p:nvSpPr>
                  <p:cNvPr id="25732" name="Oval 1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33" name="Oval 133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34" name="Oval 134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35" name="Oval 1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36" name="Oval 136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37" name="Oval 137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38" name="Oval 1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39" name="Oval 139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0" name="Oval 140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751" name="Group 15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72"/>
                  <a:chOff x="0" y="0"/>
                  <a:chExt cx="544" cy="672"/>
                </a:xfrm>
              </p:grpSpPr>
              <p:sp>
                <p:nvSpPr>
                  <p:cNvPr id="25742" name="Oval 1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3" name="Oval 143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4" name="Oval 144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5" name="Oval 1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6" name="Oval 146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7" name="Oval 147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8" name="Oval 1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49" name="Oval 149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0" name="Oval 150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761" name="Group 161"/>
                <p:cNvGrpSpPr>
                  <a:grpSpLocks/>
                </p:cNvGrpSpPr>
                <p:nvPr/>
              </p:nvGrpSpPr>
              <p:grpSpPr bwMode="auto">
                <a:xfrm>
                  <a:off x="1499" y="18"/>
                  <a:ext cx="545" cy="672"/>
                  <a:chOff x="0" y="0"/>
                  <a:chExt cx="544" cy="672"/>
                </a:xfrm>
              </p:grpSpPr>
              <p:sp>
                <p:nvSpPr>
                  <p:cNvPr id="25752" name="Oval 15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3" name="Oval 153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4" name="Oval 154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5" name="Oval 15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6" name="Oval 156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7" name="Oval 157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8" name="Oval 15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59" name="Oval 159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60" name="Oval 160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5793" name="Group 193"/>
              <p:cNvGrpSpPr>
                <a:grpSpLocks/>
              </p:cNvGrpSpPr>
              <p:nvPr/>
            </p:nvGrpSpPr>
            <p:grpSpPr bwMode="auto">
              <a:xfrm>
                <a:off x="0" y="868"/>
                <a:ext cx="2044" cy="690"/>
                <a:chOff x="0" y="0"/>
                <a:chExt cx="2044" cy="690"/>
              </a:xfrm>
            </p:grpSpPr>
            <p:grpSp>
              <p:nvGrpSpPr>
                <p:cNvPr id="25772" name="Group 172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73"/>
                  <a:chOff x="0" y="0"/>
                  <a:chExt cx="544" cy="672"/>
                </a:xfrm>
              </p:grpSpPr>
              <p:sp>
                <p:nvSpPr>
                  <p:cNvPr id="25763" name="Oval 16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64" name="Oval 164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65" name="Oval 165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66" name="Oval 166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67" name="Oval 167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68" name="Oval 168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69" name="Oval 169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0" name="Oval 170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1" name="Oval 171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782" name="Group 182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72"/>
                  <a:chOff x="0" y="0"/>
                  <a:chExt cx="544" cy="672"/>
                </a:xfrm>
              </p:grpSpPr>
              <p:sp>
                <p:nvSpPr>
                  <p:cNvPr id="25773" name="Oval 17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4" name="Oval 174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5" name="Oval 175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6" name="Oval 176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7" name="Oval 177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8" name="Oval 178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79" name="Oval 179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0" name="Oval 180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1" name="Oval 181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792" name="Group 192"/>
                <p:cNvGrpSpPr>
                  <a:grpSpLocks/>
                </p:cNvGrpSpPr>
                <p:nvPr/>
              </p:nvGrpSpPr>
              <p:grpSpPr bwMode="auto">
                <a:xfrm>
                  <a:off x="1499" y="18"/>
                  <a:ext cx="545" cy="672"/>
                  <a:chOff x="0" y="0"/>
                  <a:chExt cx="544" cy="672"/>
                </a:xfrm>
              </p:grpSpPr>
              <p:sp>
                <p:nvSpPr>
                  <p:cNvPr id="25783" name="Oval 18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4" name="Oval 184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5" name="Oval 185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6" name="Oval 186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7" name="Oval 187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8" name="Oval 188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89" name="Oval 189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90" name="Oval 190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91" name="Oval 191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25824" name="Group 224"/>
              <p:cNvGrpSpPr>
                <a:grpSpLocks/>
              </p:cNvGrpSpPr>
              <p:nvPr/>
            </p:nvGrpSpPr>
            <p:grpSpPr bwMode="auto">
              <a:xfrm>
                <a:off x="0" y="0"/>
                <a:ext cx="2044" cy="690"/>
                <a:chOff x="0" y="0"/>
                <a:chExt cx="2044" cy="690"/>
              </a:xfrm>
            </p:grpSpPr>
            <p:grpSp>
              <p:nvGrpSpPr>
                <p:cNvPr id="25803" name="Group 203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73"/>
                  <a:chOff x="0" y="0"/>
                  <a:chExt cx="544" cy="672"/>
                </a:xfrm>
              </p:grpSpPr>
              <p:sp>
                <p:nvSpPr>
                  <p:cNvPr id="25794" name="Oval 19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95" name="Oval 195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96" name="Oval 196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97" name="Oval 197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98" name="Oval 198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799" name="Oval 199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0" name="Oval 200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1" name="Oval 201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2" name="Oval 202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813" name="Group 213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72"/>
                  <a:chOff x="0" y="0"/>
                  <a:chExt cx="544" cy="672"/>
                </a:xfrm>
              </p:grpSpPr>
              <p:sp>
                <p:nvSpPr>
                  <p:cNvPr id="25804" name="Oval 20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5" name="Oval 205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6" name="Oval 206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7" name="Oval 207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8" name="Oval 208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09" name="Oval 209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0" name="Oval 210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1" name="Oval 211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2" name="Oval 212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5823" name="Group 223"/>
                <p:cNvGrpSpPr>
                  <a:grpSpLocks/>
                </p:cNvGrpSpPr>
                <p:nvPr/>
              </p:nvGrpSpPr>
              <p:grpSpPr bwMode="auto">
                <a:xfrm>
                  <a:off x="1499" y="18"/>
                  <a:ext cx="545" cy="672"/>
                  <a:chOff x="0" y="0"/>
                  <a:chExt cx="544" cy="672"/>
                </a:xfrm>
              </p:grpSpPr>
              <p:sp>
                <p:nvSpPr>
                  <p:cNvPr id="25814" name="Oval 21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5" name="Oval 215"/>
                  <p:cNvSpPr>
                    <a:spLocks/>
                  </p:cNvSpPr>
                  <p:nvPr/>
                </p:nvSpPr>
                <p:spPr bwMode="auto">
                  <a:xfrm>
                    <a:off x="0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6" name="Oval 216"/>
                  <p:cNvSpPr>
                    <a:spLocks/>
                  </p:cNvSpPr>
                  <p:nvPr/>
                </p:nvSpPr>
                <p:spPr bwMode="auto">
                  <a:xfrm>
                    <a:off x="0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7" name="Oval 217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8" name="Oval 218"/>
                  <p:cNvSpPr>
                    <a:spLocks/>
                  </p:cNvSpPr>
                  <p:nvPr/>
                </p:nvSpPr>
                <p:spPr bwMode="auto">
                  <a:xfrm>
                    <a:off x="251" y="314"/>
                    <a:ext cx="36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19" name="Oval 219"/>
                  <p:cNvSpPr>
                    <a:spLocks/>
                  </p:cNvSpPr>
                  <p:nvPr/>
                </p:nvSpPr>
                <p:spPr bwMode="auto">
                  <a:xfrm>
                    <a:off x="251" y="629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20" name="Oval 220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21" name="Oval 221"/>
                  <p:cNvSpPr>
                    <a:spLocks/>
                  </p:cNvSpPr>
                  <p:nvPr/>
                </p:nvSpPr>
                <p:spPr bwMode="auto">
                  <a:xfrm>
                    <a:off x="509" y="314"/>
                    <a:ext cx="35" cy="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822" name="Oval 222"/>
                  <p:cNvSpPr>
                    <a:spLocks/>
                  </p:cNvSpPr>
                  <p:nvPr/>
                </p:nvSpPr>
                <p:spPr bwMode="auto">
                  <a:xfrm>
                    <a:off x="509" y="629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  <p:grpSp>
          <p:nvGrpSpPr>
            <p:cNvPr id="25856" name="Group 256"/>
            <p:cNvGrpSpPr>
              <a:grpSpLocks/>
            </p:cNvGrpSpPr>
            <p:nvPr/>
          </p:nvGrpSpPr>
          <p:grpSpPr bwMode="auto">
            <a:xfrm>
              <a:off x="2645" y="57"/>
              <a:ext cx="2044" cy="685"/>
              <a:chOff x="0" y="0"/>
              <a:chExt cx="2044" cy="685"/>
            </a:xfrm>
          </p:grpSpPr>
          <p:grpSp>
            <p:nvGrpSpPr>
              <p:cNvPr id="25835" name="Group 235"/>
              <p:cNvGrpSpPr>
                <a:grpSpLocks/>
              </p:cNvGrpSpPr>
              <p:nvPr/>
            </p:nvGrpSpPr>
            <p:grpSpPr bwMode="auto">
              <a:xfrm>
                <a:off x="0" y="3"/>
                <a:ext cx="544" cy="667"/>
                <a:chOff x="0" y="0"/>
                <a:chExt cx="544" cy="667"/>
              </a:xfrm>
            </p:grpSpPr>
            <p:sp>
              <p:nvSpPr>
                <p:cNvPr id="25826" name="Oval 226"/>
                <p:cNvSpPr>
                  <a:spLocks/>
                </p:cNvSpPr>
                <p:nvPr/>
              </p:nvSpPr>
              <p:spPr bwMode="auto">
                <a:xfrm>
                  <a:off x="0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27" name="Oval 227"/>
                <p:cNvSpPr>
                  <a:spLocks/>
                </p:cNvSpPr>
                <p:nvPr/>
              </p:nvSpPr>
              <p:spPr bwMode="auto">
                <a:xfrm>
                  <a:off x="0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28" name="Oval 228"/>
                <p:cNvSpPr>
                  <a:spLocks/>
                </p:cNvSpPr>
                <p:nvPr/>
              </p:nvSpPr>
              <p:spPr bwMode="auto">
                <a:xfrm>
                  <a:off x="0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29" name="Oval 229"/>
                <p:cNvSpPr>
                  <a:spLocks/>
                </p:cNvSpPr>
                <p:nvPr/>
              </p:nvSpPr>
              <p:spPr bwMode="auto">
                <a:xfrm>
                  <a:off x="251" y="0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0" name="Oval 230"/>
                <p:cNvSpPr>
                  <a:spLocks/>
                </p:cNvSpPr>
                <p:nvPr/>
              </p:nvSpPr>
              <p:spPr bwMode="auto">
                <a:xfrm>
                  <a:off x="251" y="312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1" name="Oval 231"/>
                <p:cNvSpPr>
                  <a:spLocks/>
                </p:cNvSpPr>
                <p:nvPr/>
              </p:nvSpPr>
              <p:spPr bwMode="auto">
                <a:xfrm>
                  <a:off x="251" y="624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2" name="Oval 232"/>
                <p:cNvSpPr>
                  <a:spLocks/>
                </p:cNvSpPr>
                <p:nvPr/>
              </p:nvSpPr>
              <p:spPr bwMode="auto">
                <a:xfrm>
                  <a:off x="509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3" name="Oval 233"/>
                <p:cNvSpPr>
                  <a:spLocks/>
                </p:cNvSpPr>
                <p:nvPr/>
              </p:nvSpPr>
              <p:spPr bwMode="auto">
                <a:xfrm>
                  <a:off x="509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4" name="Oval 234"/>
                <p:cNvSpPr>
                  <a:spLocks/>
                </p:cNvSpPr>
                <p:nvPr/>
              </p:nvSpPr>
              <p:spPr bwMode="auto">
                <a:xfrm>
                  <a:off x="509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5845" name="Group 245"/>
              <p:cNvGrpSpPr>
                <a:grpSpLocks/>
              </p:cNvGrpSpPr>
              <p:nvPr/>
            </p:nvGrpSpPr>
            <p:grpSpPr bwMode="auto">
              <a:xfrm>
                <a:off x="726" y="0"/>
                <a:ext cx="545" cy="667"/>
                <a:chOff x="0" y="0"/>
                <a:chExt cx="544" cy="667"/>
              </a:xfrm>
            </p:grpSpPr>
            <p:sp>
              <p:nvSpPr>
                <p:cNvPr id="25836" name="Oval 236"/>
                <p:cNvSpPr>
                  <a:spLocks/>
                </p:cNvSpPr>
                <p:nvPr/>
              </p:nvSpPr>
              <p:spPr bwMode="auto">
                <a:xfrm>
                  <a:off x="0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7" name="Oval 237"/>
                <p:cNvSpPr>
                  <a:spLocks/>
                </p:cNvSpPr>
                <p:nvPr/>
              </p:nvSpPr>
              <p:spPr bwMode="auto">
                <a:xfrm>
                  <a:off x="0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8" name="Oval 238"/>
                <p:cNvSpPr>
                  <a:spLocks/>
                </p:cNvSpPr>
                <p:nvPr/>
              </p:nvSpPr>
              <p:spPr bwMode="auto">
                <a:xfrm>
                  <a:off x="0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39" name="Oval 239"/>
                <p:cNvSpPr>
                  <a:spLocks/>
                </p:cNvSpPr>
                <p:nvPr/>
              </p:nvSpPr>
              <p:spPr bwMode="auto">
                <a:xfrm>
                  <a:off x="251" y="0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0" name="Oval 240"/>
                <p:cNvSpPr>
                  <a:spLocks/>
                </p:cNvSpPr>
                <p:nvPr/>
              </p:nvSpPr>
              <p:spPr bwMode="auto">
                <a:xfrm>
                  <a:off x="251" y="312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1" name="Oval 241"/>
                <p:cNvSpPr>
                  <a:spLocks/>
                </p:cNvSpPr>
                <p:nvPr/>
              </p:nvSpPr>
              <p:spPr bwMode="auto">
                <a:xfrm>
                  <a:off x="251" y="624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2" name="Oval 242"/>
                <p:cNvSpPr>
                  <a:spLocks/>
                </p:cNvSpPr>
                <p:nvPr/>
              </p:nvSpPr>
              <p:spPr bwMode="auto">
                <a:xfrm>
                  <a:off x="509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3" name="Oval 243"/>
                <p:cNvSpPr>
                  <a:spLocks/>
                </p:cNvSpPr>
                <p:nvPr/>
              </p:nvSpPr>
              <p:spPr bwMode="auto">
                <a:xfrm>
                  <a:off x="509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4" name="Oval 244"/>
                <p:cNvSpPr>
                  <a:spLocks/>
                </p:cNvSpPr>
                <p:nvPr/>
              </p:nvSpPr>
              <p:spPr bwMode="auto">
                <a:xfrm>
                  <a:off x="509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  <p:grpSp>
            <p:nvGrpSpPr>
              <p:cNvPr id="25855" name="Group 255"/>
              <p:cNvGrpSpPr>
                <a:grpSpLocks/>
              </p:cNvGrpSpPr>
              <p:nvPr/>
            </p:nvGrpSpPr>
            <p:grpSpPr bwMode="auto">
              <a:xfrm>
                <a:off x="1499" y="17"/>
                <a:ext cx="545" cy="668"/>
                <a:chOff x="0" y="0"/>
                <a:chExt cx="544" cy="667"/>
              </a:xfrm>
            </p:grpSpPr>
            <p:sp>
              <p:nvSpPr>
                <p:cNvPr id="25846" name="Oval 246"/>
                <p:cNvSpPr>
                  <a:spLocks/>
                </p:cNvSpPr>
                <p:nvPr/>
              </p:nvSpPr>
              <p:spPr bwMode="auto">
                <a:xfrm>
                  <a:off x="0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7" name="Oval 247"/>
                <p:cNvSpPr>
                  <a:spLocks/>
                </p:cNvSpPr>
                <p:nvPr/>
              </p:nvSpPr>
              <p:spPr bwMode="auto">
                <a:xfrm>
                  <a:off x="0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8" name="Oval 248"/>
                <p:cNvSpPr>
                  <a:spLocks/>
                </p:cNvSpPr>
                <p:nvPr/>
              </p:nvSpPr>
              <p:spPr bwMode="auto">
                <a:xfrm>
                  <a:off x="0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49" name="Oval 249"/>
                <p:cNvSpPr>
                  <a:spLocks/>
                </p:cNvSpPr>
                <p:nvPr/>
              </p:nvSpPr>
              <p:spPr bwMode="auto">
                <a:xfrm>
                  <a:off x="251" y="0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50" name="Oval 250"/>
                <p:cNvSpPr>
                  <a:spLocks/>
                </p:cNvSpPr>
                <p:nvPr/>
              </p:nvSpPr>
              <p:spPr bwMode="auto">
                <a:xfrm>
                  <a:off x="251" y="312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51" name="Oval 251"/>
                <p:cNvSpPr>
                  <a:spLocks/>
                </p:cNvSpPr>
                <p:nvPr/>
              </p:nvSpPr>
              <p:spPr bwMode="auto">
                <a:xfrm>
                  <a:off x="251" y="624"/>
                  <a:ext cx="36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52" name="Oval 252"/>
                <p:cNvSpPr>
                  <a:spLocks/>
                </p:cNvSpPr>
                <p:nvPr/>
              </p:nvSpPr>
              <p:spPr bwMode="auto">
                <a:xfrm>
                  <a:off x="509" y="0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53" name="Oval 253"/>
                <p:cNvSpPr>
                  <a:spLocks/>
                </p:cNvSpPr>
                <p:nvPr/>
              </p:nvSpPr>
              <p:spPr bwMode="auto">
                <a:xfrm>
                  <a:off x="509" y="312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  <p:sp>
              <p:nvSpPr>
                <p:cNvPr id="25854" name="Oval 254"/>
                <p:cNvSpPr>
                  <a:spLocks/>
                </p:cNvSpPr>
                <p:nvPr/>
              </p:nvSpPr>
              <p:spPr bwMode="auto">
                <a:xfrm>
                  <a:off x="509" y="624"/>
                  <a:ext cx="35" cy="4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1406"/>
                </a:p>
              </p:txBody>
            </p:sp>
          </p:grpSp>
        </p:grpSp>
        <p:sp>
          <p:nvSpPr>
            <p:cNvPr id="25857" name="Rectangle 257"/>
            <p:cNvSpPr>
              <a:spLocks/>
            </p:cNvSpPr>
            <p:nvPr/>
          </p:nvSpPr>
          <p:spPr bwMode="auto">
            <a:xfrm>
              <a:off x="4223" y="87"/>
              <a:ext cx="6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26789" bIns="26789"/>
            <a:lstStyle>
              <a:lvl1pPr algn="l">
                <a:defRPr sz="1200">
                  <a:solidFill>
                    <a:schemeClr val="tx1"/>
                  </a:solidFill>
                  <a:latin typeface="Hoefler Text"/>
                </a:defRPr>
              </a:lvl1pPr>
              <a:lvl2pPr algn="l">
                <a:defRPr sz="1200">
                  <a:solidFill>
                    <a:schemeClr val="tx1"/>
                  </a:solidFill>
                  <a:latin typeface="Hoefler Text"/>
                </a:defRPr>
              </a:lvl2pPr>
              <a:lvl3pPr algn="l">
                <a:defRPr sz="1200">
                  <a:solidFill>
                    <a:schemeClr val="tx1"/>
                  </a:solidFill>
                  <a:latin typeface="Hoefler Text"/>
                </a:defRPr>
              </a:lvl3pPr>
              <a:lvl4pPr algn="l">
                <a:defRPr sz="1200">
                  <a:solidFill>
                    <a:schemeClr val="tx1"/>
                  </a:solidFill>
                  <a:latin typeface="Hoefler Text"/>
                </a:defRPr>
              </a:lvl4pPr>
              <a:lvl5pPr algn="l">
                <a:defRPr sz="1200">
                  <a:solidFill>
                    <a:schemeClr val="tx1"/>
                  </a:solidFill>
                  <a:latin typeface="Hoefler Text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9pPr>
            </a:lstStyle>
            <a:p>
              <a:r>
                <a:rPr lang="en-US" altLang="en-US" sz="1266">
                  <a:solidFill>
                    <a:srgbClr val="F01237"/>
                  </a:solidFill>
                  <a:latin typeface="System Font Regular" charset="0"/>
                  <a:cs typeface="System Font Regular" charset="0"/>
                  <a:sym typeface="System Font Regular" charset="0"/>
                </a:rPr>
                <a:t>Bad </a:t>
              </a:r>
            </a:p>
          </p:txBody>
        </p:sp>
        <p:sp>
          <p:nvSpPr>
            <p:cNvPr id="25858" name="Rectangle 258"/>
            <p:cNvSpPr>
              <a:spLocks/>
            </p:cNvSpPr>
            <p:nvPr/>
          </p:nvSpPr>
          <p:spPr bwMode="auto">
            <a:xfrm>
              <a:off x="96" y="413"/>
              <a:ext cx="633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26789" bIns="26789"/>
            <a:lstStyle>
              <a:lvl1pPr algn="l">
                <a:defRPr sz="1200">
                  <a:solidFill>
                    <a:schemeClr val="tx1"/>
                  </a:solidFill>
                  <a:latin typeface="Hoefler Text"/>
                </a:defRPr>
              </a:lvl1pPr>
              <a:lvl2pPr algn="l">
                <a:defRPr sz="1200">
                  <a:solidFill>
                    <a:schemeClr val="tx1"/>
                  </a:solidFill>
                  <a:latin typeface="Hoefler Text"/>
                </a:defRPr>
              </a:lvl2pPr>
              <a:lvl3pPr algn="l">
                <a:defRPr sz="1200">
                  <a:solidFill>
                    <a:schemeClr val="tx1"/>
                  </a:solidFill>
                  <a:latin typeface="Hoefler Text"/>
                </a:defRPr>
              </a:lvl3pPr>
              <a:lvl4pPr algn="l">
                <a:defRPr sz="1200">
                  <a:solidFill>
                    <a:schemeClr val="tx1"/>
                  </a:solidFill>
                  <a:latin typeface="Hoefler Text"/>
                </a:defRPr>
              </a:lvl4pPr>
              <a:lvl5pPr algn="l">
                <a:defRPr sz="1200">
                  <a:solidFill>
                    <a:schemeClr val="tx1"/>
                  </a:solidFill>
                  <a:latin typeface="Hoefler Text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oefler Text"/>
                </a:defRPr>
              </a:lvl9pPr>
            </a:lstStyle>
            <a:p>
              <a:r>
                <a:rPr lang="en-US" altLang="en-US" sz="1687">
                  <a:solidFill>
                    <a:srgbClr val="006600"/>
                  </a:solidFill>
                  <a:latin typeface="System Font Regular" charset="0"/>
                  <a:cs typeface="System Font Regular" charset="0"/>
                  <a:sym typeface="System Font Regular" charset="0"/>
                </a:rPr>
                <a:t>Inv</a:t>
              </a:r>
            </a:p>
          </p:txBody>
        </p:sp>
      </p:grpSp>
      <p:pic>
        <p:nvPicPr>
          <p:cNvPr id="25860" name="Picture 26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39" y="1816076"/>
            <a:ext cx="1785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61" name="Rectangle 261"/>
          <p:cNvSpPr>
            <a:spLocks/>
          </p:cNvSpPr>
          <p:nvPr/>
        </p:nvSpPr>
        <p:spPr bwMode="auto">
          <a:xfrm>
            <a:off x="7679259" y="5186838"/>
            <a:ext cx="904095" cy="3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pPr algn="ctr"/>
            <a:r>
              <a:rPr lang="en-US" altLang="en-US" sz="2109" dirty="0" smtClean="0">
                <a:ea typeface="Hoefler Text"/>
                <a:cs typeface="Hoefler Text"/>
              </a:rPr>
              <a:t>not bad</a:t>
            </a:r>
            <a:endParaRPr lang="en-US" altLang="en-US" sz="2109" dirty="0">
              <a:ea typeface="Hoefler Text"/>
              <a:cs typeface="Hoefler Text"/>
            </a:endParaRPr>
          </a:p>
        </p:txBody>
      </p:sp>
      <p:sp>
        <p:nvSpPr>
          <p:cNvPr id="25862" name="Rectangle 262"/>
          <p:cNvSpPr>
            <a:spLocks/>
          </p:cNvSpPr>
          <p:nvPr/>
        </p:nvSpPr>
        <p:spPr bwMode="auto">
          <a:xfrm>
            <a:off x="828770" y="4588306"/>
            <a:ext cx="613951" cy="3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pPr algn="ctr"/>
            <a:r>
              <a:rPr lang="en-US" altLang="en-US" sz="2109">
                <a:ea typeface="Hoefler Text"/>
                <a:cs typeface="Hoefler Text"/>
              </a:rPr>
              <a:t>initial</a:t>
            </a:r>
          </a:p>
        </p:txBody>
      </p:sp>
      <p:sp>
        <p:nvSpPr>
          <p:cNvPr id="25863" name="Freeform 263"/>
          <p:cNvSpPr>
            <a:spLocks/>
          </p:cNvSpPr>
          <p:nvPr/>
        </p:nvSpPr>
        <p:spPr bwMode="auto">
          <a:xfrm rot="16200000">
            <a:off x="3867114" y="2428317"/>
            <a:ext cx="891852" cy="1270248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317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pic>
        <p:nvPicPr>
          <p:cNvPr id="25864" name="Picture 2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0"/>
          <a:stretch>
            <a:fillRect/>
          </a:stretch>
        </p:blipFill>
        <p:spPr bwMode="auto">
          <a:xfrm>
            <a:off x="3786188" y="2637607"/>
            <a:ext cx="57931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865" name="Picture 2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42" y="4250531"/>
            <a:ext cx="1741289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66" name="Rectangle 266"/>
          <p:cNvSpPr>
            <a:spLocks/>
          </p:cNvSpPr>
          <p:nvPr/>
        </p:nvSpPr>
        <p:spPr bwMode="auto">
          <a:xfrm>
            <a:off x="1200893" y="1570071"/>
            <a:ext cx="1636666" cy="3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pPr algn="ctr"/>
            <a:r>
              <a:rPr lang="en-US" altLang="en-US" sz="2109" dirty="0">
                <a:ea typeface="Hoefler Text"/>
                <a:cs typeface="Hoefler Text"/>
              </a:rPr>
              <a:t>inductiveness</a:t>
            </a:r>
          </a:p>
        </p:txBody>
      </p:sp>
      <p:sp>
        <p:nvSpPr>
          <p:cNvPr id="25869" name="Freeform 269"/>
          <p:cNvSpPr>
            <a:spLocks/>
          </p:cNvSpPr>
          <p:nvPr/>
        </p:nvSpPr>
        <p:spPr bwMode="auto">
          <a:xfrm>
            <a:off x="1871886" y="3359795"/>
            <a:ext cx="3036094" cy="2741414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gradFill rotWithShape="0">
            <a:gsLst>
              <a:gs pos="0">
                <a:srgbClr val="A6A6FF"/>
              </a:gs>
              <a:gs pos="100000">
                <a:srgbClr val="0000FF">
                  <a:alpha val="0"/>
                </a:srgbClr>
              </a:gs>
            </a:gsLst>
            <a:lin ang="2700000" scaled="1"/>
          </a:gra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870" name="Rectangle 270"/>
          <p:cNvSpPr>
            <a:spLocks/>
          </p:cNvSpPr>
          <p:nvPr/>
        </p:nvSpPr>
        <p:spPr bwMode="auto">
          <a:xfrm>
            <a:off x="1983507" y="3529460"/>
            <a:ext cx="1302618" cy="65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26789" bIns="26789"/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r>
              <a:rPr lang="en-US" altLang="en-US" sz="1687">
                <a:solidFill>
                  <a:srgbClr val="3333CC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Reach</a:t>
            </a:r>
          </a:p>
        </p:txBody>
      </p:sp>
      <p:sp>
        <p:nvSpPr>
          <p:cNvPr id="25871" name="Rectangle 271"/>
          <p:cNvSpPr>
            <a:spLocks/>
          </p:cNvSpPr>
          <p:nvPr/>
        </p:nvSpPr>
        <p:spPr bwMode="auto">
          <a:xfrm>
            <a:off x="1983507" y="5241726"/>
            <a:ext cx="954360" cy="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26789" bIns="26789"/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r>
              <a:rPr lang="en-US" altLang="en-US" sz="1266">
                <a:solidFill>
                  <a:srgbClr val="3333CC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Initial</a:t>
            </a:r>
          </a:p>
        </p:txBody>
      </p:sp>
      <p:sp>
        <p:nvSpPr>
          <p:cNvPr id="25872" name="Oval 272"/>
          <p:cNvSpPr>
            <a:spLocks/>
          </p:cNvSpPr>
          <p:nvPr/>
        </p:nvSpPr>
        <p:spPr bwMode="auto">
          <a:xfrm>
            <a:off x="1914302" y="5558731"/>
            <a:ext cx="666378" cy="476622"/>
          </a:xfrm>
          <a:prstGeom prst="ellipse">
            <a:avLst/>
          </a:prstGeom>
          <a:solidFill>
            <a:srgbClr val="3333CC">
              <a:alpha val="49803"/>
            </a:srgbClr>
          </a:solidFill>
          <a:ln w="38100" cap="flat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pic>
        <p:nvPicPr>
          <p:cNvPr id="25873" name="Picture 27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70" y="4920258"/>
            <a:ext cx="991195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75" name="Rectangle 275"/>
          <p:cNvSpPr>
            <a:spLocks/>
          </p:cNvSpPr>
          <p:nvPr/>
        </p:nvSpPr>
        <p:spPr bwMode="auto">
          <a:xfrm>
            <a:off x="3400770" y="2982805"/>
            <a:ext cx="336631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oefler Text"/>
              </a:defRPr>
            </a:lvl1pPr>
            <a:lvl2pPr algn="l">
              <a:defRPr sz="1200">
                <a:solidFill>
                  <a:schemeClr val="tx1"/>
                </a:solidFill>
                <a:latin typeface="Hoefler Text"/>
              </a:defRPr>
            </a:lvl2pPr>
            <a:lvl3pPr algn="l">
              <a:defRPr sz="1200">
                <a:solidFill>
                  <a:schemeClr val="tx1"/>
                </a:solidFill>
                <a:latin typeface="Hoefler Text"/>
              </a:defRPr>
            </a:lvl3pPr>
            <a:lvl4pPr algn="l">
              <a:defRPr sz="1200">
                <a:solidFill>
                  <a:schemeClr val="tx1"/>
                </a:solidFill>
                <a:latin typeface="Hoefler Text"/>
              </a:defRPr>
            </a:lvl4pPr>
            <a:lvl5pPr algn="l">
              <a:defRPr sz="1200">
                <a:solidFill>
                  <a:schemeClr val="tx1"/>
                </a:solidFill>
                <a:latin typeface="Hoefler Tex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oefler Text"/>
              </a:defRPr>
            </a:lvl9pPr>
          </a:lstStyle>
          <a:p>
            <a:pPr algn="ctr"/>
            <a:r>
              <a:rPr lang="en-US" altLang="en-US" sz="1969">
                <a:solidFill>
                  <a:srgbClr val="FFFFFF"/>
                </a:solidFill>
                <a:ea typeface="Hoefler Text"/>
                <a:cs typeface="Hoefler Text"/>
              </a:rPr>
              <a:t>TR</a:t>
            </a:r>
          </a:p>
        </p:txBody>
      </p:sp>
      <p:sp>
        <p:nvSpPr>
          <p:cNvPr id="276" name="Title 1"/>
          <p:cNvSpPr>
            <a:spLocks noGrp="1"/>
          </p:cNvSpPr>
          <p:nvPr>
            <p:ph type="title"/>
          </p:nvPr>
        </p:nvSpPr>
        <p:spPr>
          <a:xfrm>
            <a:off x="645742" y="443626"/>
            <a:ext cx="7886700" cy="62764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Inductive Invariants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61" grpId="0" autoUpdateAnimBg="0"/>
      <p:bldP spid="25862" grpId="0" autoUpdateAnimBg="0"/>
      <p:bldP spid="25866" grpId="0" autoUpdateAnimBg="0"/>
      <p:bldP spid="25870" grpId="0" autoUpdateAnimBg="0"/>
      <p:bldP spid="2587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047" y="5171386"/>
            <a:ext cx="3213978" cy="1421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06488" y="4624395"/>
                <a:ext cx="39619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∧(¬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88" y="4624395"/>
                <a:ext cx="39619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567927" y="2409831"/>
            <a:ext cx="1340270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u="sng" dirty="0" smtClean="0"/>
              <a:t>Proof:</a:t>
            </a:r>
            <a:endParaRPr lang="en-US" sz="2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0" y="243954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  <p:sp>
        <p:nvSpPr>
          <p:cNvPr id="31" name="Arc 30"/>
          <p:cNvSpPr/>
          <p:nvPr/>
        </p:nvSpPr>
        <p:spPr>
          <a:xfrm>
            <a:off x="4036415" y="5587053"/>
            <a:ext cx="1141736" cy="610055"/>
          </a:xfrm>
          <a:prstGeom prst="arc">
            <a:avLst>
              <a:gd name="adj1" fmla="val 11261614"/>
              <a:gd name="adj2" fmla="val 0"/>
            </a:avLst>
          </a:prstGeom>
          <a:ln w="19050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45742" y="2914157"/>
                <a:ext cx="3866881" cy="10982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br>
                  <a:rPr lang="en-US" sz="2400" dirty="0" smtClean="0"/>
                </a:br>
                <a:r>
                  <a:rPr lang="en-US" sz="2400" dirty="0" smtClean="0"/>
                  <a:t>	drop literals from 𝜎 </a:t>
                </a:r>
                <a:br>
                  <a:rPr lang="en-US" sz="2400" dirty="0" smtClean="0"/>
                </a:br>
                <a:r>
                  <a:rPr lang="en-US" sz="2400" dirty="0" smtClean="0"/>
                  <a:t>	while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2" y="2914157"/>
                <a:ext cx="3866881" cy="1098299"/>
              </a:xfrm>
              <a:prstGeom prst="rect">
                <a:avLst/>
              </a:prstGeom>
              <a:blipFill>
                <a:blip r:embed="rId5"/>
                <a:stretch>
                  <a:fillRect l="-1258" t="-7143" b="-104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86578" y="2367089"/>
                <a:ext cx="733889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PDR-1</a:t>
                </a:r>
                <a:r>
                  <a:rPr lang="en-US" sz="2400" dirty="0" smtClean="0"/>
                  <a:t> takes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queries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78" y="2367089"/>
                <a:ext cx="7338896" cy="470000"/>
              </a:xfrm>
              <a:prstGeom prst="rect">
                <a:avLst/>
              </a:prstGeom>
              <a:blipFill>
                <a:blip r:embed="rId6"/>
                <a:stretch>
                  <a:fillRect l="-132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4817474" y="3355302"/>
                <a:ext cx="1785207" cy="505301"/>
              </a:xfrm>
              <a:prstGeom prst="wedgeRectCallout">
                <a:avLst>
                  <a:gd name="adj1" fmla="val -73166"/>
                  <a:gd name="adj2" fmla="val 3237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𝜑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⇒¬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74" y="3355302"/>
                <a:ext cx="1785207" cy="505301"/>
              </a:xfrm>
              <a:prstGeom prst="wedgeRectCallout">
                <a:avLst>
                  <a:gd name="adj1" fmla="val -73166"/>
                  <a:gd name="adj2" fmla="val 3237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ular Callout 24"/>
          <p:cNvSpPr/>
          <p:nvPr/>
        </p:nvSpPr>
        <p:spPr>
          <a:xfrm>
            <a:off x="793975" y="4433342"/>
            <a:ext cx="1785207" cy="505301"/>
          </a:xfrm>
          <a:prstGeom prst="wedgeRectCallout">
            <a:avLst>
              <a:gd name="adj1" fmla="val -5315"/>
              <a:gd name="adj2" fmla="val -2143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Arial"/>
              </a:rPr>
              <a:t>minimal</a:t>
            </a:r>
            <a:endParaRPr lang="en-US" sz="2400" kern="0" dirty="0">
              <a:solidFill>
                <a:srgbClr val="0000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899184" y="1223769"/>
                <a:ext cx="8022625" cy="1017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u="sng" dirty="0" smtClean="0"/>
                  <a:t>Upper bound</a:t>
                </a:r>
                <a:r>
                  <a:rPr lang="en-US" sz="2600" dirty="0" smtClean="0"/>
                  <a:t>: </a:t>
                </a:r>
                <a:br>
                  <a:rPr lang="en-US" sz="2600" dirty="0" smtClean="0"/>
                </a:br>
                <a:r>
                  <a:rPr lang="en-US" dirty="0" smtClean="0"/>
                  <a:t>​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∃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Hoare</a:t>
                </a:r>
                <a:r>
                  <a:rPr lang="en-US" sz="2600" dirty="0" smtClean="0"/>
                  <a:t>-query algorithm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84" y="1223769"/>
                <a:ext cx="8022625" cy="1017326"/>
              </a:xfrm>
              <a:prstGeom prst="rect">
                <a:avLst/>
              </a:prstGeom>
              <a:blipFill>
                <a:blip r:embed="rId8"/>
                <a:stretch>
                  <a:fillRect l="-1976" t="-8982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/>
          <p:cNvSpPr/>
          <p:nvPr/>
        </p:nvSpPr>
        <p:spPr>
          <a:xfrm rot="5400000">
            <a:off x="3783908" y="4306583"/>
            <a:ext cx="163200" cy="582076"/>
          </a:xfrm>
          <a:prstGeom prst="leftBrace">
            <a:avLst>
              <a:gd name="adj1" fmla="val 8333"/>
              <a:gd name="adj2" fmla="val 535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5335250" y="3666485"/>
            <a:ext cx="312175" cy="1826821"/>
          </a:xfrm>
          <a:prstGeom prst="leftBrace">
            <a:avLst>
              <a:gd name="adj1" fmla="val 8333"/>
              <a:gd name="adj2" fmla="val 535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18733" y="4060557"/>
            <a:ext cx="139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iteration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8282" y="4059502"/>
            <a:ext cx="139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iteration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ular Callout 33"/>
              <p:cNvSpPr/>
              <p:nvPr/>
            </p:nvSpPr>
            <p:spPr>
              <a:xfrm>
                <a:off x="6758476" y="4251366"/>
                <a:ext cx="2163334" cy="884374"/>
              </a:xfrm>
              <a:prstGeom prst="wedgeRectCallout">
                <a:avLst>
                  <a:gd name="adj1" fmla="val -78678"/>
                  <a:gd name="adj2" fmla="val -2512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8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𝜑</m:t>
                    </m:r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cs typeface="Arial"/>
                  </a:rPr>
                  <a:t> is monotone</a:t>
                </a:r>
                <a:endParaRPr lang="en-US" sz="24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4" name="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76" y="4251366"/>
                <a:ext cx="2163334" cy="884374"/>
              </a:xfrm>
              <a:prstGeom prst="wedgeRectCallout">
                <a:avLst>
                  <a:gd name="adj1" fmla="val -78678"/>
                  <a:gd name="adj2" fmla="val -25125"/>
                </a:avLst>
              </a:prstGeom>
              <a:blipFill>
                <a:blip r:embed="rId9"/>
                <a:stretch>
                  <a:fillRect t="-9589" b="-2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4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23" grpId="0" animBg="1"/>
      <p:bldP spid="25" grpId="0" animBg="1"/>
      <p:bldP spid="27" grpId="0" animBg="1"/>
      <p:bldP spid="29" grpId="0" animBg="1"/>
      <p:bldP spid="32" grpId="0"/>
      <p:bldP spid="33" grpId="0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0819" y="2141508"/>
            <a:ext cx="1340270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u="sng" dirty="0" smtClean="0"/>
              <a:t>Proof:</a:t>
            </a:r>
            <a:endParaRPr lang="en-US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84" y="1223769"/>
                <a:ext cx="8022625" cy="10173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u="sng" dirty="0" smtClean="0"/>
                  <a:t>Lower bound</a:t>
                </a:r>
                <a:r>
                  <a:rPr lang="en-US" sz="2600" dirty="0" smtClean="0"/>
                  <a:t>: 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∀</a:t>
                </a:r>
                <a:r>
                  <a:rPr lang="en-US" sz="2400" dirty="0" smtClean="0"/>
                  <a:t> </a:t>
                </a:r>
                <a:r>
                  <a:rPr lang="en-US" sz="2600" dirty="0">
                    <a:solidFill>
                      <a:srgbClr val="7030A0"/>
                    </a:solidFill>
                  </a:rPr>
                  <a:t>inductiveness</a:t>
                </a:r>
                <a:r>
                  <a:rPr lang="en-US" sz="2600" dirty="0"/>
                  <a:t>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/>
                  <a:t>queries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84" y="1223769"/>
                <a:ext cx="8022625" cy="1017326"/>
              </a:xfrm>
              <a:blipFill>
                <a:blip r:embed="rId2"/>
                <a:stretch>
                  <a:fillRect l="-1596" t="-8982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320839" y="2916327"/>
            <a:ext cx="1486657" cy="1499309"/>
            <a:chOff x="6104858" y="2716391"/>
            <a:chExt cx="1486657" cy="149930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858" y="2716391"/>
              <a:ext cx="1486657" cy="14993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49061" y="3320132"/>
                  <a:ext cx="3302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061" y="3320132"/>
                  <a:ext cx="330219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/>
          <p:cNvSpPr txBox="1"/>
          <p:nvPr/>
        </p:nvSpPr>
        <p:spPr>
          <a:xfrm>
            <a:off x="751118" y="2558456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 algorithm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704454" y="2550682"/>
            <a:ext cx="27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nductiveness-query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13959" y="3507158"/>
                <a:ext cx="7903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59" y="3507158"/>
                <a:ext cx="79034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69943" y="3501862"/>
                <a:ext cx="7903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43" y="3501862"/>
                <a:ext cx="7903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868891" y="2719134"/>
            <a:ext cx="2702809" cy="1721013"/>
            <a:chOff x="2868891" y="2719134"/>
            <a:chExt cx="2702809" cy="1721013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868893" y="3077013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590643" y="2719134"/>
                  <a:ext cx="12635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inductive?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0643" y="2719134"/>
                  <a:ext cx="126355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831" t="-28889" r="-12077" b="-5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V="1">
              <a:off x="2868892" y="3439753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326827" y="3123327"/>
              <a:ext cx="182306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✘+counterexample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2868892" y="4067073"/>
              <a:ext cx="2702807" cy="10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868891" y="4429813"/>
              <a:ext cx="2702807" cy="1033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008153" y="3413782"/>
              <a:ext cx="1059678" cy="366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654273" y="3726137"/>
                  <a:ext cx="13310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dirty="0" smtClean="0"/>
                    <a:t> inductive?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273" y="3726137"/>
                  <a:ext cx="133107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566" t="-28261" r="-10959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3322285" y="4115110"/>
              <a:ext cx="182306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✘+counterexample</a:t>
              </a:r>
              <a:endParaRPr lang="en-US" dirty="0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39" y="3052316"/>
            <a:ext cx="1306378" cy="141469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9740" y="4861713"/>
            <a:ext cx="3338855" cy="154828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212549" y="4766747"/>
            <a:ext cx="4114062" cy="1937190"/>
            <a:chOff x="688674" y="4737690"/>
            <a:chExt cx="4132480" cy="1966247"/>
          </a:xfrm>
        </p:grpSpPr>
        <p:sp>
          <p:nvSpPr>
            <p:cNvPr id="62" name="Oval 61"/>
            <p:cNvSpPr/>
            <p:nvPr/>
          </p:nvSpPr>
          <p:spPr>
            <a:xfrm>
              <a:off x="1173301" y="5626313"/>
              <a:ext cx="672123" cy="6252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93421" y="4894792"/>
              <a:ext cx="3301465" cy="144379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Oval 63"/>
            <p:cNvSpPr/>
            <p:nvPr/>
          </p:nvSpPr>
          <p:spPr>
            <a:xfrm>
              <a:off x="3594757" y="5001082"/>
              <a:ext cx="672123" cy="625231"/>
            </a:xfrm>
            <a:prstGeom prst="ellipse">
              <a:avLst/>
            </a:prstGeom>
            <a:solidFill>
              <a:srgbClr val="E25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059731" y="5068458"/>
                  <a:ext cx="1761423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𝐵𝑎𝑑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731" y="5068458"/>
                  <a:ext cx="1761423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88674" y="4737690"/>
                  <a:ext cx="1761423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674" y="4737690"/>
                  <a:ext cx="1761423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316266" y="4737690"/>
                  <a:ext cx="1761423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266" y="4737690"/>
                  <a:ext cx="1761423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 flipH="1">
              <a:off x="2072794" y="5674439"/>
              <a:ext cx="45719" cy="165963"/>
            </a:xfrm>
            <a:prstGeom prst="ellipse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Oval 68"/>
            <p:cNvSpPr/>
            <p:nvPr/>
          </p:nvSpPr>
          <p:spPr>
            <a:xfrm>
              <a:off x="3112814" y="5508474"/>
              <a:ext cx="378059" cy="331928"/>
            </a:xfrm>
            <a:prstGeom prst="ellipse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Oval 69"/>
            <p:cNvSpPr/>
            <p:nvPr/>
          </p:nvSpPr>
          <p:spPr>
            <a:xfrm rot="2062035">
              <a:off x="3656134" y="6088730"/>
              <a:ext cx="532464" cy="615207"/>
            </a:xfrm>
            <a:prstGeom prst="ellipse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085259" y="4905599"/>
              <a:ext cx="1155035" cy="1443853"/>
              <a:chOff x="6371924" y="2791325"/>
              <a:chExt cx="1155035" cy="1443853"/>
            </a:xfrm>
          </p:grpSpPr>
          <p:cxnSp>
            <p:nvCxnSpPr>
              <p:cNvPr id="80" name="Curved Connector 79"/>
              <p:cNvCxnSpPr/>
              <p:nvPr/>
            </p:nvCxnSpPr>
            <p:spPr>
              <a:xfrm rot="16200000" flipH="1">
                <a:off x="6333423" y="2829826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urved Connector 80"/>
              <p:cNvCxnSpPr/>
              <p:nvPr/>
            </p:nvCxnSpPr>
            <p:spPr>
              <a:xfrm rot="16200000" flipH="1">
                <a:off x="6564430" y="3129392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urved Connector 81"/>
              <p:cNvCxnSpPr/>
              <p:nvPr/>
            </p:nvCxnSpPr>
            <p:spPr>
              <a:xfrm rot="16200000" flipH="1">
                <a:off x="6795437" y="3421780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/>
              <p:cNvCxnSpPr/>
              <p:nvPr/>
            </p:nvCxnSpPr>
            <p:spPr>
              <a:xfrm rot="16200000" flipH="1">
                <a:off x="7026444" y="3714168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/>
              <p:cNvCxnSpPr/>
              <p:nvPr/>
            </p:nvCxnSpPr>
            <p:spPr>
              <a:xfrm rot="16200000" flipH="1">
                <a:off x="7257451" y="3965670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1744553" y="5290501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109777" y="5204722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72" idx="7"/>
            </p:cNvCxnSpPr>
            <p:nvPr/>
          </p:nvCxnSpPr>
          <p:spPr>
            <a:xfrm flipV="1">
              <a:off x="1899874" y="5259206"/>
              <a:ext cx="257656" cy="55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2024225" y="5572413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194836" y="5866355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1598462" y="5415469"/>
              <a:ext cx="188488" cy="2242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4"/>
            </p:cNvCxnSpPr>
            <p:nvPr/>
          </p:nvCxnSpPr>
          <p:spPr>
            <a:xfrm flipH="1">
              <a:off x="2115210" y="5373169"/>
              <a:ext cx="85552" cy="22641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122132" y="5747008"/>
              <a:ext cx="134483" cy="1579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004441" y="5534395"/>
            <a:ext cx="881534" cy="338118"/>
            <a:chOff x="2615119" y="5700215"/>
            <a:chExt cx="1134951" cy="435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/>
                <p:cNvSpPr/>
                <p:nvPr/>
              </p:nvSpPr>
              <p:spPr>
                <a:xfrm>
                  <a:off x="2615119" y="5700215"/>
                  <a:ext cx="440495" cy="435317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Oval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119" y="5700215"/>
                  <a:ext cx="440495" cy="435317"/>
                </a:xfrm>
                <a:prstGeom prst="ellipse">
                  <a:avLst/>
                </a:prstGeom>
                <a:blipFill>
                  <a:blip r:embed="rId14"/>
                  <a:stretch>
                    <a:fillRect l="-3448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>
              <a:stCxn id="88" idx="6"/>
            </p:cNvCxnSpPr>
            <p:nvPr/>
          </p:nvCxnSpPr>
          <p:spPr>
            <a:xfrm flipV="1">
              <a:off x="3055614" y="5859388"/>
              <a:ext cx="515876" cy="584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3531360" y="5762503"/>
              <a:ext cx="218710" cy="21613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13060" y="5532238"/>
            <a:ext cx="881534" cy="338118"/>
            <a:chOff x="2615119" y="5700215"/>
            <a:chExt cx="1134951" cy="435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2615119" y="5700215"/>
                  <a:ext cx="440495" cy="435317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119" y="5700215"/>
                  <a:ext cx="440495" cy="435317"/>
                </a:xfrm>
                <a:prstGeom prst="ellipse">
                  <a:avLst/>
                </a:prstGeom>
                <a:blipFill>
                  <a:blip r:embed="rId15"/>
                  <a:stretch>
                    <a:fillRect l="-5172"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92" idx="6"/>
            </p:cNvCxnSpPr>
            <p:nvPr/>
          </p:nvCxnSpPr>
          <p:spPr>
            <a:xfrm flipV="1">
              <a:off x="3055614" y="5859388"/>
              <a:ext cx="515876" cy="584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531360" y="5762503"/>
              <a:ext cx="218710" cy="21613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3322286" y="4295775"/>
            <a:ext cx="3754789" cy="5659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59" idx="0"/>
          </p:cNvCxnSpPr>
          <p:nvPr/>
        </p:nvCxnSpPr>
        <p:spPr>
          <a:xfrm>
            <a:off x="7077075" y="4295775"/>
            <a:ext cx="132093" cy="5659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60105" y="5226877"/>
                <a:ext cx="537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05" y="5226877"/>
                <a:ext cx="537869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/>
      <p:bldP spid="46" grpId="0"/>
      <p:bldP spid="54" grpId="0"/>
      <p:bldP spid="55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0819" y="2141508"/>
            <a:ext cx="1340270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u="sng" dirty="0" smtClean="0"/>
              <a:t>Proof:</a:t>
            </a:r>
            <a:endParaRPr lang="en-US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84" y="1223769"/>
                <a:ext cx="8022625" cy="10173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u="sng" dirty="0" smtClean="0"/>
                  <a:t>Lower bound</a:t>
                </a:r>
                <a:r>
                  <a:rPr lang="en-US" sz="2600" dirty="0" smtClean="0"/>
                  <a:t>: 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∀</a:t>
                </a:r>
                <a:r>
                  <a:rPr lang="en-US" sz="2400" dirty="0" smtClean="0"/>
                  <a:t> </a:t>
                </a:r>
                <a:r>
                  <a:rPr lang="en-US" sz="2600" dirty="0">
                    <a:solidFill>
                      <a:srgbClr val="7030A0"/>
                    </a:solidFill>
                  </a:rPr>
                  <a:t>inductiveness</a:t>
                </a:r>
                <a:r>
                  <a:rPr lang="en-US" sz="2600" dirty="0"/>
                  <a:t>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/>
                  <a:t>queries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84" y="1223769"/>
                <a:ext cx="8022625" cy="1017326"/>
              </a:xfrm>
              <a:blipFill>
                <a:blip r:embed="rId2"/>
                <a:stretch>
                  <a:fillRect l="-1596" t="-8982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40" y="4861713"/>
            <a:ext cx="3338855" cy="154828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212549" y="4766747"/>
            <a:ext cx="4114062" cy="1937190"/>
            <a:chOff x="688674" y="4737690"/>
            <a:chExt cx="4132480" cy="1966247"/>
          </a:xfrm>
        </p:grpSpPr>
        <p:sp>
          <p:nvSpPr>
            <p:cNvPr id="62" name="Oval 61"/>
            <p:cNvSpPr/>
            <p:nvPr/>
          </p:nvSpPr>
          <p:spPr>
            <a:xfrm>
              <a:off x="1173301" y="5626313"/>
              <a:ext cx="672123" cy="6252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93421" y="4894792"/>
              <a:ext cx="3301465" cy="144379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Oval 63"/>
            <p:cNvSpPr/>
            <p:nvPr/>
          </p:nvSpPr>
          <p:spPr>
            <a:xfrm>
              <a:off x="3594757" y="5001082"/>
              <a:ext cx="672123" cy="625231"/>
            </a:xfrm>
            <a:prstGeom prst="ellipse">
              <a:avLst/>
            </a:prstGeom>
            <a:solidFill>
              <a:srgbClr val="E25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059731" y="5068458"/>
                  <a:ext cx="1761423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𝐵𝑎𝑑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731" y="5068458"/>
                  <a:ext cx="1761423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88674" y="4737690"/>
                  <a:ext cx="1761423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674" y="4737690"/>
                  <a:ext cx="1761423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316266" y="4737690"/>
                  <a:ext cx="1761423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266" y="4737690"/>
                  <a:ext cx="176142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 flipH="1">
              <a:off x="2072794" y="5674439"/>
              <a:ext cx="45719" cy="165963"/>
            </a:xfrm>
            <a:prstGeom prst="ellipse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Oval 68"/>
            <p:cNvSpPr/>
            <p:nvPr/>
          </p:nvSpPr>
          <p:spPr>
            <a:xfrm>
              <a:off x="3112814" y="5508474"/>
              <a:ext cx="378059" cy="331928"/>
            </a:xfrm>
            <a:prstGeom prst="ellipse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Oval 69"/>
            <p:cNvSpPr/>
            <p:nvPr/>
          </p:nvSpPr>
          <p:spPr>
            <a:xfrm rot="2062035">
              <a:off x="3656134" y="6088730"/>
              <a:ext cx="532464" cy="615207"/>
            </a:xfrm>
            <a:prstGeom prst="ellipse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085259" y="4905599"/>
              <a:ext cx="1155035" cy="1443853"/>
              <a:chOff x="6371924" y="2791325"/>
              <a:chExt cx="1155035" cy="1443853"/>
            </a:xfrm>
          </p:grpSpPr>
          <p:cxnSp>
            <p:nvCxnSpPr>
              <p:cNvPr id="80" name="Curved Connector 79"/>
              <p:cNvCxnSpPr/>
              <p:nvPr/>
            </p:nvCxnSpPr>
            <p:spPr>
              <a:xfrm rot="16200000" flipH="1">
                <a:off x="6333423" y="2829826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urved Connector 80"/>
              <p:cNvCxnSpPr/>
              <p:nvPr/>
            </p:nvCxnSpPr>
            <p:spPr>
              <a:xfrm rot="16200000" flipH="1">
                <a:off x="6564430" y="3129392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urved Connector 81"/>
              <p:cNvCxnSpPr/>
              <p:nvPr/>
            </p:nvCxnSpPr>
            <p:spPr>
              <a:xfrm rot="16200000" flipH="1">
                <a:off x="6795437" y="3421780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/>
              <p:cNvCxnSpPr/>
              <p:nvPr/>
            </p:nvCxnSpPr>
            <p:spPr>
              <a:xfrm rot="16200000" flipH="1">
                <a:off x="7026444" y="3714168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/>
              <p:cNvCxnSpPr/>
              <p:nvPr/>
            </p:nvCxnSpPr>
            <p:spPr>
              <a:xfrm rot="16200000" flipH="1">
                <a:off x="7257451" y="3965670"/>
                <a:ext cx="308009" cy="231007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1744553" y="5290501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109777" y="5204722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72" idx="7"/>
            </p:cNvCxnSpPr>
            <p:nvPr/>
          </p:nvCxnSpPr>
          <p:spPr>
            <a:xfrm flipV="1">
              <a:off x="1899874" y="5259206"/>
              <a:ext cx="257656" cy="55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2024225" y="5572413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194836" y="5866355"/>
              <a:ext cx="181970" cy="1684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1598462" y="5415469"/>
              <a:ext cx="188488" cy="2242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4"/>
            </p:cNvCxnSpPr>
            <p:nvPr/>
          </p:nvCxnSpPr>
          <p:spPr>
            <a:xfrm flipH="1">
              <a:off x="2115210" y="5373169"/>
              <a:ext cx="85552" cy="22641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122132" y="5747008"/>
              <a:ext cx="134483" cy="1579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960105" y="5226877"/>
                <a:ext cx="537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05" y="5226877"/>
                <a:ext cx="53786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68800" y="5237317"/>
                <a:ext cx="537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00" y="5237317"/>
                <a:ext cx="53786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486" y="5362199"/>
                <a:ext cx="1071255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6" y="5362199"/>
                <a:ext cx="1071255" cy="541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88954" y="4043981"/>
            <a:ext cx="3374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general</a:t>
            </a:r>
            <a:r>
              <a:rPr lang="en-US" sz="2400" dirty="0" smtClean="0"/>
              <a:t> systems </a:t>
            </a:r>
            <a:br>
              <a:rPr lang="en-US" sz="2400" dirty="0" smtClean="0"/>
            </a:br>
            <a:r>
              <a:rPr lang="en-US" sz="2400" dirty="0" smtClean="0"/>
              <a:t>monotone CNF invariants</a:t>
            </a:r>
            <a:endParaRPr lang="en-US" sz="2400" dirty="0"/>
          </a:p>
        </p:txBody>
      </p:sp>
      <p:sp>
        <p:nvSpPr>
          <p:cNvPr id="99" name="Rectangle 98"/>
          <p:cNvSpPr/>
          <p:nvPr/>
        </p:nvSpPr>
        <p:spPr>
          <a:xfrm>
            <a:off x="398671" y="2926009"/>
            <a:ext cx="381451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Thm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invariants in monotone CNF</a:t>
            </a:r>
            <a:endParaRPr lang="en-US" sz="2400" dirty="0"/>
          </a:p>
        </p:txBody>
      </p:sp>
      <p:cxnSp>
        <p:nvCxnSpPr>
          <p:cNvPr id="100" name="Straight Arrow Connector 99"/>
          <p:cNvCxnSpPr>
            <a:stCxn id="99" idx="2"/>
            <a:endCxn id="86" idx="0"/>
          </p:cNvCxnSpPr>
          <p:nvPr/>
        </p:nvCxnSpPr>
        <p:spPr>
          <a:xfrm flipH="1">
            <a:off x="1237735" y="3757006"/>
            <a:ext cx="1068195" cy="14803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425828" y="4030716"/>
            <a:ext cx="3495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maximal</a:t>
            </a:r>
            <a:r>
              <a:rPr lang="en-US" sz="2400" dirty="0" smtClean="0"/>
              <a:t> systems </a:t>
            </a:r>
            <a:br>
              <a:rPr lang="en-US" sz="2400" dirty="0" smtClean="0"/>
            </a:br>
            <a:r>
              <a:rPr lang="en-US" sz="2400" dirty="0" smtClean="0"/>
              <a:t>monotone CNF invariants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1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2" grpId="0"/>
      <p:bldP spid="3" grpId="0"/>
      <p:bldP spid="99" grpId="0" animBg="1"/>
      <p:bldP spid="1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723071" y="3266906"/>
            <a:ext cx="927005" cy="934894"/>
            <a:chOff x="6734312" y="3131539"/>
            <a:chExt cx="927005" cy="9348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312" y="3131539"/>
              <a:ext cx="927005" cy="9348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015973" y="3455781"/>
                  <a:ext cx="3604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973" y="3455781"/>
                  <a:ext cx="36048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0339" r="-8475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941618" y="2895182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 algorithm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1467" y="2895182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Hoare-query oracle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59393" y="3621637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59392" y="3984377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59392" y="4526238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59391" y="4888978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7637" y="3889840"/>
            <a:ext cx="105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08329" y="3608118"/>
                <a:ext cx="367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329" y="3608118"/>
                <a:ext cx="367595" cy="369332"/>
              </a:xfrm>
              <a:prstGeom prst="rect">
                <a:avLst/>
              </a:prstGeom>
              <a:blipFill>
                <a:blip r:embed="rId4"/>
                <a:stretch>
                  <a:fillRect l="-37705" r="-7704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59509" y="3591148"/>
                <a:ext cx="3564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9" y="3591148"/>
                <a:ext cx="356401" cy="369332"/>
              </a:xfrm>
              <a:prstGeom prst="rect">
                <a:avLst/>
              </a:prstGeom>
              <a:blipFill>
                <a:blip r:embed="rId5"/>
                <a:stretch>
                  <a:fillRect l="-38983" r="-7796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732504" y="4409170"/>
            <a:ext cx="927005" cy="934894"/>
            <a:chOff x="6726043" y="3325636"/>
            <a:chExt cx="927005" cy="93489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043" y="3325636"/>
              <a:ext cx="927005" cy="9348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998111" y="3689276"/>
                  <a:ext cx="367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111" y="3689276"/>
                  <a:ext cx="3676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000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27650" y="4697385"/>
                <a:ext cx="367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50" y="4697385"/>
                <a:ext cx="367595" cy="369332"/>
              </a:xfrm>
              <a:prstGeom prst="rect">
                <a:avLst/>
              </a:prstGeom>
              <a:blipFill>
                <a:blip r:embed="rId7"/>
                <a:stretch>
                  <a:fillRect l="-40000" r="-78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86253" y="4714646"/>
                <a:ext cx="3564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53" y="4714646"/>
                <a:ext cx="356401" cy="369332"/>
              </a:xfrm>
              <a:prstGeom prst="rect">
                <a:avLst/>
              </a:prstGeom>
              <a:blipFill>
                <a:blip r:embed="rId8"/>
                <a:stretch>
                  <a:fillRect l="-41379" r="-7931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41617" y="2584353"/>
            <a:ext cx="163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</a:t>
            </a:r>
            <a:r>
              <a:rPr lang="en-US" sz="2000" b="1" dirty="0" smtClean="0">
                <a:solidFill>
                  <a:srgbClr val="7030A0"/>
                </a:solidFill>
              </a:rPr>
              <a:t>iven</a:t>
            </a:r>
            <a:endParaRPr lang="en-US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32507" y="2578533"/>
                <a:ext cx="22468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for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07" y="2578533"/>
                <a:ext cx="2246849" cy="400110"/>
              </a:xfrm>
              <a:prstGeom prst="rect">
                <a:avLst/>
              </a:prstGeom>
              <a:blipFill>
                <a:blip r:embed="rId9"/>
                <a:stretch>
                  <a:fillRect l="-2710" t="-9091" r="-189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47988" y="5457242"/>
                <a:ext cx="6015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has an inductive invariants with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clauses </a:t>
                </a:r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88" y="5457242"/>
                <a:ext cx="6015937" cy="400110"/>
              </a:xfrm>
              <a:prstGeom prst="rect">
                <a:avLst/>
              </a:prstGeom>
              <a:blipFill>
                <a:blip r:embed="rId10"/>
                <a:stretch>
                  <a:fillRect l="-111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47988" y="5780119"/>
                <a:ext cx="57450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2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does not (in fact, unsafe)</a:t>
                </a:r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88" y="5780119"/>
                <a:ext cx="5745018" cy="400110"/>
              </a:xfrm>
              <a:prstGeom prst="rect">
                <a:avLst/>
              </a:prstGeom>
              <a:blipFill>
                <a:blip r:embed="rId11"/>
                <a:stretch>
                  <a:fillRect l="-116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47987" y="6119388"/>
                <a:ext cx="5605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3. all queries return the same answer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87" y="6119388"/>
                <a:ext cx="5605739" cy="400110"/>
              </a:xfrm>
              <a:prstGeom prst="rect">
                <a:avLst/>
              </a:prstGeom>
              <a:blipFill>
                <a:blip r:embed="rId12"/>
                <a:stretch>
                  <a:fillRect l="-119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29582" y="3158108"/>
                <a:ext cx="2760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queries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82" y="3158108"/>
                <a:ext cx="2760432" cy="400110"/>
              </a:xfrm>
              <a:prstGeom prst="rect">
                <a:avLst/>
              </a:prstGeom>
              <a:blipFill>
                <a:blip r:embed="rId13"/>
                <a:stretch>
                  <a:fillRect l="-220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/>
          <p:cNvSpPr txBox="1">
            <a:spLocks/>
          </p:cNvSpPr>
          <p:nvPr/>
        </p:nvSpPr>
        <p:spPr>
          <a:xfrm>
            <a:off x="417318" y="2262095"/>
            <a:ext cx="2260373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 smtClean="0"/>
              <a:t>Proof sketch: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44934" y="3264305"/>
                <a:ext cx="975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34" y="3264305"/>
                <a:ext cx="975652" cy="276999"/>
              </a:xfrm>
              <a:prstGeom prst="rect">
                <a:avLst/>
              </a:prstGeom>
              <a:blipFill>
                <a:blip r:embed="rId14"/>
                <a:stretch>
                  <a:fillRect l="-8125" t="-2174" r="-6250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0797" y="4197211"/>
                <a:ext cx="1110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97" y="4197211"/>
                <a:ext cx="1110689" cy="276999"/>
              </a:xfrm>
              <a:prstGeom prst="rect">
                <a:avLst/>
              </a:prstGeom>
              <a:blipFill>
                <a:blip r:embed="rId15"/>
                <a:stretch>
                  <a:fillRect l="-7143" t="-4444" r="-549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083448" y="3668568"/>
            <a:ext cx="5578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✘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83447" y="4573365"/>
            <a:ext cx="5578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✘</a:t>
            </a:r>
            <a:endParaRPr lang="en-US" dirty="0"/>
          </a:p>
        </p:txBody>
      </p:sp>
      <p:grpSp>
        <p:nvGrpSpPr>
          <p:cNvPr id="85" name="Group 17"/>
          <p:cNvGrpSpPr/>
          <p:nvPr/>
        </p:nvGrpSpPr>
        <p:grpSpPr>
          <a:xfrm>
            <a:off x="8198191" y="3035695"/>
            <a:ext cx="412757" cy="545468"/>
            <a:chOff x="8001120" y="3152367"/>
            <a:chExt cx="609600" cy="838200"/>
          </a:xfrm>
        </p:grpSpPr>
        <p:sp>
          <p:nvSpPr>
            <p:cNvPr id="86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20" name="Picture 30" descr="AN00460_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53763" y="4263154"/>
            <a:ext cx="479010" cy="67974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/>
              <p:cNvSpPr txBox="1">
                <a:spLocks/>
              </p:cNvSpPr>
              <p:nvPr/>
            </p:nvSpPr>
            <p:spPr>
              <a:xfrm>
                <a:off x="941617" y="1186313"/>
                <a:ext cx="7298109" cy="7841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err="1" smtClean="0"/>
                  <a:t>Thm</a:t>
                </a:r>
                <a:r>
                  <a:rPr lang="en-US" dirty="0" smtClean="0"/>
                  <a:t>: Every Hoare-query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Hoare-queries in the worst case.</a:t>
                </a:r>
              </a:p>
            </p:txBody>
          </p:sp>
        </mc:Choice>
        <mc:Fallback xmlns="">
          <p:sp>
            <p:nvSpPr>
              <p:cNvPr id="1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17" y="1186313"/>
                <a:ext cx="7298109" cy="784198"/>
              </a:xfrm>
              <a:prstGeom prst="rect">
                <a:avLst/>
              </a:prstGeom>
              <a:blipFill>
                <a:blip r:embed="rId17"/>
                <a:stretch>
                  <a:fillRect l="-1669" t="-13281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Lower Bound for General Systems</a:t>
            </a:r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87" y="3603783"/>
            <a:ext cx="1306378" cy="14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/>
      <p:bldP spid="24" grpId="0"/>
      <p:bldP spid="25" grpId="0"/>
      <p:bldP spid="30" grpId="0"/>
      <p:bldP spid="31" grpId="0"/>
      <p:bldP spid="15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42" grpId="0"/>
      <p:bldP spid="43" grpId="0"/>
      <p:bldP spid="44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1618" y="2895182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 algorithm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59393" y="3621637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4934" y="3264305"/>
                <a:ext cx="975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34" y="3264305"/>
                <a:ext cx="975652" cy="276999"/>
              </a:xfrm>
              <a:prstGeom prst="rect">
                <a:avLst/>
              </a:prstGeom>
              <a:blipFill>
                <a:blip r:embed="rId2"/>
                <a:stretch>
                  <a:fillRect l="-8125" t="-2174" r="-6250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059392" y="3984377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59392" y="4526238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0797" y="4197211"/>
                <a:ext cx="1110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97" y="4197211"/>
                <a:ext cx="1110689" cy="276999"/>
              </a:xfrm>
              <a:prstGeom prst="rect">
                <a:avLst/>
              </a:prstGeom>
              <a:blipFill>
                <a:blip r:embed="rId3"/>
                <a:stretch>
                  <a:fillRect l="-7143" t="-4444" r="-549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3059391" y="4888978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7637" y="3889840"/>
            <a:ext cx="105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41617" y="2584353"/>
            <a:ext cx="163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</a:t>
            </a:r>
            <a:r>
              <a:rPr lang="en-US" sz="2000" b="1" dirty="0" smtClean="0">
                <a:solidFill>
                  <a:srgbClr val="7030A0"/>
                </a:solidFill>
              </a:rPr>
              <a:t>iven</a:t>
            </a:r>
            <a:endParaRPr lang="en-US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29582" y="3158108"/>
                <a:ext cx="2760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queries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82" y="3158108"/>
                <a:ext cx="2760432" cy="400110"/>
              </a:xfrm>
              <a:prstGeom prst="rect">
                <a:avLst/>
              </a:prstGeom>
              <a:blipFill>
                <a:blip r:embed="rId4"/>
                <a:stretch>
                  <a:fillRect l="-220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/>
          <p:cNvSpPr txBox="1">
            <a:spLocks/>
          </p:cNvSpPr>
          <p:nvPr/>
        </p:nvSpPr>
        <p:spPr>
          <a:xfrm>
            <a:off x="417319" y="2262095"/>
            <a:ext cx="2438062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 smtClean="0"/>
              <a:t>Proof sketch:</a:t>
            </a:r>
            <a:endParaRPr lang="en-US" sz="24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3603231" y="3660109"/>
            <a:ext cx="18230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85699" y="4570122"/>
            <a:ext cx="18230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/>
              <p:cNvSpPr txBox="1">
                <a:spLocks/>
              </p:cNvSpPr>
              <p:nvPr/>
            </p:nvSpPr>
            <p:spPr>
              <a:xfrm>
                <a:off x="941617" y="1186313"/>
                <a:ext cx="7298109" cy="7841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err="1" smtClean="0"/>
                  <a:t>Thm</a:t>
                </a:r>
                <a:r>
                  <a:rPr lang="en-US" dirty="0" smtClean="0"/>
                  <a:t>: Every Hoare-query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Hoare-queries in the worst case.</a:t>
                </a:r>
              </a:p>
            </p:txBody>
          </p:sp>
        </mc:Choice>
        <mc:Fallback xmlns="">
          <p:sp>
            <p:nvSpPr>
              <p:cNvPr id="8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17" y="1186313"/>
                <a:ext cx="7298109" cy="784198"/>
              </a:xfrm>
              <a:prstGeom prst="rect">
                <a:avLst/>
              </a:prstGeom>
              <a:blipFill>
                <a:blip r:embed="rId5"/>
                <a:stretch>
                  <a:fillRect l="-1669" t="-13281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Lower Bound for General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971721" y="3381603"/>
                <a:ext cx="2957450" cy="16927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whenever possible, 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AutoNum type="arabicPeriod"/>
                </a:pPr>
                <a:r>
                  <a:rPr lang="en-US" sz="2000" dirty="0"/>
                  <a:t>​</a:t>
                </a:r>
                <a:r>
                  <a:rPr lang="en-US" sz="2000" b="1" dirty="0" smtClean="0"/>
                  <a:t>consistent</a:t>
                </a:r>
                <a:r>
                  <a:rPr lang="en-US" sz="2000" dirty="0" smtClean="0"/>
                  <a:t> with previous queries</a:t>
                </a:r>
              </a:p>
              <a:p>
                <a:pPr marL="457200" indent="-457200">
                  <a:buAutoNum type="arabicPeriod"/>
                </a:pPr>
                <a:r>
                  <a:rPr lang="en-US" sz="2000" dirty="0" smtClean="0"/>
                  <a:t>has </a:t>
                </a:r>
                <a:r>
                  <a:rPr lang="en-US" sz="2000" b="1" dirty="0" smtClean="0"/>
                  <a:t>counterexample</a:t>
                </a:r>
                <a:r>
                  <a:rPr lang="en-US" sz="2000" dirty="0" smtClean="0"/>
                  <a:t> to current query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21" y="3381603"/>
                <a:ext cx="2957450" cy="1692771"/>
              </a:xfrm>
              <a:prstGeom prst="rect">
                <a:avLst/>
              </a:prstGeom>
              <a:blipFill>
                <a:blip r:embed="rId6"/>
                <a:stretch>
                  <a:fillRect l="-2053" t="-1792" b="-1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855381" y="2300857"/>
                <a:ext cx="3318764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suffices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to include all counterexample transitions </a:t>
                </a:r>
                <a:endParaRPr lang="en-US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381" y="2300857"/>
                <a:ext cx="3318764" cy="707886"/>
              </a:xfrm>
              <a:prstGeom prst="rect">
                <a:avLst/>
              </a:prstGeom>
              <a:blipFill>
                <a:blip r:embed="rId7"/>
                <a:stretch>
                  <a:fillRect l="-1463" t="-3361" r="-3108" b="-126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232507" y="2578533"/>
                <a:ext cx="22534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for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07" y="2578533"/>
                <a:ext cx="2253477" cy="707886"/>
              </a:xfrm>
              <a:prstGeom prst="rect">
                <a:avLst/>
              </a:prstGeom>
              <a:blipFill>
                <a:blip r:embed="rId8"/>
                <a:stretch>
                  <a:fillRect l="-2703" t="-5172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6231467" y="2895182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Hoare-query oracle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87" y="3603783"/>
            <a:ext cx="1306378" cy="14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48" grpId="0"/>
      <p:bldP spid="50" grpId="0"/>
      <p:bldP spid="91" grpId="0" animBg="1"/>
      <p:bldP spid="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723071" y="3266906"/>
            <a:ext cx="927005" cy="934894"/>
            <a:chOff x="6734312" y="3131539"/>
            <a:chExt cx="927005" cy="9348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312" y="3131539"/>
              <a:ext cx="927005" cy="9348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015973" y="3455781"/>
                  <a:ext cx="3604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973" y="3455781"/>
                  <a:ext cx="36048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0339" r="-8475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941618" y="2895182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 algorithm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1467" y="2895182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Hoare-query oracle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59393" y="3621637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4934" y="3264305"/>
                <a:ext cx="975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34" y="3264305"/>
                <a:ext cx="975652" cy="276999"/>
              </a:xfrm>
              <a:prstGeom prst="rect">
                <a:avLst/>
              </a:prstGeom>
              <a:blipFill>
                <a:blip r:embed="rId4"/>
                <a:stretch>
                  <a:fillRect l="-8125" t="-2174" r="-6250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059392" y="3984377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59392" y="4526238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0797" y="4197211"/>
                <a:ext cx="1110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97" y="4197211"/>
                <a:ext cx="1110689" cy="276999"/>
              </a:xfrm>
              <a:prstGeom prst="rect">
                <a:avLst/>
              </a:prstGeom>
              <a:blipFill>
                <a:blip r:embed="rId5"/>
                <a:stretch>
                  <a:fillRect l="-7143" t="-4444" r="-549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3059391" y="4888978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7637" y="3889840"/>
            <a:ext cx="105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08329" y="3608118"/>
                <a:ext cx="367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329" y="3608118"/>
                <a:ext cx="367595" cy="369332"/>
              </a:xfrm>
              <a:prstGeom prst="rect">
                <a:avLst/>
              </a:prstGeom>
              <a:blipFill>
                <a:blip r:embed="rId6"/>
                <a:stretch>
                  <a:fillRect l="-37705" r="-7704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59509" y="3591148"/>
                <a:ext cx="3564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9" y="3591148"/>
                <a:ext cx="356401" cy="369332"/>
              </a:xfrm>
              <a:prstGeom prst="rect">
                <a:avLst/>
              </a:prstGeom>
              <a:blipFill>
                <a:blip r:embed="rId7"/>
                <a:stretch>
                  <a:fillRect l="-38983" r="-7796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732504" y="4409170"/>
            <a:ext cx="927005" cy="934894"/>
            <a:chOff x="6726043" y="3325636"/>
            <a:chExt cx="927005" cy="93489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043" y="3325636"/>
              <a:ext cx="927005" cy="9348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998111" y="3689276"/>
                  <a:ext cx="367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111" y="3689276"/>
                  <a:ext cx="3676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27650" y="4697385"/>
                <a:ext cx="367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50" y="4697385"/>
                <a:ext cx="367595" cy="369332"/>
              </a:xfrm>
              <a:prstGeom prst="rect">
                <a:avLst/>
              </a:prstGeom>
              <a:blipFill>
                <a:blip r:embed="rId9"/>
                <a:stretch>
                  <a:fillRect l="-40000" r="-78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86253" y="4714646"/>
                <a:ext cx="3564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53" y="4714646"/>
                <a:ext cx="356401" cy="369332"/>
              </a:xfrm>
              <a:prstGeom prst="rect">
                <a:avLst/>
              </a:prstGeom>
              <a:blipFill>
                <a:blip r:embed="rId10"/>
                <a:stretch>
                  <a:fillRect l="-41379" r="-7931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41617" y="2584353"/>
            <a:ext cx="163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</a:t>
            </a:r>
            <a:r>
              <a:rPr lang="en-US" sz="2000" b="1" dirty="0" smtClean="0">
                <a:solidFill>
                  <a:srgbClr val="7030A0"/>
                </a:solidFill>
              </a:rPr>
              <a:t>iven</a:t>
            </a:r>
            <a:endParaRPr lang="en-US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32507" y="2578533"/>
                <a:ext cx="22534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for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07" y="2578533"/>
                <a:ext cx="2253477" cy="707886"/>
              </a:xfrm>
              <a:prstGeom prst="rect">
                <a:avLst/>
              </a:prstGeom>
              <a:blipFill>
                <a:blip r:embed="rId11"/>
                <a:stretch>
                  <a:fillRect l="-2703" t="-5172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55381" y="2300857"/>
                <a:ext cx="3318764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suffices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to include all counterexample transitions </a:t>
                </a:r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381" y="2300857"/>
                <a:ext cx="3318764" cy="707886"/>
              </a:xfrm>
              <a:prstGeom prst="rect">
                <a:avLst/>
              </a:prstGeom>
              <a:blipFill>
                <a:blip r:embed="rId12"/>
                <a:stretch>
                  <a:fillRect l="-1463" t="-3361" r="-3108" b="-126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44747" y="5345505"/>
                <a:ext cx="7229164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s checking validity of Boolean quantified formulas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 ∀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47" y="5345505"/>
                <a:ext cx="7229164" cy="707886"/>
              </a:xfrm>
              <a:prstGeom prst="rect">
                <a:avLst/>
              </a:prstGeom>
              <a:blipFill>
                <a:blip r:embed="rId13"/>
                <a:stretch>
                  <a:fillRect t="-4237" b="-67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29582" y="3158108"/>
                <a:ext cx="2760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queries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82" y="3158108"/>
                <a:ext cx="2760432" cy="400110"/>
              </a:xfrm>
              <a:prstGeom prst="rect">
                <a:avLst/>
              </a:prstGeom>
              <a:blipFill>
                <a:blip r:embed="rId14"/>
                <a:stretch>
                  <a:fillRect l="-220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/>
          <p:cNvSpPr txBox="1">
            <a:spLocks/>
          </p:cNvSpPr>
          <p:nvPr/>
        </p:nvSpPr>
        <p:spPr>
          <a:xfrm>
            <a:off x="417319" y="2262095"/>
            <a:ext cx="2438062" cy="43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 smtClean="0"/>
              <a:t>Proof sketch:</a:t>
            </a:r>
            <a:endParaRPr lang="en-US" sz="2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1044747" y="6062188"/>
            <a:ext cx="7229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polynomial number of valuations do not determine validity!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3603231" y="3660109"/>
            <a:ext cx="18230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85699" y="4570122"/>
            <a:ext cx="18230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p:grpSp>
        <p:nvGrpSpPr>
          <p:cNvPr id="51" name="Group 17"/>
          <p:cNvGrpSpPr/>
          <p:nvPr/>
        </p:nvGrpSpPr>
        <p:grpSpPr>
          <a:xfrm>
            <a:off x="8198191" y="3035695"/>
            <a:ext cx="412757" cy="545468"/>
            <a:chOff x="8001120" y="3152367"/>
            <a:chExt cx="609600" cy="838200"/>
          </a:xfrm>
        </p:grpSpPr>
        <p:sp>
          <p:nvSpPr>
            <p:cNvPr id="52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86" name="Picture 30" descr="AN00460_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763" y="4263154"/>
            <a:ext cx="479010" cy="67974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/>
              <p:cNvSpPr txBox="1">
                <a:spLocks/>
              </p:cNvSpPr>
              <p:nvPr/>
            </p:nvSpPr>
            <p:spPr>
              <a:xfrm>
                <a:off x="941617" y="1186313"/>
                <a:ext cx="7298109" cy="7841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err="1" smtClean="0"/>
                  <a:t>Thm</a:t>
                </a:r>
                <a:r>
                  <a:rPr lang="en-US" dirty="0" smtClean="0"/>
                  <a:t>: Every Hoare-query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Hoare-queries in the worst case.</a:t>
                </a:r>
              </a:p>
            </p:txBody>
          </p:sp>
        </mc:Choice>
        <mc:Fallback xmlns="">
          <p:sp>
            <p:nvSpPr>
              <p:cNvPr id="8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17" y="1186313"/>
                <a:ext cx="7298109" cy="784198"/>
              </a:xfrm>
              <a:prstGeom prst="rect">
                <a:avLst/>
              </a:prstGeom>
              <a:blipFill>
                <a:blip r:embed="rId16"/>
                <a:stretch>
                  <a:fillRect l="-1669" t="-13281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Lower Bound for General Systems</a:t>
            </a:r>
            <a:endParaRPr lang="en-US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87" y="3603783"/>
            <a:ext cx="1306378" cy="14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6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u="sng" dirty="0" err="1" smtClean="0"/>
                  <a:t>Thm</a:t>
                </a:r>
                <a:r>
                  <a:rPr lang="en-US" sz="2600" dirty="0" smtClean="0"/>
                  <a:t>: There exists a class of transition systems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600" dirty="0" smtClean="0"/>
                  <a:t>, so that for</a:t>
                </a:r>
                <a:br>
                  <a:rPr lang="en-US" sz="2600" dirty="0" smtClean="0"/>
                </a:br>
                <a:r>
                  <a:rPr lang="en-US" sz="2600" dirty="0" smtClean="0"/>
                  <a:t>solving polynomial-length inference: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∃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Hoare</a:t>
                </a:r>
                <a:r>
                  <a:rPr lang="en-US" sz="2600" dirty="0" smtClean="0"/>
                  <a:t>-query algorithm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​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∀</a:t>
                </a:r>
                <a:r>
                  <a:rPr lang="en-US" sz="2400" dirty="0" smtClean="0"/>
                  <a:t>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inductiveness</a:t>
                </a:r>
                <a:r>
                  <a:rPr lang="en-US" sz="2600" dirty="0" smtClean="0"/>
                  <a:t>-query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 smtClean="0"/>
                  <a:t>queries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84" y="1223769"/>
                <a:ext cx="8022625" cy="1633800"/>
              </a:xfrm>
              <a:blipFill>
                <a:blip r:embed="rId2"/>
                <a:stretch>
                  <a:fillRect l="-1216" t="-4851"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Hoare &gt; Inductiveness</a:t>
            </a:r>
          </a:p>
        </p:txBody>
      </p:sp>
      <p:sp>
        <p:nvSpPr>
          <p:cNvPr id="6" name="Oval 5"/>
          <p:cNvSpPr/>
          <p:nvPr/>
        </p:nvSpPr>
        <p:spPr>
          <a:xfrm>
            <a:off x="6578930" y="2268187"/>
            <a:ext cx="771896" cy="5893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780430" y="3311288"/>
            <a:ext cx="7888555" cy="1181397"/>
          </a:xfrm>
          <a:prstGeom prst="wedgeRectCallout">
            <a:avLst>
              <a:gd name="adj1" fmla="val 28374"/>
              <a:gd name="adj2" fmla="val -862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u="sng" dirty="0" err="1">
                <a:solidFill>
                  <a:prstClr val="black"/>
                </a:solidFill>
              </a:rPr>
              <a:t>Thm</a:t>
            </a:r>
            <a:r>
              <a:rPr lang="en-US" sz="2400" dirty="0">
                <a:solidFill>
                  <a:prstClr val="black"/>
                </a:solidFill>
              </a:rPr>
              <a:t>: Learning from </a:t>
            </a:r>
            <a:r>
              <a:rPr lang="en-US" sz="2400" b="1" dirty="0">
                <a:solidFill>
                  <a:prstClr val="black"/>
                </a:solidFill>
              </a:rPr>
              <a:t>counterexamples to induction </a:t>
            </a:r>
            <a:r>
              <a:rPr lang="en-US" sz="2400" dirty="0">
                <a:solidFill>
                  <a:prstClr val="black"/>
                </a:solidFill>
              </a:rPr>
              <a:t>is </a:t>
            </a:r>
            <a:r>
              <a:rPr lang="en-US" sz="2400" b="1" dirty="0">
                <a:solidFill>
                  <a:prstClr val="black"/>
                </a:solidFill>
              </a:rPr>
              <a:t>harder</a:t>
            </a:r>
            <a:r>
              <a:rPr lang="en-US" sz="2400" dirty="0">
                <a:solidFill>
                  <a:prstClr val="black"/>
                </a:solidFill>
              </a:rPr>
              <a:t> than learning from </a:t>
            </a:r>
            <a:r>
              <a:rPr lang="en-US" sz="2400" dirty="0" smtClean="0">
                <a:solidFill>
                  <a:prstClr val="black"/>
                </a:solidFill>
              </a:rPr>
              <a:t>examples labeled </a:t>
            </a:r>
            <a:r>
              <a:rPr lang="en-US" sz="2400" b="1" dirty="0" smtClean="0">
                <a:solidFill>
                  <a:prstClr val="black"/>
                </a:solidFill>
              </a:rPr>
              <a:t>positive/negative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5741" y="1188237"/>
                <a:ext cx="7562593" cy="459311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​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Complexity</a:t>
                </a:r>
                <a:r>
                  <a:rPr lang="en-US" sz="2400" dirty="0" smtClean="0"/>
                  <a:t> of inferring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polynomial-length</a:t>
                </a:r>
                <a:r>
                  <a:rPr lang="en-US" sz="2400" dirty="0" smtClean="0"/>
                  <a:t> invariants</a:t>
                </a:r>
              </a:p>
              <a:p>
                <a:r>
                  <a:rPr lang="en-US" sz="2400" dirty="0"/>
                  <a:t>​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Hoare-query</a:t>
                </a:r>
                <a:r>
                  <a:rPr lang="en-US" sz="2400" dirty="0" smtClean="0"/>
                  <a:t> model: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400" u="sng" dirty="0" err="1" smtClean="0"/>
                  <a:t>Thm</a:t>
                </a:r>
                <a:r>
                  <a:rPr lang="en-US" sz="2400" u="sng" dirty="0" smtClean="0"/>
                  <a:t> 1</a:t>
                </a:r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rgbClr val="7030A0"/>
                    </a:solidFill>
                  </a:rPr>
                  <a:t>Exponential</a:t>
                </a:r>
                <a:r>
                  <a:rPr lang="en-US" sz="2400" dirty="0" smtClean="0"/>
                  <a:t> number of Hoare-queries required in general</a:t>
                </a:r>
              </a:p>
              <a:p>
                <a:r>
                  <a:rPr lang="en-US" sz="2400" u="sng" dirty="0" err="1" smtClean="0"/>
                  <a:t>Thm</a:t>
                </a:r>
                <a:r>
                  <a:rPr lang="en-US" sz="2400" u="sng" dirty="0" smtClean="0"/>
                  <a:t> 2</a:t>
                </a:r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Power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400" dirty="0" smtClean="0"/>
                  <a:t> (Hoare) &gt; power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 smtClean="0"/>
                  <a:t> (ICE)</a:t>
                </a:r>
              </a:p>
              <a:p>
                <a:r>
                  <a:rPr lang="en-US" sz="2400" u="sng" dirty="0" err="1" smtClean="0"/>
                  <a:t>Thm</a:t>
                </a:r>
                <a:r>
                  <a:rPr lang="en-US" sz="2400" u="sng" dirty="0" smtClean="0"/>
                  <a:t> 3</a:t>
                </a:r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Power of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CTIs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 smtClean="0"/>
                  <a:t> power of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labeled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741" y="1188237"/>
                <a:ext cx="7562593" cy="4593113"/>
              </a:xfrm>
              <a:blipFill>
                <a:blip r:embed="rId2"/>
                <a:stretch>
                  <a:fillRect l="-1128" t="-1859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2" y="4664150"/>
            <a:ext cx="3402418" cy="2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31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Exact concept learning with equivalence queries: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1"/>
          <a:stretch/>
        </p:blipFill>
        <p:spPr>
          <a:xfrm>
            <a:off x="1148838" y="2357940"/>
            <a:ext cx="1564842" cy="13829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72897" y="2357940"/>
            <a:ext cx="1486657" cy="1499309"/>
            <a:chOff x="6104858" y="2716391"/>
            <a:chExt cx="1486657" cy="14993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858" y="2716391"/>
              <a:ext cx="1486657" cy="14993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649061" y="3320132"/>
                  <a:ext cx="37914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061" y="3320132"/>
                  <a:ext cx="379142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941618" y="2000663"/>
            <a:ext cx="2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algorithm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94954" y="1992889"/>
            <a:ext cx="27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equivalence-query oracle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59393" y="2519220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1360" y="2178284"/>
                <a:ext cx="725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b="0" dirty="0" smtClean="0"/>
                  <a:t>s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360" y="2178284"/>
                <a:ext cx="725583" cy="276999"/>
              </a:xfrm>
              <a:prstGeom prst="rect">
                <a:avLst/>
              </a:prstGeom>
              <a:blipFill>
                <a:blip r:embed="rId6"/>
                <a:stretch>
                  <a:fillRect l="-19328" t="-28261" r="-1932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059392" y="2881960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32521" y="2566004"/>
            <a:ext cx="21917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59392" y="3509280"/>
            <a:ext cx="2702807" cy="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59391" y="3872020"/>
            <a:ext cx="2702807" cy="1033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8653" y="2855989"/>
            <a:ext cx="1059678" cy="36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32982" y="3557317"/>
            <a:ext cx="21917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✓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✘+counterexample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1360" y="3175382"/>
                <a:ext cx="793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i</a:t>
                </a:r>
                <a:r>
                  <a:rPr lang="en-US" b="0" dirty="0" smtClean="0"/>
                  <a:t>s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360" y="3175382"/>
                <a:ext cx="793102" cy="276999"/>
              </a:xfrm>
              <a:prstGeom prst="rect">
                <a:avLst/>
              </a:prstGeom>
              <a:blipFill>
                <a:blip r:embed="rId7"/>
                <a:stretch>
                  <a:fillRect l="-17692" t="-28889" r="-1769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57514" y="4210168"/>
            <a:ext cx="415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Positive/negative examples: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757514" y="5071390"/>
            <a:ext cx="415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Counterexamples to induction:</a:t>
            </a: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58354" y="4683176"/>
                <a:ext cx="24059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54" y="4683176"/>
                <a:ext cx="2405980" cy="369332"/>
              </a:xfrm>
              <a:prstGeom prst="rect">
                <a:avLst/>
              </a:prstGeom>
              <a:blipFill>
                <a:blip r:embed="rId8"/>
                <a:stretch>
                  <a:fillRect l="-3291" t="-24590" r="-3291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58354" y="5502321"/>
                <a:ext cx="23711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b="1" dirty="0" smtClean="0"/>
                  <a:t>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54" y="5502321"/>
                <a:ext cx="2371162" cy="369332"/>
              </a:xfrm>
              <a:prstGeom prst="rect">
                <a:avLst/>
              </a:prstGeom>
              <a:blipFill>
                <a:blip r:embed="rId9"/>
                <a:stretch>
                  <a:fillRect l="-3342" t="-26667" r="-5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016225" y="5492605"/>
                <a:ext cx="933204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25" y="5492605"/>
                <a:ext cx="933204" cy="4769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806295" y="4629347"/>
            <a:ext cx="2100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subexponential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6295" y="5487435"/>
            <a:ext cx="131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work: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136022" y="4037675"/>
            <a:ext cx="350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monotone-</a:t>
            </a:r>
            <a:r>
              <a:rPr lang="en-US" sz="2400" dirty="0" err="1" smtClean="0"/>
              <a:t>CNF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5742" y="1562087"/>
            <a:ext cx="796863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Thm</a:t>
            </a:r>
            <a:r>
              <a:rPr lang="en-US" sz="2400" dirty="0" smtClean="0"/>
              <a:t>: Learning from counterexamples to induction is </a:t>
            </a:r>
            <a:r>
              <a:rPr lang="en-US" sz="2400" b="1" dirty="0" smtClean="0"/>
              <a:t>harder</a:t>
            </a:r>
            <a:r>
              <a:rPr lang="en-US" sz="2400" dirty="0" smtClean="0"/>
              <a:t> than learning from labeled examples.</a:t>
            </a:r>
            <a:endParaRPr lang="en-US" sz="24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91653" y="6071982"/>
            <a:ext cx="8430156" cy="64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rtl val="0"/>
              </a:rPr>
              <a:t>[ML’87]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lang="en-US" sz="1600" dirty="0" smtClean="0"/>
              <a:t>Queries and Concept Learning, </a:t>
            </a:r>
            <a:r>
              <a:rPr lang="en-US" sz="1600" dirty="0" err="1" smtClean="0"/>
              <a:t>Angluin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[COLT’12] </a:t>
            </a:r>
            <a:r>
              <a:rPr lang="en-US" sz="1600" dirty="0"/>
              <a:t>Tight Bounds on Proper Equivalence </a:t>
            </a:r>
            <a:r>
              <a:rPr lang="en-US" sz="1600" dirty="0" smtClean="0"/>
              <a:t>Query Learning </a:t>
            </a:r>
            <a:r>
              <a:rPr lang="en-US" sz="1600" dirty="0"/>
              <a:t>of </a:t>
            </a:r>
            <a:r>
              <a:rPr lang="en-US" sz="1600" dirty="0" smtClean="0"/>
              <a:t>DNF, </a:t>
            </a:r>
            <a:r>
              <a:rPr lang="en-US" sz="1600" dirty="0" err="1" smtClean="0"/>
              <a:t>Hellerstein</a:t>
            </a:r>
            <a:r>
              <a:rPr lang="en-US" sz="1600" dirty="0" smtClean="0"/>
              <a:t> et al.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Learning from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03013" y="3191614"/>
                <a:ext cx="7886700" cy="56575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1…1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013" y="3191614"/>
                <a:ext cx="7886700" cy="565752"/>
              </a:xfrm>
              <a:blipFill>
                <a:blip r:embed="rId2"/>
                <a:stretch>
                  <a:fillRect t="-18478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3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0…0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4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1…1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5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400110"/>
              </a:xfrm>
              <a:prstGeom prst="rect">
                <a:avLst/>
              </a:prstGeom>
              <a:blipFill>
                <a:blip r:embed="rId6"/>
                <a:stretch>
                  <a:fillRect t="-307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3"/>
          <p:cNvSpPr txBox="1">
            <a:spLocks/>
          </p:cNvSpPr>
          <p:nvPr/>
        </p:nvSpPr>
        <p:spPr>
          <a:xfrm>
            <a:off x="784078" y="5440756"/>
            <a:ext cx="7886700" cy="56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Inductive: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68" name="Group 6"/>
          <p:cNvGrpSpPr>
            <a:grpSpLocks/>
          </p:cNvGrpSpPr>
          <p:nvPr/>
        </p:nvGrpSpPr>
        <p:grpSpPr bwMode="auto">
          <a:xfrm>
            <a:off x="5058538" y="4078069"/>
            <a:ext cx="974793" cy="503531"/>
            <a:chOff x="0" y="0"/>
            <a:chExt cx="1214" cy="354"/>
          </a:xfrm>
        </p:grpSpPr>
        <p:sp>
          <p:nvSpPr>
            <p:cNvPr id="69" name="Oval 4"/>
            <p:cNvSpPr>
              <a:spLocks/>
            </p:cNvSpPr>
            <p:nvPr/>
          </p:nvSpPr>
          <p:spPr bwMode="auto">
            <a:xfrm>
              <a:off x="0" y="0"/>
              <a:ext cx="1214" cy="354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4271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5"/>
                <p:cNvSpPr>
                  <a:spLocks/>
                </p:cNvSpPr>
                <p:nvPr/>
              </p:nvSpPr>
              <p:spPr bwMode="auto">
                <a:xfrm>
                  <a:off x="179" y="61"/>
                  <a:ext cx="856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6789" tIns="26789" rIns="26789" bIns="26789" anchor="ctr"/>
                <a:lstStyle>
                  <a:lvl1pPr algn="l">
                    <a:defRPr sz="1200">
                      <a:solidFill>
                        <a:schemeClr val="tx1"/>
                      </a:solidFill>
                      <a:latin typeface="Hoefler Text"/>
                    </a:defRPr>
                  </a:lvl1pPr>
                  <a:lvl2pPr algn="l">
                    <a:defRPr sz="1200">
                      <a:solidFill>
                        <a:schemeClr val="tx1"/>
                      </a:solidFill>
                      <a:latin typeface="Hoefler Text"/>
                    </a:defRPr>
                  </a:lvl2pPr>
                  <a:lvl3pPr algn="l">
                    <a:defRPr sz="1200">
                      <a:solidFill>
                        <a:schemeClr val="tx1"/>
                      </a:solidFill>
                      <a:latin typeface="Hoefler Text"/>
                    </a:defRPr>
                  </a:lvl3pPr>
                  <a:lvl4pPr algn="l">
                    <a:defRPr sz="1200">
                      <a:solidFill>
                        <a:schemeClr val="tx1"/>
                      </a:solidFill>
                      <a:latin typeface="Hoefler Text"/>
                    </a:defRPr>
                  </a:lvl4pPr>
                  <a:lvl5pPr algn="l">
                    <a:defRPr sz="1200">
                      <a:solidFill>
                        <a:schemeClr val="tx1"/>
                      </a:solidFill>
                      <a:latin typeface="Hoefler Text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oefler Text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oefler Text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oefler Text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oefler Text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ystem Font Regular" charset="0"/>
                            <a:sym typeface="System Font Regular" charset="0"/>
                          </a:rPr>
                          <m:t>11…1</m:t>
                        </m:r>
                      </m:oMath>
                    </m:oMathPara>
                  </a14:m>
                  <a:endParaRPr lang="en-US" altLang="en-US" sz="2000" dirty="0">
                    <a:solidFill>
                      <a:srgbClr val="FFFFFF"/>
                    </a:solidFill>
                    <a:latin typeface="System Font Regular" charset="0"/>
                    <a:cs typeface="System Font Regular" charset="0"/>
                    <a:sym typeface="System Font Regular" charset="0"/>
                  </a:endParaRPr>
                </a:p>
              </p:txBody>
            </p:sp>
          </mc:Choice>
          <mc:Fallback xmlns="">
            <p:sp>
              <p:nvSpPr>
                <p:cNvPr id="70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" y="61"/>
                  <a:ext cx="856" cy="232"/>
                </a:xfrm>
                <a:prstGeom prst="rect">
                  <a:avLst/>
                </a:prstGeom>
                <a:blipFill>
                  <a:blip r:embed="rId7"/>
                  <a:stretch>
                    <a:fillRect l="-18584" r="-8850" b="-740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21"/>
              <p:cNvSpPr>
                <a:spLocks/>
              </p:cNvSpPr>
              <p:nvPr/>
            </p:nvSpPr>
            <p:spPr bwMode="auto">
              <a:xfrm>
                <a:off x="3341406" y="4079487"/>
                <a:ext cx="902318" cy="502113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ystem Font Regular" charset="0"/>
                          <a:sym typeface="System Font Regular" charset="0"/>
                        </a:rPr>
                        <m:t>00…1</m:t>
                      </m:r>
                    </m:oMath>
                  </m:oMathPara>
                </a14:m>
                <a:endParaRPr lang="en-US" altLang="en-US" dirty="0">
                  <a:solidFill>
                    <a:srgbClr val="FFFFFF"/>
                  </a:solidFill>
                  <a:latin typeface="System Font Regular" charset="0"/>
                  <a:cs typeface="System Font Regular" charset="0"/>
                  <a:sym typeface="System Font Regular" charset="0"/>
                </a:endParaRPr>
              </a:p>
            </p:txBody>
          </p:sp>
        </mc:Choice>
        <mc:Fallback xmlns="">
          <p:sp>
            <p:nvSpPr>
              <p:cNvPr id="71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1406" y="4079487"/>
                <a:ext cx="902318" cy="50211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16"/>
          <p:cNvSpPr>
            <a:spLocks noChangeShapeType="1"/>
          </p:cNvSpPr>
          <p:nvPr/>
        </p:nvSpPr>
        <p:spPr bwMode="auto">
          <a:xfrm>
            <a:off x="4243724" y="4327920"/>
            <a:ext cx="814814" cy="915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5" name="AutoShape 15"/>
          <p:cNvSpPr>
            <a:spLocks/>
          </p:cNvSpPr>
          <p:nvPr/>
        </p:nvSpPr>
        <p:spPr bwMode="auto">
          <a:xfrm>
            <a:off x="4513498" y="3982666"/>
            <a:ext cx="275266" cy="28673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737" y="14094"/>
                </a:moveTo>
                <a:cubicBezTo>
                  <a:pt x="18511" y="10731"/>
                  <a:pt x="17290" y="6529"/>
                  <a:pt x="14011" y="4710"/>
                </a:cubicBezTo>
                <a:cubicBezTo>
                  <a:pt x="11977" y="3581"/>
                  <a:pt x="9520" y="3599"/>
                  <a:pt x="7502" y="4759"/>
                </a:cubicBezTo>
                <a:close/>
                <a:moveTo>
                  <a:pt x="4863" y="7506"/>
                </a:moveTo>
                <a:cubicBezTo>
                  <a:pt x="3089" y="10869"/>
                  <a:pt x="4310" y="15071"/>
                  <a:pt x="7589" y="16890"/>
                </a:cubicBezTo>
                <a:cubicBezTo>
                  <a:pt x="9623" y="18019"/>
                  <a:pt x="12080" y="18001"/>
                  <a:pt x="14098" y="16841"/>
                </a:cubicBezTo>
                <a:close/>
                <a:moveTo>
                  <a:pt x="4863" y="7506"/>
                </a:moveTo>
              </a:path>
            </a:pathLst>
          </a:custGeom>
          <a:solidFill>
            <a:srgbClr val="FF0000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3"/>
              <p:cNvSpPr txBox="1">
                <a:spLocks/>
              </p:cNvSpPr>
              <p:nvPr/>
            </p:nvSpPr>
            <p:spPr>
              <a:xfrm>
                <a:off x="628650" y="4807322"/>
                <a:ext cx="7886700" cy="565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07322"/>
                <a:ext cx="7886700" cy="565752"/>
              </a:xfrm>
              <a:prstGeom prst="rect">
                <a:avLst/>
              </a:prstGeom>
              <a:blipFill>
                <a:blip r:embed="rId9"/>
                <a:stretch>
                  <a:fillRect t="-18478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3"/>
          <p:cNvSpPr txBox="1">
            <a:spLocks/>
          </p:cNvSpPr>
          <p:nvPr/>
        </p:nvSpPr>
        <p:spPr>
          <a:xfrm>
            <a:off x="759686" y="3827802"/>
            <a:ext cx="7886700" cy="56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Not </a:t>
            </a:r>
            <a:r>
              <a:rPr lang="en-US" dirty="0" smtClean="0"/>
              <a:t>inductive: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21"/>
              <p:cNvSpPr>
                <a:spLocks/>
              </p:cNvSpPr>
              <p:nvPr/>
            </p:nvSpPr>
            <p:spPr bwMode="auto">
              <a:xfrm>
                <a:off x="3377273" y="5535785"/>
                <a:ext cx="902318" cy="502113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7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</m:ctrlPr>
                        </m:sSubPr>
                        <m:e>
                          <m:r>
                            <a:rPr lang="en-US" altLang="en-US" sz="17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7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17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ystem Font Regular" charset="0"/>
                          <a:sym typeface="System Font Regular" charset="0"/>
                        </a:rPr>
                        <m:t>≠1</m:t>
                      </m:r>
                    </m:oMath>
                  </m:oMathPara>
                </a14:m>
                <a:endParaRPr lang="en-US" altLang="en-US" sz="1700" dirty="0">
                  <a:solidFill>
                    <a:srgbClr val="FFFFFF"/>
                  </a:solidFill>
                  <a:latin typeface="System Font Regular" charset="0"/>
                  <a:cs typeface="System Font Regular" charset="0"/>
                  <a:sym typeface="System Font Regular" charset="0"/>
                </a:endParaRPr>
              </a:p>
            </p:txBody>
          </p:sp>
        </mc:Choice>
        <mc:Fallback xmlns="">
          <p:sp>
            <p:nvSpPr>
              <p:cNvPr id="78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7273" y="5535785"/>
                <a:ext cx="902318" cy="50211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619390" y="4594181"/>
                <a:ext cx="3483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390" y="4594181"/>
                <a:ext cx="34830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371784" y="4559196"/>
                <a:ext cx="540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784" y="4559196"/>
                <a:ext cx="54066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3619390" y="6074190"/>
                <a:ext cx="3483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390" y="6074190"/>
                <a:ext cx="3483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17"/>
          <p:cNvGrpSpPr/>
          <p:nvPr/>
        </p:nvGrpSpPr>
        <p:grpSpPr>
          <a:xfrm>
            <a:off x="4657093" y="5263051"/>
            <a:ext cx="412757" cy="545468"/>
            <a:chOff x="8001120" y="3152367"/>
            <a:chExt cx="609600" cy="838200"/>
          </a:xfrm>
        </p:grpSpPr>
        <p:sp>
          <p:nvSpPr>
            <p:cNvPr id="86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0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Inductive Invariants: Example</a:t>
            </a:r>
            <a:endParaRPr lang="en-US" dirty="0"/>
          </a:p>
        </p:txBody>
      </p:sp>
      <p:sp>
        <p:nvSpPr>
          <p:cNvPr id="122" name="AutoShape 268"/>
          <p:cNvSpPr>
            <a:spLocks/>
          </p:cNvSpPr>
          <p:nvPr/>
        </p:nvSpPr>
        <p:spPr bwMode="auto">
          <a:xfrm rot="5400000" flipH="1">
            <a:off x="4019374" y="5512657"/>
            <a:ext cx="707803" cy="36068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518" y="20985"/>
                </a:moveTo>
                <a:cubicBezTo>
                  <a:pt x="1759" y="20985"/>
                  <a:pt x="0" y="15739"/>
                  <a:pt x="0" y="10493"/>
                </a:cubicBezTo>
                <a:cubicBezTo>
                  <a:pt x="0" y="5246"/>
                  <a:pt x="5400" y="0"/>
                  <a:pt x="10800" y="0"/>
                </a:cubicBezTo>
                <a:cubicBezTo>
                  <a:pt x="16200" y="0"/>
                  <a:pt x="21600" y="5400"/>
                  <a:pt x="21600" y="10800"/>
                </a:cubicBezTo>
                <a:cubicBezTo>
                  <a:pt x="21600" y="16200"/>
                  <a:pt x="17495" y="21600"/>
                  <a:pt x="13391" y="21600"/>
                </a:cubicBezTo>
              </a:path>
            </a:pathLst>
          </a:custGeom>
          <a:noFill/>
          <a:ln w="317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560042" y="4391439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42" y="4391439"/>
                <a:ext cx="185371" cy="276999"/>
              </a:xfrm>
              <a:prstGeom prst="rect">
                <a:avLst/>
              </a:prstGeom>
              <a:blipFill>
                <a:blip r:embed="rId14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484031" y="5999824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31" y="5999824"/>
                <a:ext cx="185371" cy="276999"/>
              </a:xfrm>
              <a:prstGeom prst="rect">
                <a:avLst/>
              </a:prstGeom>
              <a:blipFill>
                <a:blip r:embed="rId15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67" grpId="0"/>
      <p:bldP spid="71" grpId="0" animBg="1"/>
      <p:bldP spid="74" grpId="0" animBg="1"/>
      <p:bldP spid="75" grpId="0" animBg="1"/>
      <p:bldP spid="76" grpId="0"/>
      <p:bldP spid="77" grpId="0"/>
      <p:bldP spid="78" grpId="0" animBg="1"/>
      <p:bldP spid="81" grpId="0"/>
      <p:bldP spid="82" grpId="0"/>
      <p:bldP spid="83" grpId="0"/>
      <p:bldP spid="122" grpId="0" animBg="1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"/>
          <a:stretch/>
        </p:blipFill>
        <p:spPr>
          <a:xfrm>
            <a:off x="4801756" y="4211170"/>
            <a:ext cx="3790950" cy="26860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96119" y="2448667"/>
            <a:ext cx="332805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/>
              <a:t>predicate </a:t>
            </a:r>
            <a:r>
              <a:rPr lang="en-US" sz="2500" dirty="0" smtClean="0"/>
              <a:t>abstraction </a:t>
            </a:r>
            <a:br>
              <a:rPr lang="en-US" sz="2500" dirty="0" smtClean="0"/>
            </a:br>
            <a:r>
              <a:rPr lang="en-US" sz="1800" dirty="0" smtClean="0"/>
              <a:t>[CAV’97</a:t>
            </a:r>
            <a:r>
              <a:rPr lang="en-US" sz="1800" dirty="0"/>
              <a:t>, </a:t>
            </a:r>
            <a:r>
              <a:rPr lang="en-US" sz="1800" dirty="0" smtClean="0"/>
              <a:t>POPL’02]</a:t>
            </a:r>
          </a:p>
          <a:p>
            <a:r>
              <a:rPr lang="en-US" sz="2400" dirty="0" smtClean="0"/>
              <a:t>symbolic abstraction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dirty="0" smtClean="0"/>
              <a:t>[VMCAI’04,’16]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interpolation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[CAV’03,TACAS’06]</a:t>
            </a:r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IC3/PDR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[VMCAI’11, FMCAD’11]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abduction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[OOPSLA’13]</a:t>
            </a:r>
          </a:p>
          <a:p>
            <a:r>
              <a:rPr lang="en-US" sz="2400" dirty="0" err="1">
                <a:solidFill>
                  <a:prstClr val="black"/>
                </a:solidFill>
              </a:rPr>
              <a:t>SyGuS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[FMCAD’13</a:t>
            </a:r>
            <a:r>
              <a:rPr lang="en-US" sz="1800" dirty="0" smtClean="0">
                <a:solidFill>
                  <a:prstClr val="black"/>
                </a:solidFill>
              </a:rPr>
              <a:t>,…]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ICE learning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[CAV’14, POPL’15]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472281" y="4020351"/>
            <a:ext cx="820396" cy="461473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811283" y="2448666"/>
            <a:ext cx="3770742" cy="17624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smtClean="0">
                <a:solidFill>
                  <a:srgbClr val="7030A0"/>
                </a:solidFill>
              </a:rPr>
              <a:t>Why</a:t>
            </a:r>
            <a:r>
              <a:rPr lang="en-US" sz="2500" dirty="0" smtClean="0"/>
              <a:t> do they </a:t>
            </a:r>
            <a:r>
              <a:rPr lang="en-US" sz="2500" dirty="0" smtClean="0">
                <a:solidFill>
                  <a:srgbClr val="7030A0"/>
                </a:solidFill>
              </a:rPr>
              <a:t>succeed</a:t>
            </a:r>
            <a:r>
              <a:rPr lang="en-US" sz="2500" dirty="0" smtClean="0"/>
              <a:t>?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rgbClr val="7030A0"/>
                </a:solidFill>
              </a:rPr>
              <a:t>Why</a:t>
            </a:r>
            <a:r>
              <a:rPr lang="en-US" sz="2500" dirty="0" smtClean="0"/>
              <a:t> do they </a:t>
            </a:r>
            <a:r>
              <a:rPr lang="en-US" sz="2500" dirty="0" smtClean="0">
                <a:solidFill>
                  <a:srgbClr val="7030A0"/>
                </a:solidFill>
              </a:rPr>
              <a:t>fail</a:t>
            </a:r>
            <a:r>
              <a:rPr lang="en-US" sz="2500" dirty="0" smtClean="0"/>
              <a:t>?</a:t>
            </a:r>
          </a:p>
          <a:p>
            <a:pPr marL="0" indent="0" algn="ctr">
              <a:buNone/>
            </a:pPr>
            <a:r>
              <a:rPr lang="en-US" sz="2500" dirty="0" smtClean="0"/>
              <a:t>(How can we make them better?)</a:t>
            </a:r>
            <a:endParaRPr lang="en-US" sz="1800" dirty="0" smtClean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SAT-Based Inference Algorithms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2126" y="1217579"/>
            <a:ext cx="8156426" cy="693516"/>
            <a:chOff x="339969" y="528880"/>
            <a:chExt cx="8463436" cy="4343400"/>
          </a:xfrm>
        </p:grpSpPr>
        <p:sp>
          <p:nvSpPr>
            <p:cNvPr id="8" name="TextBox 7"/>
            <p:cNvSpPr txBox="1"/>
            <p:nvPr/>
          </p:nvSpPr>
          <p:spPr>
            <a:xfrm>
              <a:off x="339969" y="528880"/>
              <a:ext cx="8463436" cy="434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Content Placeholder 4"/>
            <p:cNvSpPr txBox="1">
              <a:spLocks/>
            </p:cNvSpPr>
            <p:nvPr/>
          </p:nvSpPr>
          <p:spPr>
            <a:xfrm>
              <a:off x="457200" y="962866"/>
              <a:ext cx="8346205" cy="37316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2800" u="sng" dirty="0" smtClean="0"/>
                <a:t>Goal</a:t>
              </a:r>
              <a:r>
                <a:rPr lang="en-US" sz="2800" dirty="0" smtClean="0"/>
                <a:t>: find inductive invariants </a:t>
              </a:r>
              <a:r>
                <a:rPr lang="en-US" sz="2800" dirty="0" smtClean="0">
                  <a:solidFill>
                    <a:srgbClr val="7030A0"/>
                  </a:solidFill>
                </a:rPr>
                <a:t>automatically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2126" y="1739294"/>
            <a:ext cx="8156426" cy="532775"/>
            <a:chOff x="339969" y="528880"/>
            <a:chExt cx="8463436" cy="4343400"/>
          </a:xfrm>
        </p:grpSpPr>
        <p:sp>
          <p:nvSpPr>
            <p:cNvPr id="11" name="TextBox 10"/>
            <p:cNvSpPr txBox="1"/>
            <p:nvPr/>
          </p:nvSpPr>
          <p:spPr>
            <a:xfrm>
              <a:off x="339969" y="528880"/>
              <a:ext cx="8463436" cy="434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Content Placeholder 4"/>
            <p:cNvSpPr txBox="1">
              <a:spLocks/>
            </p:cNvSpPr>
            <p:nvPr/>
          </p:nvSpPr>
          <p:spPr>
            <a:xfrm>
              <a:off x="457200" y="962865"/>
              <a:ext cx="8346205" cy="37316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2800" u="sng" dirty="0" smtClean="0"/>
                <a:t>Means</a:t>
              </a:r>
              <a:r>
                <a:rPr lang="en-US" sz="2800" dirty="0" smtClean="0"/>
                <a:t>: employ a </a:t>
              </a:r>
              <a:r>
                <a:rPr lang="en-US" sz="2800" dirty="0" smtClean="0">
                  <a:solidFill>
                    <a:srgbClr val="7030A0"/>
                  </a:solidFill>
                </a:rPr>
                <a:t>SAT </a:t>
              </a:r>
              <a:r>
                <a:rPr lang="en-US" sz="2800" dirty="0" smtClean="0"/>
                <a:t>solver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4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5742" y="15208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Complexity</a:t>
            </a:r>
            <a:r>
              <a:rPr lang="en-US" sz="3200" dirty="0" smtClean="0"/>
              <a:t> </a:t>
            </a:r>
            <a:r>
              <a:rPr lang="en-US" sz="3200" dirty="0"/>
              <a:t>of SAT-based </a:t>
            </a:r>
            <a:r>
              <a:rPr lang="en-US" sz="3200" dirty="0" smtClean="0"/>
              <a:t>invariant inference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in a</a:t>
            </a:r>
            <a:r>
              <a:rPr lang="en-US" sz="3200" b="1" dirty="0"/>
              <a:t> </a:t>
            </a:r>
            <a:r>
              <a:rPr lang="en-US" sz="3200" dirty="0"/>
              <a:t>model of </a:t>
            </a:r>
            <a:r>
              <a:rPr lang="en-US" sz="3200" dirty="0">
                <a:solidFill>
                  <a:srgbClr val="7030A0"/>
                </a:solidFill>
              </a:rPr>
              <a:t>exact learning with </a:t>
            </a:r>
            <a:r>
              <a:rPr lang="en-US" sz="3200" dirty="0" smtClean="0">
                <a:solidFill>
                  <a:srgbClr val="7030A0"/>
                </a:solidFill>
              </a:rPr>
              <a:t>queries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3876675"/>
            <a:ext cx="4471988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0745" y="1898948"/>
                <a:ext cx="761510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Boolean transition systems,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Given</a:t>
                </a:r>
                <a:r>
                  <a:rPr lang="en-US" dirty="0" smtClean="0"/>
                  <a:t> a transition system from a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(over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),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Find</a:t>
                </a:r>
                <a:r>
                  <a:rPr lang="en-US" dirty="0" smtClean="0"/>
                  <a:t> an inductive invariant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745" y="1898948"/>
                <a:ext cx="7615105" cy="4351338"/>
              </a:xfrm>
              <a:blipFill>
                <a:blip r:embed="rId3"/>
                <a:stretch>
                  <a:fillRect l="-168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6250" y="4850203"/>
                <a:ext cx="5306581" cy="52924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0" dirty="0" smtClean="0"/>
                  <a:t>(Decision problem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2800" dirty="0" smtClean="0"/>
                  <a:t>-complete.)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250" y="4850203"/>
                <a:ext cx="5306581" cy="529247"/>
              </a:xfrm>
              <a:prstGeom prst="rect">
                <a:avLst/>
              </a:prstGeom>
              <a:blipFill>
                <a:blip r:embed="rId4"/>
                <a:stretch>
                  <a:fillRect l="-2296" t="-10465" r="-1378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51872" y="3782230"/>
                <a:ext cx="1660006" cy="584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CNF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872" y="3782230"/>
                <a:ext cx="16600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645742" y="443626"/>
            <a:ext cx="7886700" cy="1156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Problem Setting:</a:t>
            </a:r>
            <a:br>
              <a:rPr lang="en-US" dirty="0" smtClean="0"/>
            </a:br>
            <a:r>
              <a:rPr lang="en-US" dirty="0" smtClean="0"/>
              <a:t>Polynomial-Length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49214" y="3782230"/>
                <a:ext cx="2588722" cy="584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14" y="3782230"/>
                <a:ext cx="258872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3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0…0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1…1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≔  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30" y="1586601"/>
                <a:ext cx="5481058" cy="1107996"/>
              </a:xfrm>
              <a:prstGeom prst="rect">
                <a:avLst/>
              </a:prstGeom>
              <a:blipFill>
                <a:blip r:embed="rId2"/>
                <a:stretch>
                  <a:fillRect l="-111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0…0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1667179"/>
                <a:ext cx="2557328" cy="430887"/>
              </a:xfrm>
              <a:prstGeom prst="rect">
                <a:avLst/>
              </a:prstGeom>
              <a:blipFill>
                <a:blip r:embed="rId3"/>
                <a:stretch>
                  <a:fillRect l="-16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1…1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676969" cy="430887"/>
              </a:xfrm>
              <a:prstGeom prst="rect">
                <a:avLst/>
              </a:prstGeom>
              <a:blipFill>
                <a:blip r:embed="rId4"/>
                <a:stretch>
                  <a:fillRect l="-159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Init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Bad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392993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Example: </a:t>
            </a:r>
            <a:r>
              <a:rPr lang="en-US" dirty="0" smtClean="0"/>
              <a:t>PDR-1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67537" y="3442706"/>
          <a:ext cx="4171699" cy="28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57">
                  <a:extLst>
                    <a:ext uri="{9D8B030D-6E8A-4147-A177-3AD203B41FA5}">
                      <a16:colId xmlns:a16="http://schemas.microsoft.com/office/drawing/2014/main" val="2142378622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2824922550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71511669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425348580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100918684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1589970167"/>
                    </a:ext>
                  </a:extLst>
                </a:gridCol>
                <a:gridCol w="595957">
                  <a:extLst>
                    <a:ext uri="{9D8B030D-6E8A-4147-A177-3AD203B41FA5}">
                      <a16:colId xmlns:a16="http://schemas.microsoft.com/office/drawing/2014/main" val="3076385395"/>
                    </a:ext>
                  </a:extLst>
                </a:gridCol>
              </a:tblGrid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736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26184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9458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80989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8182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35453"/>
                  </a:ext>
                </a:extLst>
              </a:tr>
              <a:tr h="40450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100434" marR="100434" marT="50217" marB="50217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3113724"/>
                <a:ext cx="4170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6628" y="6225384"/>
            <a:ext cx="6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Init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7" name="Curved Connector 465"/>
          <p:cNvCxnSpPr/>
          <p:nvPr/>
        </p:nvCxnSpPr>
        <p:spPr>
          <a:xfrm flipV="1">
            <a:off x="4038208" y="3596827"/>
            <a:ext cx="644679" cy="6640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90" y="3358907"/>
                <a:ext cx="46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ular Callout 24"/>
              <p:cNvSpPr/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=00…1,</m:t>
                      </m:r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   </m:t>
                          </m:r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=1…1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5" name="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4" y="3859732"/>
                <a:ext cx="3868797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25"/>
              <p:cNvSpPr/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𝐼</m:t>
                      </m:r>
                      <m:r>
                        <a:rPr lang="en-US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=¬</m:t>
                      </m:r>
                      <m:d>
                        <m:dPr>
                          <m:ctrlP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=1∧…∧</m:t>
                          </m:r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6" name="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45" y="3056507"/>
                <a:ext cx="3868796" cy="386199"/>
              </a:xfrm>
              <a:prstGeom prst="wedgeRectCallout">
                <a:avLst>
                  <a:gd name="adj1" fmla="val -5210"/>
                  <a:gd name="adj2" fmla="val -3224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281611" y="3107484"/>
            <a:ext cx="7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216964</TotalTime>
  <Words>1280</Words>
  <Application>Microsoft Office PowerPoint</Application>
  <PresentationFormat>On-screen Show (4:3)</PresentationFormat>
  <Paragraphs>486</Paragraphs>
  <Slides>38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Comic Sans MS</vt:lpstr>
      <vt:lpstr>Consolas</vt:lpstr>
      <vt:lpstr>Helvetica Neue</vt:lpstr>
      <vt:lpstr>Hoefler Text</vt:lpstr>
      <vt:lpstr>Nexa Light</vt:lpstr>
      <vt:lpstr>System Font Regular</vt:lpstr>
      <vt:lpstr>Times New Roman</vt:lpstr>
      <vt:lpstr>Office Theme</vt:lpstr>
      <vt:lpstr>Complexity and Information in Invariant Inference</vt:lpstr>
      <vt:lpstr>Safety of Transition Systems</vt:lpstr>
      <vt:lpstr>Inductive Invariants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yotam</dc:creator>
  <cp:lastModifiedBy>yotam</cp:lastModifiedBy>
  <cp:revision>1366</cp:revision>
  <dcterms:created xsi:type="dcterms:W3CDTF">2017-12-26T11:24:50Z</dcterms:created>
  <dcterms:modified xsi:type="dcterms:W3CDTF">2020-01-29T05:54:47Z</dcterms:modified>
</cp:coreProperties>
</file>